
<file path=[Content_Types].xml><?xml version="1.0" encoding="utf-8"?>
<Types xmlns="http://schemas.openxmlformats.org/package/2006/content-types">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1.xml" ContentType="application/vnd.openxmlformats-officedocument.drawingml.chart+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956CB870-073B-8982-C564-40DF430CC494}">
          <p14:sldIdLst>
            <p14:sldId id="256"/>
            <p14:sldId id="257"/>
            <p14:sldId id="258"/>
            <p14:sldId id="259"/>
          </p14:sldIdLst>
        </p14:section>
        <p14:section name="Stage 1: Find &amp; Assess" id="{760B27FE-98F5-A6E3-097F-EA8C1B25F531}">
          <p14:sldIdLst>
            <p14:sldId id="260"/>
            <p14:sldId id="261"/>
            <p14:sldId id="262"/>
            <p14:sldId id="263"/>
            <p14:sldId id="264"/>
            <p14:sldId id="265"/>
          </p14:sldIdLst>
        </p14:section>
        <p14:section name="Stage 2: Prepare &amp; Submit" id="{8B1DD8CA-9116-B235-EB39-4F6E1B654455}">
          <p14:sldIdLst>
            <p14:sldId id="266"/>
            <p14:sldId id="267"/>
            <p14:sldId id="268"/>
            <p14:sldId id="269"/>
            <p14:sldId id="270"/>
            <p14:sldId id="271"/>
          </p14:sldIdLst>
        </p14:section>
        <p14:section name="Stage 3: Accept &amp; Set Up" id="{5812B9E7-8D4F-355E-4797-4E2ADE0771B6}">
          <p14:sldIdLst>
            <p14:sldId id="272"/>
            <p14:sldId id="273"/>
            <p14:sldId id="274"/>
            <p14:sldId id="275"/>
          </p14:sldIdLst>
        </p14:section>
        <p14:section name="Stage 4: Manage" id="{FFE598EB-DF62-BCC2-EB8C-182D742A949A}">
          <p14:sldIdLst>
            <p14:sldId id="276"/>
            <p14:sldId id="277"/>
            <p14:sldId id="278"/>
            <p14:sldId id="279"/>
            <p14:sldId id="280"/>
            <p14:sldId id="281"/>
          </p14:sldIdLst>
        </p14:section>
        <p14:section name="Stage 5: Monitor &amp; Report" id="{E321CE05-1BF5-9E57-6FCB-1B909B7E0408}">
          <p14:sldIdLst>
            <p14:sldId id="282"/>
            <p14:sldId id="283"/>
            <p14:sldId id="284"/>
            <p14:sldId id="285"/>
            <p14:sldId id="286"/>
          </p14:sldIdLst>
        </p14:section>
        <p14:section name="Stage 6: Closeout" id="{4527F4D7-A554-FDB6-DE37-C4EBA94A80F5}">
          <p14:sldIdLst>
            <p14:sldId id="287"/>
            <p14:sldId id="288"/>
            <p14:sldId id="289"/>
          </p14:sldIdLst>
        </p14:section>
        <p14:section name="2026 Reminders" id="{1BB9D9B2-B838-DC42-6979-72535F1D6F9F}">
          <p14:sldIdLst>
            <p14:sldId id="290"/>
            <p14:sldId id="291"/>
            <p14:sldId id="292"/>
          </p14:sldIdLst>
        </p14:section>
        <p14:section name="Wrap-Up" id="{DABA5F3A-9632-79C6-5CA2-57B6198CDB38}">
          <p14:sldIdLst>
            <p14:sldId id="293"/>
            <p14:sldId id="294"/>
          </p14:sldIdLst>
        </p14:section>
        <p14:section name="Backup" id="{C17F35A0-3328-DB8E-7277-615717F1363D}">
          <p14:sldIdLst>
            <p14:sldId id="295"/>
            <p14:sldId id="29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69438" autoAdjust="0"/>
  </p:normalViewPr>
  <p:slideViewPr>
    <p:cSldViewPr snapToGrid="0" snapToObjects="1">
      <p:cViewPr varScale="1">
        <p:scale>
          <a:sx n="101" d="100"/>
          <a:sy n="101" d="100"/>
        </p:scale>
        <p:origin x="191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pPr>
              <a:defRPr sz="1300" b="0" i="0" u="none" strike="noStrike">
                <a:solidFill>
                  <a:srgbClr val="336B89"/>
                </a:solidFill>
                <a:latin typeface="+mn-lt"/>
              </a:defRPr>
            </a:pPr>
            <a:r>
              <a:rPr lang="en-US" sz="1300" b="0" i="0" u="none" strike="noStrike">
                <a:solidFill>
                  <a:srgbClr val="336B89"/>
                </a:solidFill>
                <a:latin typeface="+mn-lt"/>
              </a:rPr>
              <a:t>Grant budget by category</a:t>
            </a:r>
          </a:p>
        </c:rich>
      </c:tx>
      <c:overlay val="0"/>
    </c:title>
    <c:autoTitleDeleted val="0"/>
    <c:plotArea>
      <c:layout/>
      <c:barChart>
        <c:barDir val="bar"/>
        <c:grouping val="clustered"/>
        <c:varyColors val="0"/>
        <c:ser>
          <c:idx val="0"/>
          <c:order val="0"/>
          <c:tx>
            <c:strRef>
              <c:f>Sheet1!$B$1</c:f>
              <c:strCache>
                <c:ptCount val="1"/>
                <c:pt idx="0">
                  <c:v>Grant budget</c:v>
                </c:pt>
              </c:strCache>
            </c:strRef>
          </c:tx>
          <c:spPr>
            <a:solidFill>
              <a:srgbClr val="336B89"/>
            </a:solidFill>
            <a:effectLst/>
          </c:spPr>
          <c:invertIfNegative val="0"/>
          <c:dPt>
            <c:idx val="0"/>
            <c:invertIfNegative val="0"/>
            <c:bubble3D val="0"/>
            <c:extLst>
              <c:ext xmlns:c16="http://schemas.microsoft.com/office/drawing/2014/chart" uri="{C3380CC4-5D6E-409C-BE32-E72D297353CC}">
                <c16:uniqueId val="{00000001-A00F-407F-9A94-5A179B6E3C0F}"/>
              </c:ext>
            </c:extLst>
          </c:dPt>
          <c:dPt>
            <c:idx val="1"/>
            <c:invertIfNegative val="0"/>
            <c:bubble3D val="0"/>
            <c:spPr>
              <a:solidFill>
                <a:srgbClr val="8A7163"/>
              </a:solidFill>
              <a:effectLst/>
            </c:spPr>
            <c:extLst>
              <c:ext xmlns:c16="http://schemas.microsoft.com/office/drawing/2014/chart" uri="{C3380CC4-5D6E-409C-BE32-E72D297353CC}">
                <c16:uniqueId val="{00000003-A00F-407F-9A94-5A179B6E3C0F}"/>
              </c:ext>
            </c:extLst>
          </c:dPt>
          <c:dPt>
            <c:idx val="2"/>
            <c:invertIfNegative val="0"/>
            <c:bubble3D val="0"/>
            <c:spPr>
              <a:solidFill>
                <a:srgbClr val="D7B533"/>
              </a:solidFill>
              <a:effectLst/>
            </c:spPr>
            <c:extLst>
              <c:ext xmlns:c16="http://schemas.microsoft.com/office/drawing/2014/chart" uri="{C3380CC4-5D6E-409C-BE32-E72D297353CC}">
                <c16:uniqueId val="{00000005-A00F-407F-9A94-5A179B6E3C0F}"/>
              </c:ext>
            </c:extLst>
          </c:dPt>
          <c:dLbls>
            <c:numFmt formatCode="\$#,##0" sourceLinked="0"/>
            <c:spPr>
              <a:noFill/>
              <a:ln>
                <a:noFill/>
              </a:ln>
              <a:effectLst/>
            </c:spPr>
            <c:txPr>
              <a:bodyPr/>
              <a:lstStyle/>
              <a:p>
                <a:pPr>
                  <a:defRPr sz="1200" b="0" i="0" u="none" strike="noStrike">
                    <a:solidFill>
                      <a:srgbClr val="332F34"/>
                    </a:solidFill>
                    <a:latin typeface="+mn-lt"/>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Personnel</c:v>
                </c:pt>
                <c:pt idx="1">
                  <c:v>Supplies</c:v>
                </c:pt>
                <c:pt idx="2">
                  <c:v>Travel</c:v>
                </c:pt>
              </c:strCache>
            </c:strRef>
          </c:cat>
          <c:val>
            <c:numRef>
              <c:f>Sheet1!$B$2:$B$4</c:f>
              <c:numCache>
                <c:formatCode>General</c:formatCode>
                <c:ptCount val="3"/>
                <c:pt idx="0">
                  <c:v>40000</c:v>
                </c:pt>
                <c:pt idx="1">
                  <c:v>10000</c:v>
                </c:pt>
                <c:pt idx="2">
                  <c:v>5000</c:v>
                </c:pt>
              </c:numCache>
            </c:numRef>
          </c:val>
          <c:extLst>
            <c:ext xmlns:c16="http://schemas.microsoft.com/office/drawing/2014/chart" uri="{C3380CC4-5D6E-409C-BE32-E72D297353CC}">
              <c16:uniqueId val="{00000006-A00F-407F-9A94-5A179B6E3C0F}"/>
            </c:ext>
          </c:extLst>
        </c:ser>
        <c:dLbls>
          <c:showLegendKey val="0"/>
          <c:showVal val="1"/>
          <c:showCatName val="0"/>
          <c:showSerName val="0"/>
          <c:showPercent val="0"/>
          <c:showBubbleSize val="0"/>
        </c:dLbls>
        <c:gapWidth val="150"/>
        <c:axId val="2094734554"/>
        <c:axId val="2094734552"/>
      </c:barChart>
      <c:catAx>
        <c:axId val="2094734554"/>
        <c:scaling>
          <c:orientation val="maxMin"/>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300" b="0" i="0" u="none" strike="noStrike">
                <a:solidFill>
                  <a:srgbClr val="5B6460"/>
                </a:solidFill>
                <a:latin typeface="+mn-lt"/>
              </a:defRPr>
            </a:pPr>
            <a:endParaRPr lang="en-US"/>
          </a:p>
        </c:txPr>
        <c:crossAx val="2094734552"/>
        <c:crosses val="autoZero"/>
        <c:auto val="1"/>
        <c:lblAlgn val="ctr"/>
        <c:lblOffset val="100"/>
        <c:noMultiLvlLbl val="1"/>
      </c:catAx>
      <c:valAx>
        <c:axId val="2094734552"/>
        <c:scaling>
          <c:orientation val="minMax"/>
          <c:max val="50000"/>
        </c:scaling>
        <c:delete val="1"/>
        <c:axPos val="t"/>
        <c:numFmt formatCode="General" sourceLinked="0"/>
        <c:majorTickMark val="out"/>
        <c:minorTickMark val="none"/>
        <c:tickLblPos val="low"/>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698715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INTRODUCTION (5 minutes)
Good afternoon everyone.
Today we're going to take a practical look at the complete grant lifecycle, beginning with identifying funding opportunities and ending with grant closeout and organizational learning.
For many nonprofit organizations, grants are a critical funding source. Some come from federal agencies, some from state governments, and many come from private foundations, family foundations, community foundations, corporate giving programs, and other non-governmental sources.
While the requirements may differ, successful grant management follows many of the same principles regardless of where the funding comes from.</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Grant management is not merely about obtaining funding.
It's about demonstrating that your organization can:
- Use funds responsibly
- Produce measurable results
- Document activities appropriately
- Maintain accountability to funders and stakeholders
Many nonprofits become focused on winning grants. However, funders are often more concerned with what happens after the check arrives.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Throughout today's discussion, consider these three questions:
Question 1: Are we spending the money appropriately?
Question 2: Can we prove it?
Question 3: Are we achieving the outcomes we promised?
If you can consistently answer those questions, you're already positioned for long-term grant success.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We'll walk through six stages of the grant lifecycle:
1. Finding and assessing opportunities
2. Preparing and submitting applications
3. Accepting and setting up awards
4. Managing the grant
5. Monitoring and reporting
6. Closing out the grant
We'll conclude by discussing several important developments nonprofits should keep in mind in 2026.
There will be three polling questions along the way. Please answer each one; they count toward attendance requirements.</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STAGE 1: FIND AND ASSESS THE OPPORTUNITY (10 minutes)
When organizations discover a grant opportunity, the first reaction is often excitement. Someone sees $50,000 available, $100,000 available, maybe even $500,000 available.
The conversation immediately becomes: "How quickly can we apply?"
A better question is: "Should we apply?"</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every grant is a good grant.
Sometimes a grant provides funding for activities that don't align with your mission.
Sometimes reporting requirements exceed your staffing capacity.
Sometimes matching requirements create financial strain.
Sometimes the grant requires long-term commitments that continue after funding ends.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applying, evaluate:
- Eligibility requirements
- Program objectives
- Geographic restrictions
- Matching requirements
- Staffing requirements
- Reporting expectations
- Performance measures
- Required partnerships
- Sustainability expectations
- Timeline requirements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important differences.
Federal grants typically include significant compliance requirements, Uniform Guidance considerations (Title 2 of the Code of Federal Regulations, Part 200, or 2 CFR 200), detailed financial reporting, performance reporting, procurement requirements, and Single Audit implications.
Foundation and corporate grants may focus more heavily on mission alignment, community impact, outcomes, storytelling, stewardship, and relationship building.
Even though private grants often have fewer compliance requirements, they still expect accountability. Many foundations may request outcome reports, financial reports, site visits, success stories, and board engagement.</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 discussion: Imagine a foundation offers $75,000 to expand youth programming.
Ask:
- Do we have qualified staff?
- Do we have facility space?
- Can we sustain services after the grant ends?
- Can we measure outcomes effectively?
Sometimes saying "no" to a grant is the most responsible decision.
Practical takeaway: Successful organizations pursue opportunities that fit their strategic plan rather than changing their mission to chase funding.</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POLLING QUESTION #1 (attendance check)
Correct answer: B, whether the grant aligns with the organization's mission and capacity.
Facilitator comment: "Many organizations are tempted to focus first on the dollar amount. However, the most successful nonprofits evaluate whether the grant aligns with their mission, staffing capacity, reporting capabilities, and long-term strategic goals before applying."</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STAGE 2: PREPARE AND SUBMIT THE APPLICATION (10 minutes)
Once you've determined the opportunity fits your organization, the application process begins.</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grant applications include:
- Narrative proposal
- Organizational description
- Program design
- Outcomes and evaluation plan
- Budget
- Budget narrative
- Board information
- Financial information
- Audited financial statements
- Tax exemption documentation</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Applications should never be developed in isolation.
The strongest applications involve:
- Executive leadership
- Program staff
- Finance personnel
- Development staff
- Evaluation staff</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most common mistakes occurs when the narrative says: "We will double the number of individuals served."
But the budget shows no additional staff, no additional supplies, and no additional program costs.
Funders notice. The budget and narrative should tell the same story.</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Questions finance should ask:
- Can salaries be supported?
- Are fringe benefits included?
- What indirect costs exist?
- Who will supervise the program?
- What technology is needed?
- What costs are not allowable?</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Funders increasingly care about outcomes.
Outputs tell us what happened. Examples: 500 meals served, 100 tutoring sessions provided, 25 workshops conducted.
Outcomes tell us what changed. Examples: reading scores improved, food insecurity decreased, employment increased.
Funders increasingly want evidence of impact.
Practical takeaway: The application is not merely a request for money. It is a business plan, operating plan, accountability plan, and performance commitment all rolled into one document.</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STAGE 3: ACCEPT AND SET UP THE AWARD (8 minutes)
Congratulations. Your organization receives the grant. Now what?
Many organizations celebrate the award but underestimate the importance of implementation planning.</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award carefully. Never assume the approved award matches the submitted application.
Review:
- Award amount
- Budget restrictions
- Grant period
- Reporting deadlines
- Payment method
- Match requirements
- Special conditions</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best practice is holding a grant kickoff meeting involving executive leadership, program managers, finance staff, development staff, and compliance personnel. Everyone should know their responsibilities.
Establish financial tracking. Set up grant-specific accounts, class tracking, fund tracking, cost centers, and budget monitoring reports. The organization's accounting system must allow grant activity to be clearly identified.</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Documentation systems. Determine:
- Where records will be stored
- Who maintains records
- Retention requirements
- Support needed for expenditures
Practical takeaway: Good setup prevents future compliance problems. The best time to prepare for an audit is before spending begins.</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STAGE 4: MANAGE THE GRANT (10 minutes)
This stage occupies most of the grant lifecycle. This is where services are delivered and money is spent.</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three areas aligned:
1. Approved budget
2. Actual expenditures
3. Program outcomes
When one falls out of alignment, problems often follow.</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Federal grant cost standards. Federal costs generally must be allowable, allocable, reasonable, consistently treated, and properly documented.
Private grant considerations. Private funders may not use the same terminology, but expectations remain similar. They still expect responsible stewardship, appropriate use of funds, supporting documentation, and achievement of grant objectives.</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Personnel costs. Personnel often represent the largest expenditure. Consider time documentation, payroll allocations, benefit allocations, and supervisory review.
Procurement and purchasing. Organizations should follow written policies, approval requirements, conflict-of-interest safeguards, and competitive purchasing requirements when applicable.</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Real-world example. Suppose a grant budget includes $40,000 personnel, $10,000 supplies, and $5,000 travel.
Halfway through the project, travel isn't needed. Can funds simply be shifted?
Maybe. Maybe not.
Always review grant terms before making significant budget revisions.
Practical takeaway: The goal isn't paperwork. The goal is maintaining evidence that resources were used appropriately.</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POLLING QUESTION #2 (attendance check)
Correct answer: B, maintain alignment between the approved budget, actual expenditures, and program outcomes.
Facilitator comment: "Strong grant management requires organizations to continuously compare what was budgeted, what was spent, and what results were achieved. Identifying variances early creates opportunities to make corrections before reporting deadlines."</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STAGE 5: MONITOR, REPORT, AND ADJUST (10 minutes)
Grant management is an ongoing process. Not an annual event.</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Monthly monitoring questions. Ask monthly:
- Are we on budget?
- Are we providing promised services?
- Are outcomes being achieved?
- Are reports current?
- Are remaining funds sufficient?
Common red flags: overspending, underspending, missed milestones, delayed hiring, program participation lower than expected, and inadequate documentation.</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Reporting. Most grants require some combination of financial reports, program reports, outcome reports, narrative reports, and reimbursement requests.
Non-governmental funder stewardship. Many foundations highly value communication. Do not wait until the final report. Consider providing project updates, success stories, participant testimonials, photos, and invitations to events.
Strong stewardship can improve future funding opportunities.</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Subrecipient monitoring. If your organization passes money to another organization, you remain accountable.
Responsibilities may include monitoring reports, reviewing expenditures, assessing performance, and addressing deficiencies.
Practical takeaway: Problems identified early are usually manageable. Problems discovered during audits or final reports are much harder to fix.</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POLLING QUESTION #3 (attendance check)
Correct answer: B, False.
Facilitator comment: "Spending the funds is only one step. Grants are not fully complete until required activities have been performed, final reports submitted, financial records reconciled, outstanding items resolved, and documentation retained according to funder requirements."</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STAGE 6: CLOSEOUT AND LEARNING (5 minutes)
Eventually every grant ends. Closeout is more than submitting the final report.</a:t>
            </a: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Closeout checklist. Confirm activities completed, expenditures recorded, reports submitted, reimbursements received, outstanding obligations resolved, and documentation retained.
Measure success. Ask: Did we achieve the promised outcomes? Did we stay within budget? Were assumptions realistic? What challenges arose? What would we do differently?</a:t>
            </a:r>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Turn lessons into improvement. The strongest organizations use closeout findings to improve future applications, budget development, internal controls, program design, and outcome measurement.
Practical takeaway: Every completed grant should make the organization better prepared for the next one.</a:t>
            </a:r>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2026 NONPROFIT GRANT REMINDERS (5 minutes)</a:t>
            </a:r>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Uniform Guidance updates continue to affect federal awards. Organizations should ensure staff understand which version of grant requirements applies to their awards and avoid assuming all federal grants operate identically. Always review award terms, agency guidance, and program-specific requirements.
2. Single Audit threshold. The federal threshold has increased to $1 million in federal expenditures for fiscal years beginning on or after October 1, 2024. Even organizations below the threshold must maintain compliance.
3. Indirect cost recovery matters. Many nonprofits continue to leave funding on the table by not adequately understanding indirect cost recovery opportunities. Organizations should evaluate negotiated indirect cost rates, de minimis options, foundation overhead allowances, and administrative cost limitations.</a:t>
            </a:r>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Foundation funders are increasingly focused on outcomes. Private funders are asking more frequently: What changed? How do you know? Can you demonstrate impact? Storytelling alone is no longer enough. Many funders want measurable evidence.
5. Diversification remains critical. Healthy nonprofits generally avoid relying on a single funding source. Consider balancing individual contributions, foundation grants, corporate grants, government grants, program service revenue, and events and fundraising activities.</a:t>
            </a:r>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 BIG PICTURE
Let's step back and look at the complete grant lifecycle: Plan, Apply, Award, Implement, Monitor, Report, Closeout, Improve.
Whether funding comes from the federal government, your state government, a community foundation, a family foundation, or a corporate giving program, the basic principles remain the same:
- Know what you committed to do.
- Know how funds can be spent.
- Document your activities.
- Measure results.
- Communicate regularly.
- Learn from every grant.</a:t>
            </a:r>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your organization can consistently answer:
- Are we spending funds appropriately?
- Can we prove it?
- Are we accomplishing what we promised?
Then you're building a strong and sustainable grant management process.
Thank you, and I look forward to your questions and discussion.</a:t>
            </a:r>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OPTIONAL BONUS POLL (use only if a fourth attendance check is needed)
Correct answer: A, maintaining documentation to support expenditures.
Facilitator comment: "Whether the funding comes from a federal agency, community foundation, family foundation, or corporate funder, accountability and documentation remain essential responsibilities."</a:t>
            </a:r>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Pr>
        <a:blipFill dpi="0" rotWithShape="1">
          <a:blip r:embed="rId2"/>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Dark">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1234440"/>
            <a:ext cx="8046720" cy="1371600"/>
          </a:xfrm>
          <a:prstGeom prst="rect">
            <a:avLst/>
          </a:prstGeom>
          <a:noFill/>
          <a:ln/>
        </p:spPr>
        <p:txBody>
          <a:bodyPr wrap="square" rtlCol="0"/>
          <a:lstStyle>
            <a:lvl1pPr marL="0" indent="0" algn="l">
              <a:buNone/>
              <a:defRPr lang="en-US" sz="4000" b="1" dirty="0">
                <a:solidFill>
                  <a:schemeClr val="bg1"/>
                </a:solidFill>
                <a:latin typeface="Cambria" pitchFamily="34" charset="0"/>
                <a:ea typeface="Cambria" pitchFamily="34" charset="-122"/>
                <a:cs typeface="Cambria" pitchFamily="34" charset="-120"/>
              </a:defRPr>
            </a:lvl1pPr>
          </a:lstStyle>
          <a:p>
            <a:pPr marL="0" indent="0" algn="l">
              <a:buNone/>
            </a:pPr>
            <a:r>
              <a:rPr lang="en-US" sz="4000" b="1" dirty="0">
                <a:solidFill>
                  <a:schemeClr val="bg1"/>
                </a:solidFill>
                <a:latin typeface="Cambria" pitchFamily="34" charset="0"/>
                <a:ea typeface="Cambria" pitchFamily="34" charset="-122"/>
                <a:cs typeface="Cambria" pitchFamily="34" charset="-120"/>
              </a:rPr>
              <a:t>Title</a:t>
            </a:r>
            <a:endParaRPr lang="en-US" sz="4000" dirty="0"/>
          </a:p>
        </p:txBody>
      </p:sp>
      <p:sp>
        <p:nvSpPr>
          <p:cNvPr id="3" name="Text 0"/>
          <p:cNvSpPr>
            <a:spLocks noGrp="1"/>
          </p:cNvSpPr>
          <p:nvPr>
            <p:ph type="body" idx="101" hasCustomPrompt="1"/>
          </p:nvPr>
        </p:nvSpPr>
        <p:spPr>
          <a:xfrm>
            <a:off x="548640" y="2743200"/>
            <a:ext cx="8046720" cy="731520"/>
          </a:xfrm>
          <a:prstGeom prst="rect">
            <a:avLst/>
          </a:prstGeom>
          <a:noFill/>
          <a:ln/>
        </p:spPr>
        <p:txBody>
          <a:bodyPr wrap="square" rtlCol="0"/>
          <a:lstStyle>
            <a:lvl1pPr marL="0" indent="0">
              <a:buNone/>
              <a:defRPr lang="en-US" sz="1800" dirty="0">
                <a:solidFill>
                  <a:schemeClr val="accent5"/>
                </a:solidFill>
              </a:defRPr>
            </a:lvl1pPr>
          </a:lstStyle>
          <a:p>
            <a:pPr marL="0" indent="0">
              <a:buNone/>
            </a:pPr>
            <a:r>
              <a:rPr lang="en-US" sz="1800" dirty="0">
                <a:solidFill>
                  <a:schemeClr val="accent5"/>
                </a:solidFill>
              </a:rPr>
              <a:t>Subtitle</a:t>
            </a:r>
            <a:endParaRPr lang="en-US" sz="1800" dirty="0"/>
          </a:p>
        </p:txBody>
      </p:sp>
      <p:sp>
        <p:nvSpPr>
          <p:cNvPr id="4" name="Text 0"/>
          <p:cNvSpPr>
            <a:spLocks noGrp="1"/>
          </p:cNvSpPr>
          <p:nvPr>
            <p:ph type="body" idx="102" hasCustomPrompt="1"/>
          </p:nvPr>
        </p:nvSpPr>
        <p:spPr>
          <a:xfrm>
            <a:off x="548640" y="4069080"/>
            <a:ext cx="8046720" cy="457200"/>
          </a:xfrm>
          <a:prstGeom prst="rect">
            <a:avLst/>
          </a:prstGeom>
          <a:noFill/>
          <a:ln/>
        </p:spPr>
        <p:txBody>
          <a:bodyPr wrap="square" rtlCol="0"/>
          <a:lstStyle>
            <a:lvl1pPr marL="0" indent="0">
              <a:buNone/>
              <a:defRPr lang="en-US" sz="1400" b="1" dirty="0">
                <a:solidFill>
                  <a:schemeClr val="bg1"/>
                </a:solidFill>
              </a:defRPr>
            </a:lvl1pPr>
          </a:lstStyle>
          <a:p>
            <a:pPr marL="0" indent="0">
              <a:buNone/>
            </a:pPr>
            <a:r>
              <a:rPr lang="en-US" sz="1400" b="1" dirty="0">
                <a:solidFill>
                  <a:schemeClr val="bg1"/>
                </a:solidFill>
              </a:rPr>
              <a:t>Presenter</a:t>
            </a:r>
            <a:endParaRPr lang="en-US" sz="14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Divider">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548640" y="1005840"/>
            <a:ext cx="2743200" cy="1280160"/>
          </a:xfrm>
          <a:prstGeom prst="rect">
            <a:avLst/>
          </a:prstGeom>
          <a:noFill/>
          <a:ln/>
        </p:spPr>
        <p:txBody>
          <a:bodyPr wrap="square" rtlCol="0"/>
          <a:lstStyle>
            <a:lvl1pPr marL="0" indent="0">
              <a:buNone/>
              <a:defRPr lang="en-US" sz="8800" b="1" dirty="0">
                <a:solidFill>
                  <a:schemeClr val="accent2"/>
                </a:solidFill>
                <a:latin typeface="Cambria" pitchFamily="34" charset="0"/>
                <a:ea typeface="Cambria" pitchFamily="34" charset="-122"/>
                <a:cs typeface="Cambria" pitchFamily="34" charset="-120"/>
              </a:defRPr>
            </a:lvl1pPr>
          </a:lstStyle>
          <a:p>
            <a:pPr marL="0" indent="0">
              <a:buNone/>
            </a:pPr>
            <a:r>
              <a:rPr lang="en-US" sz="8800" b="1" dirty="0">
                <a:solidFill>
                  <a:schemeClr val="accent2"/>
                </a:solidFill>
                <a:latin typeface="Cambria" pitchFamily="34" charset="0"/>
                <a:ea typeface="Cambria" pitchFamily="34" charset="-122"/>
                <a:cs typeface="Cambria" pitchFamily="34" charset="-120"/>
              </a:rPr>
              <a:t>01</a:t>
            </a:r>
            <a:endParaRPr lang="en-US" sz="8800" dirty="0"/>
          </a:p>
        </p:txBody>
      </p:sp>
      <p:sp>
        <p:nvSpPr>
          <p:cNvPr id="3" name="Text 0"/>
          <p:cNvSpPr>
            <a:spLocks noGrp="1"/>
          </p:cNvSpPr>
          <p:nvPr>
            <p:ph type="title" idx="101" hasCustomPrompt="1"/>
          </p:nvPr>
        </p:nvSpPr>
        <p:spPr>
          <a:xfrm>
            <a:off x="548640" y="2377440"/>
            <a:ext cx="8046720" cy="822960"/>
          </a:xfrm>
          <a:prstGeom prst="rect">
            <a:avLst/>
          </a:prstGeom>
          <a:noFill/>
          <a:ln/>
        </p:spPr>
        <p:txBody>
          <a:bodyPr wrap="square" rtlCol="0"/>
          <a:lstStyle>
            <a:lvl1pPr marL="0" indent="0" algn="l">
              <a:buNone/>
              <a:defRPr lang="en-US" sz="3600" b="1" dirty="0">
                <a:solidFill>
                  <a:schemeClr val="bg1"/>
                </a:solidFill>
                <a:latin typeface="Cambria" pitchFamily="34" charset="0"/>
                <a:ea typeface="Cambria" pitchFamily="34" charset="-122"/>
                <a:cs typeface="Cambria" pitchFamily="34" charset="-120"/>
              </a:defRPr>
            </a:lvl1pPr>
          </a:lstStyle>
          <a:p>
            <a:pPr marL="0" indent="0" algn="l">
              <a:buNone/>
            </a:pPr>
            <a:r>
              <a:rPr lang="en-US" sz="3600" b="1" dirty="0">
                <a:solidFill>
                  <a:schemeClr val="bg1"/>
                </a:solidFill>
                <a:latin typeface="Cambria" pitchFamily="34" charset="0"/>
                <a:ea typeface="Cambria" pitchFamily="34" charset="-122"/>
                <a:cs typeface="Cambria" pitchFamily="34" charset="-120"/>
              </a:rPr>
              <a:t>Section</a:t>
            </a:r>
            <a:endParaRPr lang="en-US" sz="3600" dirty="0"/>
          </a:p>
        </p:txBody>
      </p:sp>
      <p:sp>
        <p:nvSpPr>
          <p:cNvPr id="4" name="Text 0"/>
          <p:cNvSpPr>
            <a:spLocks noGrp="1"/>
          </p:cNvSpPr>
          <p:nvPr>
            <p:ph type="body" idx="102" hasCustomPrompt="1"/>
          </p:nvPr>
        </p:nvSpPr>
        <p:spPr>
          <a:xfrm>
            <a:off x="548640" y="3246120"/>
            <a:ext cx="8046720" cy="822960"/>
          </a:xfrm>
          <a:prstGeom prst="rect">
            <a:avLst/>
          </a:prstGeom>
          <a:noFill/>
          <a:ln/>
        </p:spPr>
        <p:txBody>
          <a:bodyPr wrap="square" rtlCol="0"/>
          <a:lstStyle>
            <a:lvl1pPr marL="0" indent="0">
              <a:buNone/>
              <a:defRPr lang="en-US" sz="1800" i="1" dirty="0">
                <a:solidFill>
                  <a:schemeClr val="accent5"/>
                </a:solidFill>
              </a:defRPr>
            </a:lvl1pPr>
          </a:lstStyle>
          <a:p>
            <a:pPr marL="0" indent="0">
              <a:buNone/>
            </a:pPr>
            <a:r>
              <a:rPr lang="en-US" sz="1800" i="1" dirty="0">
                <a:solidFill>
                  <a:schemeClr val="accent5"/>
                </a:solidFill>
              </a:rPr>
              <a:t>Lead-in</a:t>
            </a:r>
            <a:endParaRPr lang="en-US" sz="1800" dirty="0"/>
          </a:p>
        </p:txBody>
      </p:sp>
      <p:sp>
        <p:nvSpPr>
          <p:cNvPr id="25" name="Slide Number Placeholder 0"/>
          <p:cNvSpPr>
            <a:spLocks noGrp="1"/>
          </p:cNvSpPr>
          <p:nvPr>
            <p:ph type="sldNum" sz="quarter" idx="4294967295"/>
          </p:nvPr>
        </p:nvSpPr>
        <p:spPr>
          <a:xfrm>
            <a:off x="8229600" y="4754880"/>
            <a:ext cx="54864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4"/>
                </a:solidFill>
              </a:defRPr>
            </a:lvl1pPr>
          </a:lstStyle>
          <a:p>
            <a:pPr algn="r"/>
            <a:fld id="{F7021451-1387-4CA6-816F-3879F97B5CBC}" type="slidenum">
              <a:rPr lang="en-US" b="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Only">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rtlCol="0"/>
          <a:lstStyle>
            <a:lvl1pPr marL="0" indent="0" algn="l">
              <a:buNone/>
              <a:defRPr lang="en-US" sz="2800" b="1" dirty="0">
                <a:solidFill>
                  <a:schemeClr val="accent1"/>
                </a:solidFill>
                <a:latin typeface="Cambria" pitchFamily="34" charset="0"/>
                <a:ea typeface="Cambria" pitchFamily="34" charset="-122"/>
                <a:cs typeface="Cambria" pitchFamily="34" charset="-120"/>
              </a:defRPr>
            </a:lvl1pPr>
          </a:lstStyle>
          <a:p>
            <a:pPr marL="0" indent="0" algn="l">
              <a:buNone/>
            </a:pPr>
            <a:r>
              <a:rPr lang="en-US" sz="2800" b="1" dirty="0">
                <a:solidFill>
                  <a:schemeClr val="accent1"/>
                </a:solidFill>
                <a:latin typeface="Cambria" pitchFamily="34" charset="0"/>
                <a:ea typeface="Cambria" pitchFamily="34" charset="-122"/>
                <a:cs typeface="Cambria" pitchFamily="34" charset="-120"/>
              </a:rPr>
              <a:t>Title</a:t>
            </a:r>
            <a:endParaRPr lang="en-US" sz="2800" dirty="0"/>
          </a:p>
        </p:txBody>
      </p:sp>
      <p:sp>
        <p:nvSpPr>
          <p:cNvPr id="3" name="Text 0"/>
          <p:cNvSpPr/>
          <p:nvPr/>
        </p:nvSpPr>
        <p:spPr>
          <a:xfrm>
            <a:off x="457200" y="4754880"/>
            <a:ext cx="5486400" cy="274320"/>
          </a:xfrm>
          <a:prstGeom prst="rect">
            <a:avLst/>
          </a:prstGeom>
          <a:noFill/>
          <a:ln/>
        </p:spPr>
        <p:txBody>
          <a:bodyPr wrap="square" lIns="0" tIns="0" rIns="0" bIns="0" rtlCol="0" anchor="ctr"/>
          <a:lstStyle/>
          <a:p>
            <a:pPr marL="0" indent="0">
              <a:buNone/>
            </a:pPr>
            <a:r>
              <a:rPr lang="en-US" sz="900" dirty="0">
                <a:solidFill>
                  <a:schemeClr val="tx1">
                    <a:alpha val="60000"/>
                  </a:schemeClr>
                </a:solidFill>
              </a:rPr>
              <a:t>Understanding the Grant Lifecycle  |  Sandra E. Ray, CPA</a:t>
            </a:r>
            <a:endParaRPr lang="en-US" sz="9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defRPr>
            </a:lvl1pPr>
          </a:lstStyle>
          <a:p>
            <a:pPr algn="r"/>
            <a:fld id="{F7021451-1387-4CA6-816F-3879F97B5CBC}" type="slidenum">
              <a:rPr lang="en-US" b="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Poll">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1417320" y="320040"/>
            <a:ext cx="7315200" cy="548640"/>
          </a:xfrm>
          <a:prstGeom prst="rect">
            <a:avLst/>
          </a:prstGeom>
          <a:noFill/>
          <a:ln/>
        </p:spPr>
        <p:txBody>
          <a:bodyPr wrap="square" rtlCol="0"/>
          <a:lstStyle>
            <a:lvl1pPr marL="0" indent="0" algn="l">
              <a:buNone/>
              <a:defRPr lang="en-US" sz="2600" b="1" dirty="0">
                <a:solidFill>
                  <a:schemeClr val="accent1"/>
                </a:solidFill>
                <a:latin typeface="Cambria" pitchFamily="34" charset="0"/>
                <a:ea typeface="Cambria" pitchFamily="34" charset="-122"/>
                <a:cs typeface="Cambria" pitchFamily="34" charset="-120"/>
              </a:defRPr>
            </a:lvl1pPr>
          </a:lstStyle>
          <a:p>
            <a:pPr marL="0" indent="0" algn="l">
              <a:buNone/>
            </a:pPr>
            <a:r>
              <a:rPr lang="en-US" sz="2600" b="1" dirty="0">
                <a:solidFill>
                  <a:schemeClr val="accent1"/>
                </a:solidFill>
                <a:latin typeface="Cambria" pitchFamily="34" charset="0"/>
                <a:ea typeface="Cambria" pitchFamily="34" charset="-122"/>
                <a:cs typeface="Cambria" pitchFamily="34" charset="-120"/>
              </a:rPr>
              <a:t>Polling Question</a:t>
            </a:r>
            <a:endParaRPr lang="en-US" sz="2600" dirty="0"/>
          </a:p>
        </p:txBody>
      </p:sp>
      <p:sp>
        <p:nvSpPr>
          <p:cNvPr id="3" name="Text 0"/>
          <p:cNvSpPr>
            <a:spLocks noGrp="1"/>
          </p:cNvSpPr>
          <p:nvPr>
            <p:ph type="body" idx="101" hasCustomPrompt="1"/>
          </p:nvPr>
        </p:nvSpPr>
        <p:spPr>
          <a:xfrm>
            <a:off x="457200" y="1097280"/>
            <a:ext cx="8229600" cy="822960"/>
          </a:xfrm>
          <a:prstGeom prst="rect">
            <a:avLst/>
          </a:prstGeom>
          <a:noFill/>
          <a:ln/>
        </p:spPr>
        <p:txBody>
          <a:bodyPr wrap="square" rtlCol="0"/>
          <a:lstStyle>
            <a:lvl1pPr marL="0" indent="0">
              <a:buNone/>
              <a:defRPr lang="en-US" sz="2000" b="1" dirty="0">
                <a:solidFill>
                  <a:schemeClr val="tx1"/>
                </a:solidFill>
              </a:defRPr>
            </a:lvl1pPr>
          </a:lstStyle>
          <a:p>
            <a:pPr marL="0" indent="0">
              <a:buNone/>
            </a:pPr>
            <a:r>
              <a:rPr lang="en-US" sz="2000" b="1" dirty="0">
                <a:solidFill>
                  <a:schemeClr val="tx1"/>
                </a:solidFill>
              </a:rPr>
              <a:t>Question</a:t>
            </a:r>
            <a:endParaRPr lang="en-US" sz="2000" dirty="0"/>
          </a:p>
        </p:txBody>
      </p:sp>
      <p:sp>
        <p:nvSpPr>
          <p:cNvPr id="4" name="Text 0"/>
          <p:cNvSpPr/>
          <p:nvPr/>
        </p:nvSpPr>
        <p:spPr>
          <a:xfrm>
            <a:off x="457200" y="4754880"/>
            <a:ext cx="5486400" cy="274320"/>
          </a:xfrm>
          <a:prstGeom prst="rect">
            <a:avLst/>
          </a:prstGeom>
          <a:noFill/>
          <a:ln/>
        </p:spPr>
        <p:txBody>
          <a:bodyPr wrap="square" lIns="0" tIns="0" rIns="0" bIns="0" rtlCol="0" anchor="ctr"/>
          <a:lstStyle/>
          <a:p>
            <a:pPr marL="0" indent="0">
              <a:buNone/>
            </a:pPr>
            <a:r>
              <a:rPr lang="en-US" sz="900" dirty="0">
                <a:solidFill>
                  <a:schemeClr val="tx1">
                    <a:alpha val="60000"/>
                  </a:schemeClr>
                </a:solidFill>
              </a:rPr>
              <a:t>Understanding the Grant Lifecycle  |  Sandra E. Ray, CPA</a:t>
            </a:r>
            <a:endParaRPr lang="en-US" sz="9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defRPr>
            </a:lvl1pPr>
          </a:lstStyle>
          <a:p>
            <a:pPr algn="r"/>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54864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4"/>
                </a:solidFill>
              </a:defRPr>
            </a:lvl1pPr>
          </a:lstStyle>
          <a:p>
            <a:pPr algn="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9"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21.png"/><Relationship Id="rId5" Type="http://schemas.openxmlformats.org/officeDocument/2006/relationships/image" Target="../media/image29.png"/><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22.png"/><Relationship Id="rId7" Type="http://schemas.openxmlformats.org/officeDocument/2006/relationships/image" Target="../media/image34.png"/><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39.png"/></Relationships>
</file>

<file path=ppt/slides/_rels/slide2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image" Target="../media/image8.png"/><Relationship Id="rId5" Type="http://schemas.openxmlformats.org/officeDocument/2006/relationships/image" Target="../media/image41.png"/><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2.xml"/><Relationship Id="rId1" Type="http://schemas.openxmlformats.org/officeDocument/2006/relationships/slideLayout" Target="../slideLayouts/slideLayout4.xml"/><Relationship Id="rId5" Type="http://schemas.openxmlformats.org/officeDocument/2006/relationships/image" Target="../media/image44.png"/><Relationship Id="rId4" Type="http://schemas.openxmlformats.org/officeDocument/2006/relationships/image" Target="../media/image29.png"/></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image" Target="../media/image46.png"/></Relationships>
</file>

<file path=ppt/slides/_rels/slide2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image" Target="../media/image26.png"/></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8.xml"/><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29.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29.png"/><Relationship Id="rId7" Type="http://schemas.openxmlformats.org/officeDocument/2006/relationships/image" Target="../media/image6.png"/><Relationship Id="rId2" Type="http://schemas.openxmlformats.org/officeDocument/2006/relationships/notesSlide" Target="../notesSlides/notesSlide29.xml"/><Relationship Id="rId1" Type="http://schemas.openxmlformats.org/officeDocument/2006/relationships/slideLayout" Target="../slideLayouts/slideLayout4.xml"/><Relationship Id="rId6" Type="http://schemas.openxmlformats.org/officeDocument/2006/relationships/image" Target="../media/image8.png"/><Relationship Id="rId5" Type="http://schemas.openxmlformats.org/officeDocument/2006/relationships/image" Target="../media/image25.png"/><Relationship Id="rId4" Type="http://schemas.openxmlformats.org/officeDocument/2006/relationships/image" Target="../media/image13.png"/></Relationships>
</file>

<file path=ppt/slides/_rels/slide3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3.xml"/><Relationship Id="rId1" Type="http://schemas.openxmlformats.org/officeDocument/2006/relationships/slideLayout" Target="../slideLayouts/slideLayout4.xml"/><Relationship Id="rId4" Type="http://schemas.openxmlformats.org/officeDocument/2006/relationships/image" Target="../media/image36.png"/></Relationships>
</file>

<file path=ppt/slides/_rels/slide34.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7.png"/><Relationship Id="rId2" Type="http://schemas.openxmlformats.org/officeDocument/2006/relationships/notesSlide" Target="../notesSlides/notesSlide34.xml"/><Relationship Id="rId1" Type="http://schemas.openxmlformats.org/officeDocument/2006/relationships/slideLayout" Target="../slideLayouts/slideLayout4.xml"/><Relationship Id="rId6" Type="http://schemas.openxmlformats.org/officeDocument/2006/relationships/image" Target="../media/image34.png"/><Relationship Id="rId5" Type="http://schemas.openxmlformats.org/officeDocument/2006/relationships/image" Target="../media/image9.png"/><Relationship Id="rId4" Type="http://schemas.openxmlformats.org/officeDocument/2006/relationships/image" Target="../media/image29.png"/></Relationships>
</file>

<file path=ppt/slides/_rels/slide3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52.png"/><Relationship Id="rId7" Type="http://schemas.openxmlformats.org/officeDocument/2006/relationships/image" Target="../media/image38.png"/><Relationship Id="rId2" Type="http://schemas.openxmlformats.org/officeDocument/2006/relationships/notesSlide" Target="../notesSlides/notesSlide38.xml"/><Relationship Id="rId1" Type="http://schemas.openxmlformats.org/officeDocument/2006/relationships/slideLayout" Target="../slideLayouts/slideLayout4.xml"/><Relationship Id="rId6" Type="http://schemas.openxmlformats.org/officeDocument/2006/relationships/image" Target="../media/image7.png"/><Relationship Id="rId5" Type="http://schemas.openxmlformats.org/officeDocument/2006/relationships/image" Target="../media/image8.png"/><Relationship Id="rId4" Type="http://schemas.openxmlformats.org/officeDocument/2006/relationships/image" Target="../media/image29.png"/></Relationships>
</file>

<file path=ppt/slides/_rels/slide3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1234440"/>
            <a:ext cx="5120640" cy="1371600"/>
          </a:xfrm>
          <a:prstGeom prst="rect">
            <a:avLst/>
          </a:prstGeom>
          <a:noFill/>
          <a:ln/>
        </p:spPr>
        <p:txBody>
          <a:bodyPr wrap="square" lIns="0" tIns="0" rIns="0" bIns="0" rtlCol="0" anchor="b"/>
          <a:lstStyle/>
          <a:p>
            <a:pPr marL="0" indent="0" algn="l">
              <a:buNone/>
            </a:pPr>
            <a:r>
              <a:rPr lang="en-US" sz="4000" b="1" dirty="0">
                <a:solidFill>
                  <a:schemeClr val="bg1"/>
                </a:solidFill>
                <a:latin typeface="Cambria" pitchFamily="34" charset="0"/>
                <a:ea typeface="Cambria" pitchFamily="34" charset="-122"/>
                <a:cs typeface="Cambria" pitchFamily="34" charset="-120"/>
              </a:rPr>
              <a:t>Understanding the Grant Lifecycle</a:t>
            </a:r>
            <a:endParaRPr lang="en-US" sz="4000" dirty="0"/>
          </a:p>
        </p:txBody>
      </p:sp>
      <p:sp>
        <p:nvSpPr>
          <p:cNvPr id="3" name="Text 0"/>
          <p:cNvSpPr>
            <a:spLocks noGrp="1"/>
          </p:cNvSpPr>
          <p:nvPr>
            <p:ph type="body" idx="101" hasCustomPrompt="1"/>
          </p:nvPr>
        </p:nvSpPr>
        <p:spPr>
          <a:xfrm>
            <a:off x="548640" y="2743200"/>
            <a:ext cx="5120640" cy="731520"/>
          </a:xfrm>
          <a:prstGeom prst="rect">
            <a:avLst/>
          </a:prstGeom>
          <a:noFill/>
          <a:ln/>
        </p:spPr>
        <p:txBody>
          <a:bodyPr wrap="square" lIns="0" tIns="0" rIns="0" bIns="0" rtlCol="0" anchor="t"/>
          <a:lstStyle/>
          <a:p>
            <a:pPr marL="0" indent="0">
              <a:buNone/>
            </a:pPr>
            <a:r>
              <a:rPr lang="en-US" sz="1800" dirty="0">
                <a:solidFill>
                  <a:schemeClr val="accent5"/>
                </a:solidFill>
              </a:rPr>
              <a:t>From Opportunity to Closeout for Federal and Non-Governmental Grants</a:t>
            </a:r>
            <a:endParaRPr lang="en-US" sz="1800" dirty="0"/>
          </a:p>
        </p:txBody>
      </p:sp>
      <p:sp>
        <p:nvSpPr>
          <p:cNvPr id="4" name="Text 0"/>
          <p:cNvSpPr>
            <a:spLocks noGrp="1"/>
          </p:cNvSpPr>
          <p:nvPr>
            <p:ph type="body" idx="102" hasCustomPrompt="1"/>
          </p:nvPr>
        </p:nvSpPr>
        <p:spPr>
          <a:xfrm>
            <a:off x="1456006" y="3930161"/>
            <a:ext cx="5120640" cy="457200"/>
          </a:xfrm>
          <a:prstGeom prst="rect">
            <a:avLst/>
          </a:prstGeom>
          <a:noFill/>
          <a:ln/>
        </p:spPr>
        <p:txBody>
          <a:bodyPr wrap="square" lIns="0" tIns="0" rIns="0" bIns="0" rtlCol="0" anchor="t"/>
          <a:lstStyle/>
          <a:p>
            <a:pPr marL="0" indent="0">
              <a:buNone/>
            </a:pPr>
            <a:r>
              <a:rPr lang="en-US" sz="1400" b="1" dirty="0">
                <a:solidFill>
                  <a:schemeClr val="bg1"/>
                </a:solidFill>
                <a:latin typeface="Avenir Next LT Pro Demi" panose="020B0704020202020204" pitchFamily="34" charset="0"/>
              </a:rPr>
              <a:t>Sandra E. Ray, CPA</a:t>
            </a:r>
            <a:endParaRPr lang="en-US" sz="1400" dirty="0">
              <a:latin typeface="Avenir Next LT Pro Demi" panose="020B0704020202020204" pitchFamily="34" charset="0"/>
            </a:endParaRPr>
          </a:p>
        </p:txBody>
      </p:sp>
      <p:pic>
        <p:nvPicPr>
          <p:cNvPr id="5" name="Medallion image" descr="Decorative illustration"/>
          <p:cNvPicPr>
            <a:picLocks noChangeAspect="1"/>
          </p:cNvPicPr>
          <p:nvPr/>
        </p:nvPicPr>
        <p:blipFill>
          <a:blip r:embed="rId3"/>
          <a:stretch>
            <a:fillRect/>
          </a:stretch>
        </p:blipFill>
        <p:spPr>
          <a:xfrm>
            <a:off x="5806440" y="1325880"/>
            <a:ext cx="2743200" cy="2743200"/>
          </a:xfrm>
          <a:prstGeom prst="ellipse">
            <a:avLst/>
          </a:prstGeom>
          <a:effectLst>
            <a:outerShdw blurRad="190500" dist="63500" dir="5400000" algn="t" rotWithShape="0">
              <a:srgbClr val="000000">
                <a:alpha val="30000"/>
              </a:srgbClr>
            </a:outerShdw>
          </a:effectLst>
        </p:spPr>
      </p:pic>
      <p:pic>
        <p:nvPicPr>
          <p:cNvPr id="7" name="Picture 6">
            <a:extLst>
              <a:ext uri="{FF2B5EF4-FFF2-40B4-BE49-F238E27FC236}">
                <a16:creationId xmlns:a16="http://schemas.microsoft.com/office/drawing/2014/main" id="{F8DCA3BC-8394-8E54-E4B9-0F18ACFB84B7}"/>
              </a:ext>
            </a:extLst>
          </p:cNvPr>
          <p:cNvPicPr>
            <a:picLocks noChangeAspect="1"/>
          </p:cNvPicPr>
          <p:nvPr/>
        </p:nvPicPr>
        <p:blipFill>
          <a:blip r:embed="rId4"/>
          <a:stretch>
            <a:fillRect/>
          </a:stretch>
        </p:blipFill>
        <p:spPr>
          <a:xfrm>
            <a:off x="548640" y="3562131"/>
            <a:ext cx="839373" cy="828747"/>
          </a:xfrm>
          <a:prstGeom prst="rect">
            <a:avLst/>
          </a:prstGeom>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22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44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accent1"/>
                </a:solidFill>
                <a:latin typeface="Cambria" pitchFamily="34" charset="0"/>
                <a:ea typeface="Cambria" pitchFamily="34" charset="-122"/>
                <a:cs typeface="Cambria" pitchFamily="34" charset="-120"/>
              </a:rPr>
              <a:t>Grant Management Is More Than Winning Funding</a:t>
            </a:r>
            <a:endParaRPr lang="en-US" sz="2800" dirty="0"/>
          </a:p>
        </p:txBody>
      </p:sp>
      <p:sp>
        <p:nvSpPr>
          <p:cNvPr id="3" name="Text 1"/>
          <p:cNvSpPr txBox="1"/>
          <p:nvPr/>
        </p:nvSpPr>
        <p:spPr>
          <a:xfrm>
            <a:off x="457200" y="1097280"/>
            <a:ext cx="8229600" cy="365760"/>
          </a:xfrm>
          <a:prstGeom prst="rect">
            <a:avLst/>
          </a:prstGeom>
          <a:noFill/>
          <a:ln/>
        </p:spPr>
        <p:txBody>
          <a:bodyPr wrap="square" lIns="0" tIns="0" rIns="0" bIns="0" rtlCol="0" anchor="t"/>
          <a:lstStyle/>
          <a:p>
            <a:pPr marL="0" indent="0">
              <a:buNone/>
            </a:pPr>
            <a:r>
              <a:rPr lang="en-US" sz="1600" dirty="0">
                <a:solidFill>
                  <a:schemeClr val="tx1"/>
                </a:solidFill>
              </a:rPr>
              <a:t>It's about showing that your organization can:</a:t>
            </a:r>
            <a:endParaRPr lang="en-US" sz="1600" dirty="0"/>
          </a:p>
        </p:txBody>
      </p:sp>
      <p:sp>
        <p:nvSpPr>
          <p:cNvPr id="4" name="card"/>
          <p:cNvSpPr/>
          <p:nvPr/>
        </p:nvSpPr>
        <p:spPr>
          <a:xfrm>
            <a:off x="457200" y="1645920"/>
            <a:ext cx="1920240" cy="2103120"/>
          </a:xfrm>
          <a:prstGeom prst="roundRect">
            <a:avLst>
              <a:gd name="adj" fmla="val 3810"/>
            </a:avLst>
          </a:prstGeom>
          <a:solidFill>
            <a:schemeClr val="bg2"/>
          </a:solidFill>
          <a:ln w="12700">
            <a:solidFill>
              <a:schemeClr val="bg2"/>
            </a:solidFill>
            <a:prstDash val="solid"/>
          </a:ln>
        </p:spPr>
        <p:txBody>
          <a:bodyPr/>
          <a:lstStyle/>
          <a:p>
            <a:endParaRPr lang="en-PH"/>
          </a:p>
        </p:txBody>
      </p:sp>
      <p:sp>
        <p:nvSpPr>
          <p:cNvPr id="5" name="Use funds responsibly icon circle"/>
          <p:cNvSpPr/>
          <p:nvPr/>
        </p:nvSpPr>
        <p:spPr>
          <a:xfrm>
            <a:off x="1097280" y="1828800"/>
            <a:ext cx="640080" cy="640080"/>
          </a:xfrm>
          <a:prstGeom prst="ellipse">
            <a:avLst/>
          </a:prstGeom>
          <a:solidFill>
            <a:schemeClr val="accent1"/>
          </a:solidFill>
          <a:ln w="12700">
            <a:solidFill>
              <a:schemeClr val="accent1"/>
            </a:solidFill>
            <a:prstDash val="solid"/>
          </a:ln>
        </p:spPr>
        <p:txBody>
          <a:bodyPr/>
          <a:lstStyle/>
          <a:p>
            <a:endParaRPr lang="en-PH"/>
          </a:p>
        </p:txBody>
      </p:sp>
      <p:pic>
        <p:nvPicPr>
          <p:cNvPr id="6" name="Use funds responsibly icon" descr="Use funds responsibly icon"/>
          <p:cNvPicPr>
            <a:picLocks noChangeAspect="1"/>
          </p:cNvPicPr>
          <p:nvPr/>
        </p:nvPicPr>
        <p:blipFill>
          <a:blip r:embed="rId3"/>
          <a:stretch>
            <a:fillRect/>
          </a:stretch>
        </p:blipFill>
        <p:spPr>
          <a:xfrm>
            <a:off x="1257300" y="1988820"/>
            <a:ext cx="320040" cy="320040"/>
          </a:xfrm>
          <a:prstGeom prst="rect">
            <a:avLst/>
          </a:prstGeom>
        </p:spPr>
      </p:pic>
      <p:sp>
        <p:nvSpPr>
          <p:cNvPr id="7" name="Text 4"/>
          <p:cNvSpPr txBox="1"/>
          <p:nvPr/>
        </p:nvSpPr>
        <p:spPr>
          <a:xfrm>
            <a:off x="594360" y="2606040"/>
            <a:ext cx="1645920" cy="1005840"/>
          </a:xfrm>
          <a:prstGeom prst="rect">
            <a:avLst/>
          </a:prstGeom>
          <a:noFill/>
          <a:ln/>
        </p:spPr>
        <p:txBody>
          <a:bodyPr wrap="square" lIns="0" tIns="0" rIns="0" bIns="0" rtlCol="0" anchor="t"/>
          <a:lstStyle/>
          <a:p>
            <a:pPr marL="0" indent="0" algn="ctr">
              <a:buNone/>
            </a:pPr>
            <a:r>
              <a:rPr lang="en-US" sz="1500" b="1" dirty="0">
                <a:solidFill>
                  <a:schemeClr val="accent1"/>
                </a:solidFill>
              </a:rPr>
              <a:t>Use funds responsibly</a:t>
            </a:r>
            <a:endParaRPr lang="en-US" sz="1500" dirty="0"/>
          </a:p>
        </p:txBody>
      </p:sp>
      <p:sp>
        <p:nvSpPr>
          <p:cNvPr id="8" name="card"/>
          <p:cNvSpPr/>
          <p:nvPr/>
        </p:nvSpPr>
        <p:spPr>
          <a:xfrm>
            <a:off x="2560320" y="1645920"/>
            <a:ext cx="1920240" cy="2103120"/>
          </a:xfrm>
          <a:prstGeom prst="roundRect">
            <a:avLst>
              <a:gd name="adj" fmla="val 3810"/>
            </a:avLst>
          </a:prstGeom>
          <a:solidFill>
            <a:schemeClr val="bg2"/>
          </a:solidFill>
          <a:ln w="12700">
            <a:solidFill>
              <a:schemeClr val="bg2"/>
            </a:solidFill>
            <a:prstDash val="solid"/>
          </a:ln>
        </p:spPr>
        <p:txBody>
          <a:bodyPr/>
          <a:lstStyle/>
          <a:p>
            <a:endParaRPr lang="en-PH"/>
          </a:p>
        </p:txBody>
      </p:sp>
      <p:sp>
        <p:nvSpPr>
          <p:cNvPr id="9" name="Produce measurable results icon circle"/>
          <p:cNvSpPr/>
          <p:nvPr/>
        </p:nvSpPr>
        <p:spPr>
          <a:xfrm>
            <a:off x="3200400" y="1828800"/>
            <a:ext cx="640080" cy="640080"/>
          </a:xfrm>
          <a:prstGeom prst="ellipse">
            <a:avLst/>
          </a:prstGeom>
          <a:solidFill>
            <a:schemeClr val="accent1"/>
          </a:solidFill>
          <a:ln w="12700">
            <a:solidFill>
              <a:schemeClr val="accent1"/>
            </a:solidFill>
            <a:prstDash val="solid"/>
          </a:ln>
        </p:spPr>
        <p:txBody>
          <a:bodyPr/>
          <a:lstStyle/>
          <a:p>
            <a:endParaRPr lang="en-PH"/>
          </a:p>
        </p:txBody>
      </p:sp>
      <p:pic>
        <p:nvPicPr>
          <p:cNvPr id="10" name="Produce measurable results icon" descr="Produce measurable results icon"/>
          <p:cNvPicPr>
            <a:picLocks noChangeAspect="1"/>
          </p:cNvPicPr>
          <p:nvPr/>
        </p:nvPicPr>
        <p:blipFill>
          <a:blip r:embed="rId4"/>
          <a:stretch>
            <a:fillRect/>
          </a:stretch>
        </p:blipFill>
        <p:spPr>
          <a:xfrm>
            <a:off x="3360420" y="1988820"/>
            <a:ext cx="320040" cy="320040"/>
          </a:xfrm>
          <a:prstGeom prst="rect">
            <a:avLst/>
          </a:prstGeom>
        </p:spPr>
      </p:pic>
      <p:sp>
        <p:nvSpPr>
          <p:cNvPr id="11" name="Text 7"/>
          <p:cNvSpPr txBox="1"/>
          <p:nvPr/>
        </p:nvSpPr>
        <p:spPr>
          <a:xfrm>
            <a:off x="2697480" y="2606040"/>
            <a:ext cx="1645920" cy="1005840"/>
          </a:xfrm>
          <a:prstGeom prst="rect">
            <a:avLst/>
          </a:prstGeom>
          <a:noFill/>
          <a:ln/>
        </p:spPr>
        <p:txBody>
          <a:bodyPr wrap="square" lIns="0" tIns="0" rIns="0" bIns="0" rtlCol="0" anchor="t"/>
          <a:lstStyle/>
          <a:p>
            <a:pPr marL="0" indent="0" algn="ctr">
              <a:buNone/>
            </a:pPr>
            <a:r>
              <a:rPr lang="en-US" sz="1500" b="1" dirty="0">
                <a:solidFill>
                  <a:schemeClr val="accent1"/>
                </a:solidFill>
              </a:rPr>
              <a:t>Produce measurable results</a:t>
            </a:r>
            <a:endParaRPr lang="en-US" sz="1500" dirty="0"/>
          </a:p>
        </p:txBody>
      </p:sp>
      <p:sp>
        <p:nvSpPr>
          <p:cNvPr id="12" name="card"/>
          <p:cNvSpPr/>
          <p:nvPr/>
        </p:nvSpPr>
        <p:spPr>
          <a:xfrm>
            <a:off x="4663440" y="1645920"/>
            <a:ext cx="1920240" cy="2103120"/>
          </a:xfrm>
          <a:prstGeom prst="roundRect">
            <a:avLst>
              <a:gd name="adj" fmla="val 3810"/>
            </a:avLst>
          </a:prstGeom>
          <a:solidFill>
            <a:schemeClr val="bg2"/>
          </a:solidFill>
          <a:ln w="12700">
            <a:solidFill>
              <a:schemeClr val="bg2"/>
            </a:solidFill>
            <a:prstDash val="solid"/>
          </a:ln>
        </p:spPr>
        <p:txBody>
          <a:bodyPr/>
          <a:lstStyle/>
          <a:p>
            <a:endParaRPr lang="en-PH"/>
          </a:p>
        </p:txBody>
      </p:sp>
      <p:sp>
        <p:nvSpPr>
          <p:cNvPr id="13" name="Document activities appropriately icon circle"/>
          <p:cNvSpPr/>
          <p:nvPr/>
        </p:nvSpPr>
        <p:spPr>
          <a:xfrm>
            <a:off x="5303520" y="1828800"/>
            <a:ext cx="640080" cy="640080"/>
          </a:xfrm>
          <a:prstGeom prst="ellipse">
            <a:avLst/>
          </a:prstGeom>
          <a:solidFill>
            <a:schemeClr val="accent1"/>
          </a:solidFill>
          <a:ln w="12700">
            <a:solidFill>
              <a:schemeClr val="accent1"/>
            </a:solidFill>
            <a:prstDash val="solid"/>
          </a:ln>
        </p:spPr>
        <p:txBody>
          <a:bodyPr/>
          <a:lstStyle/>
          <a:p>
            <a:endParaRPr lang="en-PH"/>
          </a:p>
        </p:txBody>
      </p:sp>
      <p:pic>
        <p:nvPicPr>
          <p:cNvPr id="14" name="Document activities appropriately icon" descr="Document activities appropriately icon"/>
          <p:cNvPicPr>
            <a:picLocks noChangeAspect="1"/>
          </p:cNvPicPr>
          <p:nvPr/>
        </p:nvPicPr>
        <p:blipFill>
          <a:blip r:embed="rId5"/>
          <a:stretch>
            <a:fillRect/>
          </a:stretch>
        </p:blipFill>
        <p:spPr>
          <a:xfrm>
            <a:off x="5463540" y="1988820"/>
            <a:ext cx="320040" cy="320040"/>
          </a:xfrm>
          <a:prstGeom prst="rect">
            <a:avLst/>
          </a:prstGeom>
        </p:spPr>
      </p:pic>
      <p:sp>
        <p:nvSpPr>
          <p:cNvPr id="15" name="Text 10"/>
          <p:cNvSpPr txBox="1"/>
          <p:nvPr/>
        </p:nvSpPr>
        <p:spPr>
          <a:xfrm>
            <a:off x="4800600" y="2606040"/>
            <a:ext cx="1645920" cy="1005840"/>
          </a:xfrm>
          <a:prstGeom prst="rect">
            <a:avLst/>
          </a:prstGeom>
          <a:noFill/>
          <a:ln/>
        </p:spPr>
        <p:txBody>
          <a:bodyPr wrap="square" lIns="0" tIns="0" rIns="0" bIns="0" rtlCol="0" anchor="t"/>
          <a:lstStyle/>
          <a:p>
            <a:pPr marL="0" indent="0" algn="ctr">
              <a:buNone/>
            </a:pPr>
            <a:r>
              <a:rPr lang="en-US" sz="1500" b="1" dirty="0">
                <a:solidFill>
                  <a:schemeClr val="accent1"/>
                </a:solidFill>
              </a:rPr>
              <a:t>Document activities appropriately</a:t>
            </a:r>
            <a:endParaRPr lang="en-US" sz="1500" dirty="0"/>
          </a:p>
        </p:txBody>
      </p:sp>
      <p:sp>
        <p:nvSpPr>
          <p:cNvPr id="16" name="card"/>
          <p:cNvSpPr/>
          <p:nvPr/>
        </p:nvSpPr>
        <p:spPr>
          <a:xfrm>
            <a:off x="6766560" y="1645920"/>
            <a:ext cx="1920240" cy="2103120"/>
          </a:xfrm>
          <a:prstGeom prst="roundRect">
            <a:avLst>
              <a:gd name="adj" fmla="val 3810"/>
            </a:avLst>
          </a:prstGeom>
          <a:solidFill>
            <a:schemeClr val="bg2"/>
          </a:solidFill>
          <a:ln w="12700">
            <a:solidFill>
              <a:schemeClr val="bg2"/>
            </a:solidFill>
            <a:prstDash val="solid"/>
          </a:ln>
        </p:spPr>
        <p:txBody>
          <a:bodyPr/>
          <a:lstStyle/>
          <a:p>
            <a:endParaRPr lang="en-PH"/>
          </a:p>
        </p:txBody>
      </p:sp>
      <p:sp>
        <p:nvSpPr>
          <p:cNvPr id="17" name="Stay accountable to funders and stakeholders icon circle"/>
          <p:cNvSpPr/>
          <p:nvPr/>
        </p:nvSpPr>
        <p:spPr>
          <a:xfrm>
            <a:off x="7406640" y="1828800"/>
            <a:ext cx="640080" cy="640080"/>
          </a:xfrm>
          <a:prstGeom prst="ellipse">
            <a:avLst/>
          </a:prstGeom>
          <a:solidFill>
            <a:schemeClr val="accent1"/>
          </a:solidFill>
          <a:ln w="12700">
            <a:solidFill>
              <a:schemeClr val="accent1"/>
            </a:solidFill>
            <a:prstDash val="solid"/>
          </a:ln>
        </p:spPr>
        <p:txBody>
          <a:bodyPr/>
          <a:lstStyle/>
          <a:p>
            <a:endParaRPr lang="en-PH"/>
          </a:p>
        </p:txBody>
      </p:sp>
      <p:pic>
        <p:nvPicPr>
          <p:cNvPr id="18" name="Stay accountable to funders and stakeholders icon" descr="Stay accountable to funders and stakeholders icon"/>
          <p:cNvPicPr>
            <a:picLocks noChangeAspect="1"/>
          </p:cNvPicPr>
          <p:nvPr/>
        </p:nvPicPr>
        <p:blipFill>
          <a:blip r:embed="rId6"/>
          <a:stretch>
            <a:fillRect/>
          </a:stretch>
        </p:blipFill>
        <p:spPr>
          <a:xfrm>
            <a:off x="7566660" y="1988820"/>
            <a:ext cx="320040" cy="320040"/>
          </a:xfrm>
          <a:prstGeom prst="rect">
            <a:avLst/>
          </a:prstGeom>
        </p:spPr>
      </p:pic>
      <p:sp>
        <p:nvSpPr>
          <p:cNvPr id="19" name="Text 13"/>
          <p:cNvSpPr txBox="1"/>
          <p:nvPr/>
        </p:nvSpPr>
        <p:spPr>
          <a:xfrm>
            <a:off x="6903720" y="2606040"/>
            <a:ext cx="1645920" cy="1005840"/>
          </a:xfrm>
          <a:prstGeom prst="rect">
            <a:avLst/>
          </a:prstGeom>
          <a:noFill/>
          <a:ln/>
        </p:spPr>
        <p:txBody>
          <a:bodyPr wrap="square" lIns="0" tIns="0" rIns="0" bIns="0" rtlCol="0" anchor="t"/>
          <a:lstStyle/>
          <a:p>
            <a:pPr marL="0" indent="0" algn="ctr">
              <a:buNone/>
            </a:pPr>
            <a:r>
              <a:rPr lang="en-US" sz="1500" b="1" dirty="0">
                <a:solidFill>
                  <a:schemeClr val="accent1"/>
                </a:solidFill>
              </a:rPr>
              <a:t>Stay accountable to funders and stakeholders</a:t>
            </a:r>
            <a:endParaRPr lang="en-US" sz="1500" dirty="0"/>
          </a:p>
        </p:txBody>
      </p:sp>
      <p:sp>
        <p:nvSpPr>
          <p:cNvPr id="20" name="Text 14"/>
          <p:cNvSpPr txBox="1"/>
          <p:nvPr/>
        </p:nvSpPr>
        <p:spPr>
          <a:xfrm>
            <a:off x="457200" y="3977640"/>
            <a:ext cx="8229600" cy="548640"/>
          </a:xfrm>
          <a:prstGeom prst="rect">
            <a:avLst/>
          </a:prstGeom>
          <a:noFill/>
          <a:ln/>
        </p:spPr>
        <p:txBody>
          <a:bodyPr wrap="square" lIns="0" tIns="0" rIns="0" bIns="0" rtlCol="0" anchor="t"/>
          <a:lstStyle/>
          <a:p>
            <a:pPr marL="0" indent="0">
              <a:buNone/>
            </a:pPr>
            <a:r>
              <a:rPr lang="en-US" sz="1500" i="1" dirty="0">
                <a:solidFill>
                  <a:schemeClr val="accent3"/>
                </a:solidFill>
              </a:rPr>
              <a:t>Many nonprofits focus on winning grants. Funders often care more about what happens after the check arrives.</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defRPr>
            </a:lvl1pPr>
          </a:lstStyle>
          <a:p>
            <a:pPr algn="r"/>
            <a:fld id="{F7021451-1387-4CA6-816F-3879F97B5CBC}" type="slidenum">
              <a:rPr lang="en-US" b="0"/>
              <a:t>2</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22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22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nodeType="withEffect">
                                  <p:stCondLst>
                                    <p:cond delay="22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grpId="0" nodeType="withEffect">
                                  <p:stCondLst>
                                    <p:cond delay="22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par>
                                <p:cTn id="20" presetID="10" presetClass="entr" presetSubtype="0" fill="hold" grpId="0" nodeType="withEffect">
                                  <p:stCondLst>
                                    <p:cond delay="44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10" presetClass="entr" presetSubtype="0" fill="hold" grpId="0" nodeType="withEffect">
                                  <p:stCondLst>
                                    <p:cond delay="44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par>
                                <p:cTn id="26" presetID="10" presetClass="entr" presetSubtype="0" fill="hold" nodeType="withEffect">
                                  <p:stCondLst>
                                    <p:cond delay="44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par>
                                <p:cTn id="29" presetID="10" presetClass="entr" presetSubtype="0" fill="hold" grpId="0" nodeType="withEffect">
                                  <p:stCondLst>
                                    <p:cond delay="44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par>
                                <p:cTn id="32" presetID="10" presetClass="entr" presetSubtype="0" fill="hold" grpId="0" nodeType="withEffect">
                                  <p:stCondLst>
                                    <p:cond delay="66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par>
                                <p:cTn id="35" presetID="10" presetClass="entr" presetSubtype="0" fill="hold" grpId="0" nodeType="withEffect">
                                  <p:stCondLst>
                                    <p:cond delay="66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par>
                                <p:cTn id="38" presetID="10" presetClass="entr" presetSubtype="0" fill="hold" nodeType="withEffect">
                                  <p:stCondLst>
                                    <p:cond delay="66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500"/>
                                        <p:tgtEl>
                                          <p:spTgt spid="14"/>
                                        </p:tgtEl>
                                      </p:cBhvr>
                                    </p:animEffect>
                                  </p:childTnLst>
                                </p:cTn>
                              </p:par>
                              <p:par>
                                <p:cTn id="41" presetID="10" presetClass="entr" presetSubtype="0" fill="hold" grpId="0" nodeType="withEffect">
                                  <p:stCondLst>
                                    <p:cond delay="66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par>
                                <p:cTn id="44" presetID="10" presetClass="entr" presetSubtype="0" fill="hold" grpId="0" nodeType="withEffect">
                                  <p:stCondLst>
                                    <p:cond delay="88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500"/>
                                        <p:tgtEl>
                                          <p:spTgt spid="16"/>
                                        </p:tgtEl>
                                      </p:cBhvr>
                                    </p:animEffect>
                                  </p:childTnLst>
                                </p:cTn>
                              </p:par>
                              <p:par>
                                <p:cTn id="47" presetID="10" presetClass="entr" presetSubtype="0" fill="hold" grpId="0" nodeType="withEffect">
                                  <p:stCondLst>
                                    <p:cond delay="88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childTnLst>
                                </p:cTn>
                              </p:par>
                              <p:par>
                                <p:cTn id="50" presetID="10" presetClass="entr" presetSubtype="0" fill="hold" nodeType="withEffect">
                                  <p:stCondLst>
                                    <p:cond delay="88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500"/>
                                        <p:tgtEl>
                                          <p:spTgt spid="18"/>
                                        </p:tgtEl>
                                      </p:cBhvr>
                                    </p:animEffect>
                                  </p:childTnLst>
                                </p:cTn>
                              </p:par>
                              <p:par>
                                <p:cTn id="53" presetID="10" presetClass="entr" presetSubtype="0" fill="hold" grpId="0" nodeType="withEffect">
                                  <p:stCondLst>
                                    <p:cond delay="88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500"/>
                                        <p:tgtEl>
                                          <p:spTgt spid="19"/>
                                        </p:tgtEl>
                                      </p:cBhvr>
                                    </p:animEffect>
                                  </p:childTnLst>
                                </p:cTn>
                              </p:par>
                              <p:par>
                                <p:cTn id="56" presetID="10" presetClass="entr" presetSubtype="0" fill="hold" grpId="0" nodeType="withEffect">
                                  <p:stCondLst>
                                    <p:cond delay="1100"/>
                                  </p:stCondLst>
                                  <p:childTnLst>
                                    <p:set>
                                      <p:cBhvr>
                                        <p:cTn id="57" dur="1" fill="hold">
                                          <p:stCondLst>
                                            <p:cond delay="0"/>
                                          </p:stCondLst>
                                        </p:cTn>
                                        <p:tgtEl>
                                          <p:spTgt spid="20"/>
                                        </p:tgtEl>
                                        <p:attrNameLst>
                                          <p:attrName>style.visibility</p:attrName>
                                        </p:attrNameLst>
                                      </p:cBhvr>
                                      <p:to>
                                        <p:strVal val="visible"/>
                                      </p:to>
                                    </p:set>
                                    <p:animEffect transition="in" filter="fade">
                                      <p:cBhvr>
                                        <p:cTn id="5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7" grpId="0" animBg="1"/>
      <p:bldP spid="8" grpId="0" animBg="1"/>
      <p:bldP spid="9" grpId="0" animBg="1"/>
      <p:bldP spid="11" grpId="0" animBg="1"/>
      <p:bldP spid="12" grpId="0" animBg="1"/>
      <p:bldP spid="13" grpId="0" animBg="1"/>
      <p:bldP spid="15" grpId="0" animBg="1"/>
      <p:bldP spid="16" grpId="0" animBg="1"/>
      <p:bldP spid="17" grpId="0" animBg="1"/>
      <p:bldP spid="19" grpId="0" animBg="1"/>
      <p:bldP spid="2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accent1"/>
                </a:solidFill>
                <a:latin typeface="Cambria" pitchFamily="34" charset="0"/>
                <a:ea typeface="Cambria" pitchFamily="34" charset="-122"/>
                <a:cs typeface="Cambria" pitchFamily="34" charset="-120"/>
              </a:rPr>
              <a:t>Three Questions to Keep in Mind Today</a:t>
            </a:r>
            <a:endParaRPr lang="en-US" sz="2800" dirty="0"/>
          </a:p>
        </p:txBody>
      </p:sp>
      <p:sp>
        <p:nvSpPr>
          <p:cNvPr id="3" name="card"/>
          <p:cNvSpPr/>
          <p:nvPr/>
        </p:nvSpPr>
        <p:spPr>
          <a:xfrm>
            <a:off x="457200" y="1234440"/>
            <a:ext cx="2606040" cy="2468880"/>
          </a:xfrm>
          <a:prstGeom prst="roundRect">
            <a:avLst>
              <a:gd name="adj" fmla="val 2963"/>
            </a:avLst>
          </a:prstGeom>
          <a:solidFill>
            <a:schemeClr val="bg2"/>
          </a:solidFill>
          <a:ln w="12700">
            <a:solidFill>
              <a:schemeClr val="bg2"/>
            </a:solidFill>
            <a:prstDash val="solid"/>
          </a:ln>
        </p:spPr>
        <p:txBody>
          <a:bodyPr/>
          <a:lstStyle/>
          <a:p>
            <a:endParaRPr lang="en-PH"/>
          </a:p>
        </p:txBody>
      </p:sp>
      <p:sp>
        <p:nvSpPr>
          <p:cNvPr id="4" name="Text 2"/>
          <p:cNvSpPr txBox="1"/>
          <p:nvPr/>
        </p:nvSpPr>
        <p:spPr>
          <a:xfrm>
            <a:off x="731520" y="1371600"/>
            <a:ext cx="914400" cy="822960"/>
          </a:xfrm>
          <a:prstGeom prst="rect">
            <a:avLst/>
          </a:prstGeom>
          <a:noFill/>
          <a:ln/>
        </p:spPr>
        <p:txBody>
          <a:bodyPr wrap="square" lIns="0" tIns="0" rIns="0" bIns="0" rtlCol="0" anchor="t"/>
          <a:lstStyle/>
          <a:p>
            <a:pPr marL="0" indent="0">
              <a:buNone/>
            </a:pPr>
            <a:r>
              <a:rPr lang="en-US" sz="5400" b="1" dirty="0">
                <a:solidFill>
                  <a:schemeClr val="accent3"/>
                </a:solidFill>
                <a:latin typeface="Cambria" pitchFamily="34" charset="0"/>
                <a:ea typeface="Cambria" pitchFamily="34" charset="-122"/>
                <a:cs typeface="Cambria" pitchFamily="34" charset="-120"/>
              </a:rPr>
              <a:t>1</a:t>
            </a:r>
            <a:endParaRPr lang="en-US" sz="5400" dirty="0"/>
          </a:p>
        </p:txBody>
      </p:sp>
      <p:sp>
        <p:nvSpPr>
          <p:cNvPr id="5" name="Text 3"/>
          <p:cNvSpPr txBox="1"/>
          <p:nvPr/>
        </p:nvSpPr>
        <p:spPr>
          <a:xfrm>
            <a:off x="731520" y="2286000"/>
            <a:ext cx="2103120" cy="1280160"/>
          </a:xfrm>
          <a:prstGeom prst="rect">
            <a:avLst/>
          </a:prstGeom>
          <a:noFill/>
          <a:ln/>
        </p:spPr>
        <p:txBody>
          <a:bodyPr wrap="square" lIns="0" tIns="0" rIns="0" bIns="0" rtlCol="0" anchor="t"/>
          <a:lstStyle/>
          <a:p>
            <a:pPr marL="0" indent="0">
              <a:buNone/>
            </a:pPr>
            <a:r>
              <a:rPr lang="en-US" sz="1800" b="1" dirty="0">
                <a:solidFill>
                  <a:schemeClr val="accent1"/>
                </a:solidFill>
              </a:rPr>
              <a:t>Are we spending the money appropriately?</a:t>
            </a:r>
            <a:endParaRPr lang="en-US" sz="1800" dirty="0"/>
          </a:p>
        </p:txBody>
      </p:sp>
      <p:sp>
        <p:nvSpPr>
          <p:cNvPr id="6" name="card"/>
          <p:cNvSpPr/>
          <p:nvPr/>
        </p:nvSpPr>
        <p:spPr>
          <a:xfrm>
            <a:off x="3246120" y="1234440"/>
            <a:ext cx="2606040" cy="2468880"/>
          </a:xfrm>
          <a:prstGeom prst="roundRect">
            <a:avLst>
              <a:gd name="adj" fmla="val 2963"/>
            </a:avLst>
          </a:prstGeom>
          <a:solidFill>
            <a:schemeClr val="bg2"/>
          </a:solidFill>
          <a:ln w="12700">
            <a:solidFill>
              <a:schemeClr val="bg2"/>
            </a:solidFill>
            <a:prstDash val="solid"/>
          </a:ln>
        </p:spPr>
        <p:txBody>
          <a:bodyPr/>
          <a:lstStyle/>
          <a:p>
            <a:endParaRPr lang="en-PH"/>
          </a:p>
        </p:txBody>
      </p:sp>
      <p:sp>
        <p:nvSpPr>
          <p:cNvPr id="7" name="Text 5"/>
          <p:cNvSpPr txBox="1"/>
          <p:nvPr/>
        </p:nvSpPr>
        <p:spPr>
          <a:xfrm>
            <a:off x="3520440" y="1371600"/>
            <a:ext cx="914400" cy="822960"/>
          </a:xfrm>
          <a:prstGeom prst="rect">
            <a:avLst/>
          </a:prstGeom>
          <a:noFill/>
          <a:ln/>
        </p:spPr>
        <p:txBody>
          <a:bodyPr wrap="square" lIns="0" tIns="0" rIns="0" bIns="0" rtlCol="0" anchor="t"/>
          <a:lstStyle/>
          <a:p>
            <a:pPr marL="0" indent="0">
              <a:buNone/>
            </a:pPr>
            <a:r>
              <a:rPr lang="en-US" sz="5400" b="1" dirty="0">
                <a:solidFill>
                  <a:schemeClr val="accent3"/>
                </a:solidFill>
                <a:latin typeface="Cambria" pitchFamily="34" charset="0"/>
                <a:ea typeface="Cambria" pitchFamily="34" charset="-122"/>
                <a:cs typeface="Cambria" pitchFamily="34" charset="-120"/>
              </a:rPr>
              <a:t>2</a:t>
            </a:r>
            <a:endParaRPr lang="en-US" sz="5400" dirty="0"/>
          </a:p>
        </p:txBody>
      </p:sp>
      <p:sp>
        <p:nvSpPr>
          <p:cNvPr id="8" name="Text 6"/>
          <p:cNvSpPr txBox="1"/>
          <p:nvPr/>
        </p:nvSpPr>
        <p:spPr>
          <a:xfrm>
            <a:off x="3520440" y="2286000"/>
            <a:ext cx="2103120" cy="1280160"/>
          </a:xfrm>
          <a:prstGeom prst="rect">
            <a:avLst/>
          </a:prstGeom>
          <a:noFill/>
          <a:ln/>
        </p:spPr>
        <p:txBody>
          <a:bodyPr wrap="square" lIns="0" tIns="0" rIns="0" bIns="0" rtlCol="0" anchor="t"/>
          <a:lstStyle/>
          <a:p>
            <a:pPr marL="0" indent="0">
              <a:buNone/>
            </a:pPr>
            <a:r>
              <a:rPr lang="en-US" sz="1800" b="1" dirty="0">
                <a:solidFill>
                  <a:schemeClr val="accent1"/>
                </a:solidFill>
              </a:rPr>
              <a:t>Can we prove it?</a:t>
            </a:r>
            <a:endParaRPr lang="en-US" sz="1800" dirty="0"/>
          </a:p>
        </p:txBody>
      </p:sp>
      <p:sp>
        <p:nvSpPr>
          <p:cNvPr id="9" name="card"/>
          <p:cNvSpPr/>
          <p:nvPr/>
        </p:nvSpPr>
        <p:spPr>
          <a:xfrm>
            <a:off x="6035040" y="1234440"/>
            <a:ext cx="2606040" cy="2468880"/>
          </a:xfrm>
          <a:prstGeom prst="roundRect">
            <a:avLst>
              <a:gd name="adj" fmla="val 2963"/>
            </a:avLst>
          </a:prstGeom>
          <a:solidFill>
            <a:schemeClr val="bg2"/>
          </a:solidFill>
          <a:ln w="12700">
            <a:solidFill>
              <a:schemeClr val="bg2"/>
            </a:solidFill>
            <a:prstDash val="solid"/>
          </a:ln>
        </p:spPr>
        <p:txBody>
          <a:bodyPr/>
          <a:lstStyle/>
          <a:p>
            <a:endParaRPr lang="en-PH"/>
          </a:p>
        </p:txBody>
      </p:sp>
      <p:sp>
        <p:nvSpPr>
          <p:cNvPr id="10" name="Text 8"/>
          <p:cNvSpPr txBox="1"/>
          <p:nvPr/>
        </p:nvSpPr>
        <p:spPr>
          <a:xfrm>
            <a:off x="6309360" y="1371600"/>
            <a:ext cx="914400" cy="822960"/>
          </a:xfrm>
          <a:prstGeom prst="rect">
            <a:avLst/>
          </a:prstGeom>
          <a:noFill/>
          <a:ln/>
        </p:spPr>
        <p:txBody>
          <a:bodyPr wrap="square" lIns="0" tIns="0" rIns="0" bIns="0" rtlCol="0" anchor="t"/>
          <a:lstStyle/>
          <a:p>
            <a:pPr marL="0" indent="0">
              <a:buNone/>
            </a:pPr>
            <a:r>
              <a:rPr lang="en-US" sz="5400" b="1" dirty="0">
                <a:solidFill>
                  <a:schemeClr val="accent3"/>
                </a:solidFill>
                <a:latin typeface="Cambria" pitchFamily="34" charset="0"/>
                <a:ea typeface="Cambria" pitchFamily="34" charset="-122"/>
                <a:cs typeface="Cambria" pitchFamily="34" charset="-120"/>
              </a:rPr>
              <a:t>3</a:t>
            </a:r>
            <a:endParaRPr lang="en-US" sz="5400" dirty="0"/>
          </a:p>
        </p:txBody>
      </p:sp>
      <p:sp>
        <p:nvSpPr>
          <p:cNvPr id="11" name="Text 9"/>
          <p:cNvSpPr txBox="1"/>
          <p:nvPr/>
        </p:nvSpPr>
        <p:spPr>
          <a:xfrm>
            <a:off x="6309360" y="2286000"/>
            <a:ext cx="2103120" cy="1280160"/>
          </a:xfrm>
          <a:prstGeom prst="rect">
            <a:avLst/>
          </a:prstGeom>
          <a:noFill/>
          <a:ln/>
        </p:spPr>
        <p:txBody>
          <a:bodyPr wrap="square" lIns="0" tIns="0" rIns="0" bIns="0" rtlCol="0" anchor="t"/>
          <a:lstStyle/>
          <a:p>
            <a:pPr marL="0" indent="0">
              <a:buNone/>
            </a:pPr>
            <a:r>
              <a:rPr lang="en-US" sz="1800" b="1" dirty="0">
                <a:solidFill>
                  <a:schemeClr val="accent1"/>
                </a:solidFill>
              </a:rPr>
              <a:t>Are we achieving the outcomes we promised?</a:t>
            </a:r>
            <a:endParaRPr lang="en-US" sz="1800" dirty="0"/>
          </a:p>
        </p:txBody>
      </p:sp>
      <p:sp>
        <p:nvSpPr>
          <p:cNvPr id="12" name="Text 10"/>
          <p:cNvSpPr txBox="1"/>
          <p:nvPr/>
        </p:nvSpPr>
        <p:spPr>
          <a:xfrm>
            <a:off x="457200" y="3977640"/>
            <a:ext cx="8229600" cy="548640"/>
          </a:xfrm>
          <a:prstGeom prst="rect">
            <a:avLst/>
          </a:prstGeom>
          <a:noFill/>
          <a:ln/>
        </p:spPr>
        <p:txBody>
          <a:bodyPr wrap="square" lIns="0" tIns="0" rIns="0" bIns="0" rtlCol="0" anchor="t"/>
          <a:lstStyle/>
          <a:p>
            <a:pPr marL="0" indent="0">
              <a:buNone/>
            </a:pPr>
            <a:r>
              <a:rPr lang="en-US" sz="1500" i="1" dirty="0">
                <a:solidFill>
                  <a:schemeClr val="accent3"/>
                </a:solidFill>
              </a:rPr>
              <a:t>If you can consistently answer these, you're already positioned for long-term grant success.</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defRPr>
            </a:lvl1pPr>
          </a:lstStyle>
          <a:p>
            <a:pPr algn="r"/>
            <a:fld id="{F7021451-1387-4CA6-816F-3879F97B5CBC}" type="slidenum">
              <a:rPr lang="en-US" b="0"/>
              <a:t>3</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22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grpId="0" nodeType="withEffect">
                                  <p:stCondLst>
                                    <p:cond delay="22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par>
                                <p:cTn id="20" presetID="10" presetClass="entr" presetSubtype="0" fill="hold" grpId="0" nodeType="withEffect">
                                  <p:stCondLst>
                                    <p:cond delay="22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10" presetClass="entr" presetSubtype="0" fill="hold" grpId="0" nodeType="withEffect">
                                  <p:stCondLst>
                                    <p:cond delay="44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par>
                                <p:cTn id="26" presetID="10" presetClass="entr" presetSubtype="0" fill="hold" grpId="0" nodeType="withEffect">
                                  <p:stCondLst>
                                    <p:cond delay="44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par>
                                <p:cTn id="29" presetID="10" presetClass="entr" presetSubtype="0" fill="hold" grpId="0" nodeType="withEffect">
                                  <p:stCondLst>
                                    <p:cond delay="44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par>
                                <p:cTn id="32" presetID="10" presetClass="entr" presetSubtype="0" fill="hold" grpId="0" nodeType="withEffect">
                                  <p:stCondLst>
                                    <p:cond delay="66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accent1"/>
                </a:solidFill>
                <a:latin typeface="Cambria" pitchFamily="34" charset="0"/>
                <a:ea typeface="Cambria" pitchFamily="34" charset="-122"/>
                <a:cs typeface="Cambria" pitchFamily="34" charset="-120"/>
              </a:rPr>
              <a:t>Today's Roadmap: Six Stages of the Grant Lifecycle</a:t>
            </a:r>
            <a:endParaRPr lang="en-US" sz="2800" dirty="0"/>
          </a:p>
        </p:txBody>
      </p:sp>
      <p:sp>
        <p:nvSpPr>
          <p:cNvPr id="3" name="Find &amp; Assess icon circle"/>
          <p:cNvSpPr/>
          <p:nvPr/>
        </p:nvSpPr>
        <p:spPr>
          <a:xfrm>
            <a:off x="749808" y="1325880"/>
            <a:ext cx="731520" cy="731520"/>
          </a:xfrm>
          <a:prstGeom prst="ellipse">
            <a:avLst/>
          </a:prstGeom>
          <a:solidFill>
            <a:schemeClr val="accent1"/>
          </a:solidFill>
          <a:ln w="12700">
            <a:solidFill>
              <a:schemeClr val="accent1"/>
            </a:solidFill>
            <a:prstDash val="solid"/>
          </a:ln>
        </p:spPr>
        <p:txBody>
          <a:bodyPr/>
          <a:lstStyle/>
          <a:p>
            <a:endParaRPr lang="en-PH"/>
          </a:p>
        </p:txBody>
      </p:sp>
      <p:pic>
        <p:nvPicPr>
          <p:cNvPr id="4" name="Find &amp; Assess icon" descr="Find &amp; Assess icon"/>
          <p:cNvPicPr>
            <a:picLocks noChangeAspect="1"/>
          </p:cNvPicPr>
          <p:nvPr/>
        </p:nvPicPr>
        <p:blipFill>
          <a:blip r:embed="rId3"/>
          <a:stretch>
            <a:fillRect/>
          </a:stretch>
        </p:blipFill>
        <p:spPr>
          <a:xfrm>
            <a:off x="932688" y="1508760"/>
            <a:ext cx="365760" cy="365760"/>
          </a:xfrm>
          <a:prstGeom prst="rect">
            <a:avLst/>
          </a:prstGeom>
        </p:spPr>
      </p:pic>
      <p:sp>
        <p:nvSpPr>
          <p:cNvPr id="5" name="arrow"/>
          <p:cNvSpPr/>
          <p:nvPr/>
        </p:nvSpPr>
        <p:spPr>
          <a:xfrm>
            <a:off x="1527048" y="1691640"/>
            <a:ext cx="576072" cy="0"/>
          </a:xfrm>
          <a:prstGeom prst="line">
            <a:avLst/>
          </a:prstGeom>
          <a:noFill/>
          <a:ln w="25400">
            <a:solidFill>
              <a:schemeClr val="accent2"/>
            </a:solidFill>
            <a:prstDash val="solid"/>
            <a:tailEnd type="triangle"/>
          </a:ln>
        </p:spPr>
        <p:txBody>
          <a:bodyPr/>
          <a:lstStyle/>
          <a:p>
            <a:endParaRPr lang="en-PH"/>
          </a:p>
        </p:txBody>
      </p:sp>
      <p:sp>
        <p:nvSpPr>
          <p:cNvPr id="6" name="Text 3"/>
          <p:cNvSpPr txBox="1"/>
          <p:nvPr/>
        </p:nvSpPr>
        <p:spPr>
          <a:xfrm>
            <a:off x="457200" y="2194560"/>
            <a:ext cx="1325880" cy="365760"/>
          </a:xfrm>
          <a:prstGeom prst="rect">
            <a:avLst/>
          </a:prstGeom>
          <a:noFill/>
          <a:ln/>
        </p:spPr>
        <p:txBody>
          <a:bodyPr wrap="square" lIns="0" tIns="0" rIns="0" bIns="0" rtlCol="0" anchor="t"/>
          <a:lstStyle/>
          <a:p>
            <a:pPr marL="0" indent="0" algn="ctr">
              <a:buNone/>
            </a:pPr>
            <a:r>
              <a:rPr lang="en-US" sz="1800" b="1" dirty="0">
                <a:solidFill>
                  <a:schemeClr val="accent3"/>
                </a:solidFill>
                <a:latin typeface="Cambria" pitchFamily="34" charset="0"/>
                <a:ea typeface="Cambria" pitchFamily="34" charset="-122"/>
                <a:cs typeface="Cambria" pitchFamily="34" charset="-120"/>
              </a:rPr>
              <a:t>1</a:t>
            </a:r>
            <a:endParaRPr lang="en-US" sz="1800" dirty="0"/>
          </a:p>
        </p:txBody>
      </p:sp>
      <p:sp>
        <p:nvSpPr>
          <p:cNvPr id="7" name="Text 4"/>
          <p:cNvSpPr txBox="1"/>
          <p:nvPr/>
        </p:nvSpPr>
        <p:spPr>
          <a:xfrm>
            <a:off x="457200" y="2560320"/>
            <a:ext cx="1325880" cy="594360"/>
          </a:xfrm>
          <a:prstGeom prst="rect">
            <a:avLst/>
          </a:prstGeom>
          <a:noFill/>
          <a:ln/>
        </p:spPr>
        <p:txBody>
          <a:bodyPr wrap="square" lIns="0" tIns="0" rIns="0" bIns="0" rtlCol="0" anchor="t"/>
          <a:lstStyle/>
          <a:p>
            <a:pPr marL="0" indent="0" algn="ctr">
              <a:buNone/>
            </a:pPr>
            <a:r>
              <a:rPr lang="en-US" sz="1400" b="1" dirty="0">
                <a:solidFill>
                  <a:schemeClr val="accent1"/>
                </a:solidFill>
              </a:rPr>
              <a:t>Find &amp; Assess</a:t>
            </a:r>
            <a:endParaRPr lang="en-US" sz="1400" dirty="0"/>
          </a:p>
        </p:txBody>
      </p:sp>
      <p:sp>
        <p:nvSpPr>
          <p:cNvPr id="9" name="Prepare &amp; Submit icon circle"/>
          <p:cNvSpPr/>
          <p:nvPr/>
        </p:nvSpPr>
        <p:spPr>
          <a:xfrm>
            <a:off x="2148840" y="1325880"/>
            <a:ext cx="731520" cy="731520"/>
          </a:xfrm>
          <a:prstGeom prst="ellipse">
            <a:avLst/>
          </a:prstGeom>
          <a:solidFill>
            <a:schemeClr val="accent1"/>
          </a:solidFill>
          <a:ln w="12700">
            <a:solidFill>
              <a:schemeClr val="accent1"/>
            </a:solidFill>
            <a:prstDash val="solid"/>
          </a:ln>
        </p:spPr>
        <p:txBody>
          <a:bodyPr/>
          <a:lstStyle/>
          <a:p>
            <a:endParaRPr lang="en-PH"/>
          </a:p>
        </p:txBody>
      </p:sp>
      <p:pic>
        <p:nvPicPr>
          <p:cNvPr id="10" name="Prepare &amp; Submit icon" descr="Prepare &amp; Submit icon"/>
          <p:cNvPicPr>
            <a:picLocks noChangeAspect="1"/>
          </p:cNvPicPr>
          <p:nvPr/>
        </p:nvPicPr>
        <p:blipFill>
          <a:blip r:embed="rId4"/>
          <a:stretch>
            <a:fillRect/>
          </a:stretch>
        </p:blipFill>
        <p:spPr>
          <a:xfrm>
            <a:off x="2331720" y="1508760"/>
            <a:ext cx="365760" cy="365760"/>
          </a:xfrm>
          <a:prstGeom prst="rect">
            <a:avLst/>
          </a:prstGeom>
        </p:spPr>
      </p:pic>
      <p:sp>
        <p:nvSpPr>
          <p:cNvPr id="11" name="arrow"/>
          <p:cNvSpPr/>
          <p:nvPr/>
        </p:nvSpPr>
        <p:spPr>
          <a:xfrm>
            <a:off x="2926080" y="1691640"/>
            <a:ext cx="576072" cy="0"/>
          </a:xfrm>
          <a:prstGeom prst="line">
            <a:avLst/>
          </a:prstGeom>
          <a:noFill/>
          <a:ln w="25400">
            <a:solidFill>
              <a:schemeClr val="accent2"/>
            </a:solidFill>
            <a:prstDash val="solid"/>
            <a:tailEnd type="triangle"/>
          </a:ln>
        </p:spPr>
        <p:txBody>
          <a:bodyPr/>
          <a:lstStyle/>
          <a:p>
            <a:endParaRPr lang="en-PH"/>
          </a:p>
        </p:txBody>
      </p:sp>
      <p:sp>
        <p:nvSpPr>
          <p:cNvPr id="12" name="Text 8"/>
          <p:cNvSpPr txBox="1"/>
          <p:nvPr/>
        </p:nvSpPr>
        <p:spPr>
          <a:xfrm>
            <a:off x="1856232" y="2194560"/>
            <a:ext cx="1325880" cy="365760"/>
          </a:xfrm>
          <a:prstGeom prst="rect">
            <a:avLst/>
          </a:prstGeom>
          <a:noFill/>
          <a:ln/>
        </p:spPr>
        <p:txBody>
          <a:bodyPr wrap="square" lIns="0" tIns="0" rIns="0" bIns="0" rtlCol="0" anchor="t"/>
          <a:lstStyle/>
          <a:p>
            <a:pPr marL="0" indent="0" algn="ctr">
              <a:buNone/>
            </a:pPr>
            <a:r>
              <a:rPr lang="en-US" sz="1800" b="1" dirty="0">
                <a:solidFill>
                  <a:schemeClr val="accent3"/>
                </a:solidFill>
                <a:latin typeface="Cambria" pitchFamily="34" charset="0"/>
                <a:ea typeface="Cambria" pitchFamily="34" charset="-122"/>
                <a:cs typeface="Cambria" pitchFamily="34" charset="-120"/>
              </a:rPr>
              <a:t>2</a:t>
            </a:r>
            <a:endParaRPr lang="en-US" sz="1800" dirty="0"/>
          </a:p>
        </p:txBody>
      </p:sp>
      <p:sp>
        <p:nvSpPr>
          <p:cNvPr id="13" name="Text 9"/>
          <p:cNvSpPr txBox="1"/>
          <p:nvPr/>
        </p:nvSpPr>
        <p:spPr>
          <a:xfrm>
            <a:off x="1856232" y="2560320"/>
            <a:ext cx="1325880" cy="594360"/>
          </a:xfrm>
          <a:prstGeom prst="rect">
            <a:avLst/>
          </a:prstGeom>
          <a:noFill/>
          <a:ln/>
        </p:spPr>
        <p:txBody>
          <a:bodyPr wrap="square" lIns="0" tIns="0" rIns="0" bIns="0" rtlCol="0" anchor="t"/>
          <a:lstStyle/>
          <a:p>
            <a:pPr marL="0" indent="0" algn="ctr">
              <a:buNone/>
            </a:pPr>
            <a:r>
              <a:rPr lang="en-US" sz="1400" b="1" dirty="0">
                <a:solidFill>
                  <a:schemeClr val="accent1"/>
                </a:solidFill>
              </a:rPr>
              <a:t>Prepare &amp; Submit</a:t>
            </a:r>
            <a:endParaRPr lang="en-US" sz="1400" dirty="0"/>
          </a:p>
        </p:txBody>
      </p:sp>
      <p:sp>
        <p:nvSpPr>
          <p:cNvPr id="15" name="Accept &amp; Set Up icon circle"/>
          <p:cNvSpPr/>
          <p:nvPr/>
        </p:nvSpPr>
        <p:spPr>
          <a:xfrm>
            <a:off x="3547872" y="1325880"/>
            <a:ext cx="731520" cy="731520"/>
          </a:xfrm>
          <a:prstGeom prst="ellipse">
            <a:avLst/>
          </a:prstGeom>
          <a:solidFill>
            <a:schemeClr val="accent1"/>
          </a:solidFill>
          <a:ln w="12700">
            <a:solidFill>
              <a:schemeClr val="accent1"/>
            </a:solidFill>
            <a:prstDash val="solid"/>
          </a:ln>
        </p:spPr>
        <p:txBody>
          <a:bodyPr/>
          <a:lstStyle/>
          <a:p>
            <a:endParaRPr lang="en-PH"/>
          </a:p>
        </p:txBody>
      </p:sp>
      <p:pic>
        <p:nvPicPr>
          <p:cNvPr id="16" name="Accept &amp; Set Up icon" descr="Accept &amp; Set Up icon"/>
          <p:cNvPicPr>
            <a:picLocks noChangeAspect="1"/>
          </p:cNvPicPr>
          <p:nvPr/>
        </p:nvPicPr>
        <p:blipFill>
          <a:blip r:embed="rId5"/>
          <a:stretch>
            <a:fillRect/>
          </a:stretch>
        </p:blipFill>
        <p:spPr>
          <a:xfrm>
            <a:off x="3730752" y="1508760"/>
            <a:ext cx="365760" cy="365760"/>
          </a:xfrm>
          <a:prstGeom prst="rect">
            <a:avLst/>
          </a:prstGeom>
        </p:spPr>
      </p:pic>
      <p:sp>
        <p:nvSpPr>
          <p:cNvPr id="17" name="arrow"/>
          <p:cNvSpPr/>
          <p:nvPr/>
        </p:nvSpPr>
        <p:spPr>
          <a:xfrm>
            <a:off x="4325112" y="1691640"/>
            <a:ext cx="576072" cy="0"/>
          </a:xfrm>
          <a:prstGeom prst="line">
            <a:avLst/>
          </a:prstGeom>
          <a:noFill/>
          <a:ln w="25400">
            <a:solidFill>
              <a:schemeClr val="accent2"/>
            </a:solidFill>
            <a:prstDash val="solid"/>
            <a:tailEnd type="triangle"/>
          </a:ln>
        </p:spPr>
        <p:txBody>
          <a:bodyPr/>
          <a:lstStyle/>
          <a:p>
            <a:endParaRPr lang="en-PH"/>
          </a:p>
        </p:txBody>
      </p:sp>
      <p:sp>
        <p:nvSpPr>
          <p:cNvPr id="18" name="Text 13"/>
          <p:cNvSpPr txBox="1"/>
          <p:nvPr/>
        </p:nvSpPr>
        <p:spPr>
          <a:xfrm>
            <a:off x="3255264" y="2194560"/>
            <a:ext cx="1325880" cy="365760"/>
          </a:xfrm>
          <a:prstGeom prst="rect">
            <a:avLst/>
          </a:prstGeom>
          <a:noFill/>
          <a:ln/>
        </p:spPr>
        <p:txBody>
          <a:bodyPr wrap="square" lIns="0" tIns="0" rIns="0" bIns="0" rtlCol="0" anchor="t"/>
          <a:lstStyle/>
          <a:p>
            <a:pPr marL="0" indent="0" algn="ctr">
              <a:buNone/>
            </a:pPr>
            <a:r>
              <a:rPr lang="en-US" sz="1800" b="1" dirty="0">
                <a:solidFill>
                  <a:schemeClr val="accent3"/>
                </a:solidFill>
                <a:latin typeface="Cambria" pitchFamily="34" charset="0"/>
                <a:ea typeface="Cambria" pitchFamily="34" charset="-122"/>
                <a:cs typeface="Cambria" pitchFamily="34" charset="-120"/>
              </a:rPr>
              <a:t>3</a:t>
            </a:r>
            <a:endParaRPr lang="en-US" sz="1800" dirty="0"/>
          </a:p>
        </p:txBody>
      </p:sp>
      <p:sp>
        <p:nvSpPr>
          <p:cNvPr id="19" name="Text 14"/>
          <p:cNvSpPr txBox="1"/>
          <p:nvPr/>
        </p:nvSpPr>
        <p:spPr>
          <a:xfrm>
            <a:off x="3255264" y="2560320"/>
            <a:ext cx="1325880" cy="594360"/>
          </a:xfrm>
          <a:prstGeom prst="rect">
            <a:avLst/>
          </a:prstGeom>
          <a:noFill/>
          <a:ln/>
        </p:spPr>
        <p:txBody>
          <a:bodyPr wrap="square" lIns="0" tIns="0" rIns="0" bIns="0" rtlCol="0" anchor="t"/>
          <a:lstStyle/>
          <a:p>
            <a:pPr marL="0" indent="0" algn="ctr">
              <a:buNone/>
            </a:pPr>
            <a:r>
              <a:rPr lang="en-US" sz="1400" b="1" dirty="0">
                <a:solidFill>
                  <a:schemeClr val="accent1"/>
                </a:solidFill>
              </a:rPr>
              <a:t>Accept &amp; Set Up</a:t>
            </a:r>
            <a:endParaRPr lang="en-US" sz="1400" dirty="0"/>
          </a:p>
        </p:txBody>
      </p:sp>
      <p:sp>
        <p:nvSpPr>
          <p:cNvPr id="21" name="Manage icon circle"/>
          <p:cNvSpPr/>
          <p:nvPr/>
        </p:nvSpPr>
        <p:spPr>
          <a:xfrm>
            <a:off x="4946904" y="1325880"/>
            <a:ext cx="731520" cy="731520"/>
          </a:xfrm>
          <a:prstGeom prst="ellipse">
            <a:avLst/>
          </a:prstGeom>
          <a:solidFill>
            <a:schemeClr val="accent1"/>
          </a:solidFill>
          <a:ln w="12700">
            <a:solidFill>
              <a:schemeClr val="accent1"/>
            </a:solidFill>
            <a:prstDash val="solid"/>
          </a:ln>
        </p:spPr>
        <p:txBody>
          <a:bodyPr/>
          <a:lstStyle/>
          <a:p>
            <a:endParaRPr lang="en-PH"/>
          </a:p>
        </p:txBody>
      </p:sp>
      <p:pic>
        <p:nvPicPr>
          <p:cNvPr id="22" name="Manage icon" descr="Manage icon"/>
          <p:cNvPicPr>
            <a:picLocks noChangeAspect="1"/>
          </p:cNvPicPr>
          <p:nvPr/>
        </p:nvPicPr>
        <p:blipFill>
          <a:blip r:embed="rId6"/>
          <a:stretch>
            <a:fillRect/>
          </a:stretch>
        </p:blipFill>
        <p:spPr>
          <a:xfrm>
            <a:off x="5129784" y="1508760"/>
            <a:ext cx="365760" cy="365760"/>
          </a:xfrm>
          <a:prstGeom prst="rect">
            <a:avLst/>
          </a:prstGeom>
        </p:spPr>
      </p:pic>
      <p:sp>
        <p:nvSpPr>
          <p:cNvPr id="23" name="arrow"/>
          <p:cNvSpPr/>
          <p:nvPr/>
        </p:nvSpPr>
        <p:spPr>
          <a:xfrm>
            <a:off x="5724144" y="1691640"/>
            <a:ext cx="576072" cy="0"/>
          </a:xfrm>
          <a:prstGeom prst="line">
            <a:avLst/>
          </a:prstGeom>
          <a:noFill/>
          <a:ln w="25400">
            <a:solidFill>
              <a:schemeClr val="accent2"/>
            </a:solidFill>
            <a:prstDash val="solid"/>
            <a:tailEnd type="triangle"/>
          </a:ln>
        </p:spPr>
        <p:txBody>
          <a:bodyPr/>
          <a:lstStyle/>
          <a:p>
            <a:endParaRPr lang="en-PH"/>
          </a:p>
        </p:txBody>
      </p:sp>
      <p:sp>
        <p:nvSpPr>
          <p:cNvPr id="24" name="Text 18"/>
          <p:cNvSpPr txBox="1"/>
          <p:nvPr/>
        </p:nvSpPr>
        <p:spPr>
          <a:xfrm>
            <a:off x="4654296" y="2194560"/>
            <a:ext cx="1325880" cy="365760"/>
          </a:xfrm>
          <a:prstGeom prst="rect">
            <a:avLst/>
          </a:prstGeom>
          <a:noFill/>
          <a:ln/>
        </p:spPr>
        <p:txBody>
          <a:bodyPr wrap="square" lIns="0" tIns="0" rIns="0" bIns="0" rtlCol="0" anchor="t"/>
          <a:lstStyle/>
          <a:p>
            <a:pPr marL="0" indent="0" algn="ctr">
              <a:buNone/>
            </a:pPr>
            <a:r>
              <a:rPr lang="en-US" sz="1800" b="1" dirty="0">
                <a:solidFill>
                  <a:schemeClr val="accent3"/>
                </a:solidFill>
                <a:latin typeface="Cambria" pitchFamily="34" charset="0"/>
                <a:ea typeface="Cambria" pitchFamily="34" charset="-122"/>
                <a:cs typeface="Cambria" pitchFamily="34" charset="-120"/>
              </a:rPr>
              <a:t>4</a:t>
            </a:r>
            <a:endParaRPr lang="en-US" sz="1800" dirty="0"/>
          </a:p>
        </p:txBody>
      </p:sp>
      <p:sp>
        <p:nvSpPr>
          <p:cNvPr id="25" name="Text 19"/>
          <p:cNvSpPr txBox="1"/>
          <p:nvPr/>
        </p:nvSpPr>
        <p:spPr>
          <a:xfrm>
            <a:off x="4654296" y="2560320"/>
            <a:ext cx="1325880" cy="594360"/>
          </a:xfrm>
          <a:prstGeom prst="rect">
            <a:avLst/>
          </a:prstGeom>
          <a:noFill/>
          <a:ln/>
        </p:spPr>
        <p:txBody>
          <a:bodyPr wrap="square" lIns="0" tIns="0" rIns="0" bIns="0" rtlCol="0" anchor="t"/>
          <a:lstStyle/>
          <a:p>
            <a:pPr marL="0" indent="0" algn="ctr">
              <a:buNone/>
            </a:pPr>
            <a:r>
              <a:rPr lang="en-US" sz="1400" b="1" dirty="0">
                <a:solidFill>
                  <a:schemeClr val="accent1"/>
                </a:solidFill>
              </a:rPr>
              <a:t>Manage</a:t>
            </a:r>
            <a:endParaRPr lang="en-US" sz="1400" dirty="0"/>
          </a:p>
        </p:txBody>
      </p:sp>
      <p:sp>
        <p:nvSpPr>
          <p:cNvPr id="27" name="Monitor &amp; Report icon circle"/>
          <p:cNvSpPr/>
          <p:nvPr/>
        </p:nvSpPr>
        <p:spPr>
          <a:xfrm>
            <a:off x="6345936" y="1325880"/>
            <a:ext cx="731520" cy="731520"/>
          </a:xfrm>
          <a:prstGeom prst="ellipse">
            <a:avLst/>
          </a:prstGeom>
          <a:solidFill>
            <a:schemeClr val="accent1"/>
          </a:solidFill>
          <a:ln w="12700">
            <a:solidFill>
              <a:schemeClr val="accent1"/>
            </a:solidFill>
            <a:prstDash val="solid"/>
          </a:ln>
        </p:spPr>
        <p:txBody>
          <a:bodyPr/>
          <a:lstStyle/>
          <a:p>
            <a:endParaRPr lang="en-PH"/>
          </a:p>
        </p:txBody>
      </p:sp>
      <p:pic>
        <p:nvPicPr>
          <p:cNvPr id="28" name="Monitor &amp; Report icon" descr="Monitor &amp; Report icon"/>
          <p:cNvPicPr>
            <a:picLocks noChangeAspect="1"/>
          </p:cNvPicPr>
          <p:nvPr/>
        </p:nvPicPr>
        <p:blipFill>
          <a:blip r:embed="rId7"/>
          <a:stretch>
            <a:fillRect/>
          </a:stretch>
        </p:blipFill>
        <p:spPr>
          <a:xfrm>
            <a:off x="6528816" y="1508760"/>
            <a:ext cx="365760" cy="365760"/>
          </a:xfrm>
          <a:prstGeom prst="rect">
            <a:avLst/>
          </a:prstGeom>
        </p:spPr>
      </p:pic>
      <p:sp>
        <p:nvSpPr>
          <p:cNvPr id="29" name="arrow"/>
          <p:cNvSpPr/>
          <p:nvPr/>
        </p:nvSpPr>
        <p:spPr>
          <a:xfrm>
            <a:off x="7123176" y="1691640"/>
            <a:ext cx="576072" cy="0"/>
          </a:xfrm>
          <a:prstGeom prst="line">
            <a:avLst/>
          </a:prstGeom>
          <a:noFill/>
          <a:ln w="25400">
            <a:solidFill>
              <a:schemeClr val="accent2"/>
            </a:solidFill>
            <a:prstDash val="solid"/>
            <a:tailEnd type="triangle"/>
          </a:ln>
        </p:spPr>
        <p:txBody>
          <a:bodyPr/>
          <a:lstStyle/>
          <a:p>
            <a:endParaRPr lang="en-PH"/>
          </a:p>
        </p:txBody>
      </p:sp>
      <p:sp>
        <p:nvSpPr>
          <p:cNvPr id="30" name="Text 23"/>
          <p:cNvSpPr txBox="1"/>
          <p:nvPr/>
        </p:nvSpPr>
        <p:spPr>
          <a:xfrm>
            <a:off x="6053328" y="2194560"/>
            <a:ext cx="1325880" cy="365760"/>
          </a:xfrm>
          <a:prstGeom prst="rect">
            <a:avLst/>
          </a:prstGeom>
          <a:noFill/>
          <a:ln/>
        </p:spPr>
        <p:txBody>
          <a:bodyPr wrap="square" lIns="0" tIns="0" rIns="0" bIns="0" rtlCol="0" anchor="t"/>
          <a:lstStyle/>
          <a:p>
            <a:pPr marL="0" indent="0" algn="ctr">
              <a:buNone/>
            </a:pPr>
            <a:r>
              <a:rPr lang="en-US" sz="1800" b="1" dirty="0">
                <a:solidFill>
                  <a:schemeClr val="accent3"/>
                </a:solidFill>
                <a:latin typeface="Cambria" pitchFamily="34" charset="0"/>
                <a:ea typeface="Cambria" pitchFamily="34" charset="-122"/>
                <a:cs typeface="Cambria" pitchFamily="34" charset="-120"/>
              </a:rPr>
              <a:t>5</a:t>
            </a:r>
            <a:endParaRPr lang="en-US" sz="1800" dirty="0"/>
          </a:p>
        </p:txBody>
      </p:sp>
      <p:sp>
        <p:nvSpPr>
          <p:cNvPr id="31" name="Text 24"/>
          <p:cNvSpPr txBox="1"/>
          <p:nvPr/>
        </p:nvSpPr>
        <p:spPr>
          <a:xfrm>
            <a:off x="6053328" y="2560320"/>
            <a:ext cx="1325880" cy="594360"/>
          </a:xfrm>
          <a:prstGeom prst="rect">
            <a:avLst/>
          </a:prstGeom>
          <a:noFill/>
          <a:ln/>
        </p:spPr>
        <p:txBody>
          <a:bodyPr wrap="square" lIns="0" tIns="0" rIns="0" bIns="0" rtlCol="0" anchor="t"/>
          <a:lstStyle/>
          <a:p>
            <a:pPr marL="0" indent="0" algn="ctr">
              <a:buNone/>
            </a:pPr>
            <a:r>
              <a:rPr lang="en-US" sz="1400" b="1" dirty="0">
                <a:solidFill>
                  <a:schemeClr val="accent1"/>
                </a:solidFill>
              </a:rPr>
              <a:t>Monitor &amp; Report</a:t>
            </a:r>
            <a:endParaRPr lang="en-US" sz="1400" dirty="0"/>
          </a:p>
        </p:txBody>
      </p:sp>
      <p:sp>
        <p:nvSpPr>
          <p:cNvPr id="33" name="Closeout &amp; Learning icon circle"/>
          <p:cNvSpPr/>
          <p:nvPr/>
        </p:nvSpPr>
        <p:spPr>
          <a:xfrm>
            <a:off x="7744968" y="1325880"/>
            <a:ext cx="731520" cy="731520"/>
          </a:xfrm>
          <a:prstGeom prst="ellipse">
            <a:avLst/>
          </a:prstGeom>
          <a:solidFill>
            <a:schemeClr val="accent1"/>
          </a:solidFill>
          <a:ln w="12700">
            <a:solidFill>
              <a:schemeClr val="accent1"/>
            </a:solidFill>
            <a:prstDash val="solid"/>
          </a:ln>
        </p:spPr>
        <p:txBody>
          <a:bodyPr/>
          <a:lstStyle/>
          <a:p>
            <a:endParaRPr lang="en-PH"/>
          </a:p>
        </p:txBody>
      </p:sp>
      <p:pic>
        <p:nvPicPr>
          <p:cNvPr id="34" name="Closeout &amp; Learning icon" descr="Closeout &amp; Learning icon"/>
          <p:cNvPicPr>
            <a:picLocks noChangeAspect="1"/>
          </p:cNvPicPr>
          <p:nvPr/>
        </p:nvPicPr>
        <p:blipFill>
          <a:blip r:embed="rId8"/>
          <a:stretch>
            <a:fillRect/>
          </a:stretch>
        </p:blipFill>
        <p:spPr>
          <a:xfrm>
            <a:off x="7927848" y="1508760"/>
            <a:ext cx="365760" cy="365760"/>
          </a:xfrm>
          <a:prstGeom prst="rect">
            <a:avLst/>
          </a:prstGeom>
        </p:spPr>
      </p:pic>
      <p:sp>
        <p:nvSpPr>
          <p:cNvPr id="35" name="Text 27"/>
          <p:cNvSpPr txBox="1"/>
          <p:nvPr/>
        </p:nvSpPr>
        <p:spPr>
          <a:xfrm>
            <a:off x="7452360" y="2194560"/>
            <a:ext cx="1325880" cy="365760"/>
          </a:xfrm>
          <a:prstGeom prst="rect">
            <a:avLst/>
          </a:prstGeom>
          <a:noFill/>
          <a:ln/>
        </p:spPr>
        <p:txBody>
          <a:bodyPr wrap="square" lIns="0" tIns="0" rIns="0" bIns="0" rtlCol="0" anchor="t"/>
          <a:lstStyle/>
          <a:p>
            <a:pPr marL="0" indent="0" algn="ctr">
              <a:buNone/>
            </a:pPr>
            <a:r>
              <a:rPr lang="en-US" sz="1800" b="1" dirty="0">
                <a:solidFill>
                  <a:schemeClr val="accent3"/>
                </a:solidFill>
                <a:latin typeface="Cambria" pitchFamily="34" charset="0"/>
                <a:ea typeface="Cambria" pitchFamily="34" charset="-122"/>
                <a:cs typeface="Cambria" pitchFamily="34" charset="-120"/>
              </a:rPr>
              <a:t>6</a:t>
            </a:r>
            <a:endParaRPr lang="en-US" sz="1800" dirty="0"/>
          </a:p>
        </p:txBody>
      </p:sp>
      <p:sp>
        <p:nvSpPr>
          <p:cNvPr id="36" name="Text 28"/>
          <p:cNvSpPr txBox="1"/>
          <p:nvPr/>
        </p:nvSpPr>
        <p:spPr>
          <a:xfrm>
            <a:off x="7452360" y="2560320"/>
            <a:ext cx="1325880" cy="594360"/>
          </a:xfrm>
          <a:prstGeom prst="rect">
            <a:avLst/>
          </a:prstGeom>
          <a:noFill/>
          <a:ln/>
        </p:spPr>
        <p:txBody>
          <a:bodyPr wrap="square" lIns="0" tIns="0" rIns="0" bIns="0" rtlCol="0" anchor="t"/>
          <a:lstStyle/>
          <a:p>
            <a:pPr marL="0" indent="0" algn="ctr">
              <a:buNone/>
            </a:pPr>
            <a:r>
              <a:rPr lang="en-US" sz="1400" b="1" dirty="0">
                <a:solidFill>
                  <a:schemeClr val="accent1"/>
                </a:solidFill>
              </a:rPr>
              <a:t>Closeout &amp; Learning</a:t>
            </a:r>
            <a:endParaRPr lang="en-US" sz="1400" dirty="0"/>
          </a:p>
        </p:txBody>
      </p:sp>
      <p:sp>
        <p:nvSpPr>
          <p:cNvPr id="38" name="2026 band"/>
          <p:cNvSpPr/>
          <p:nvPr/>
        </p:nvSpPr>
        <p:spPr>
          <a:xfrm>
            <a:off x="457200" y="3749040"/>
            <a:ext cx="8229600" cy="731520"/>
          </a:xfrm>
          <a:prstGeom prst="roundRect">
            <a:avLst>
              <a:gd name="adj" fmla="val 10000"/>
            </a:avLst>
          </a:prstGeom>
          <a:solidFill>
            <a:schemeClr val="accent4"/>
          </a:solidFill>
          <a:ln w="12700">
            <a:solidFill>
              <a:schemeClr val="accent4"/>
            </a:solidFill>
            <a:prstDash val="solid"/>
          </a:ln>
        </p:spPr>
        <p:txBody>
          <a:bodyPr/>
          <a:lstStyle/>
          <a:p>
            <a:endParaRPr lang="en-PH"/>
          </a:p>
        </p:txBody>
      </p:sp>
      <p:sp>
        <p:nvSpPr>
          <p:cNvPr id="39" name="calendar icon circle"/>
          <p:cNvSpPr/>
          <p:nvPr/>
        </p:nvSpPr>
        <p:spPr>
          <a:xfrm>
            <a:off x="640080" y="3858768"/>
            <a:ext cx="512064" cy="512064"/>
          </a:xfrm>
          <a:prstGeom prst="ellipse">
            <a:avLst/>
          </a:prstGeom>
          <a:solidFill>
            <a:schemeClr val="accent2"/>
          </a:solidFill>
          <a:ln w="12700">
            <a:solidFill>
              <a:schemeClr val="accent2"/>
            </a:solidFill>
            <a:prstDash val="solid"/>
          </a:ln>
        </p:spPr>
        <p:txBody>
          <a:bodyPr/>
          <a:lstStyle/>
          <a:p>
            <a:endParaRPr lang="en-PH"/>
          </a:p>
        </p:txBody>
      </p:sp>
      <p:pic>
        <p:nvPicPr>
          <p:cNvPr id="40" name="calendar icon" descr="calendar icon"/>
          <p:cNvPicPr>
            <a:picLocks noChangeAspect="1"/>
          </p:cNvPicPr>
          <p:nvPr/>
        </p:nvPicPr>
        <p:blipFill>
          <a:blip r:embed="rId9"/>
          <a:stretch>
            <a:fillRect/>
          </a:stretch>
        </p:blipFill>
        <p:spPr>
          <a:xfrm>
            <a:off x="768096" y="3986784"/>
            <a:ext cx="256032" cy="256032"/>
          </a:xfrm>
          <a:prstGeom prst="rect">
            <a:avLst/>
          </a:prstGeom>
        </p:spPr>
      </p:pic>
      <p:sp>
        <p:nvSpPr>
          <p:cNvPr id="41" name="Text 32"/>
          <p:cNvSpPr txBox="1"/>
          <p:nvPr/>
        </p:nvSpPr>
        <p:spPr>
          <a:xfrm>
            <a:off x="1325880" y="3749040"/>
            <a:ext cx="7132320" cy="731520"/>
          </a:xfrm>
          <a:prstGeom prst="rect">
            <a:avLst/>
          </a:prstGeom>
          <a:noFill/>
          <a:ln/>
        </p:spPr>
        <p:txBody>
          <a:bodyPr wrap="square" lIns="0" tIns="0" rIns="0" bIns="0" rtlCol="0" anchor="ctr"/>
          <a:lstStyle/>
          <a:p>
            <a:pPr marL="0" indent="0">
              <a:buNone/>
            </a:pPr>
            <a:r>
              <a:rPr lang="en-US" sz="1500" b="1" dirty="0">
                <a:solidFill>
                  <a:schemeClr val="accent1"/>
                </a:solidFill>
              </a:rPr>
              <a:t>Then: five reminders nonprofits should keep in mind in 2026 (5 min)</a:t>
            </a:r>
            <a:endParaRPr lang="en-US" sz="1500" dirty="0"/>
          </a:p>
        </p:txBody>
      </p:sp>
      <p:sp>
        <p:nvSpPr>
          <p:cNvPr id="42"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defRPr>
            </a:lvl1pPr>
          </a:lstStyle>
          <a:p>
            <a:pPr algn="r"/>
            <a:fld id="{F7021451-1387-4CA6-816F-3879F97B5CBC}" type="slidenum">
              <a:rPr lang="en-US" b="0"/>
              <a:t>4</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62"/>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124"/>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par>
                                <p:cTn id="14" presetID="10" presetClass="entr" presetSubtype="0" fill="hold" grpId="0" nodeType="withEffect">
                                  <p:stCondLst>
                                    <p:cond delay="186"/>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500"/>
                                        <p:tgtEl>
                                          <p:spTgt spid="21"/>
                                        </p:tgtEl>
                                      </p:cBhvr>
                                    </p:animEffect>
                                  </p:childTnLst>
                                </p:cTn>
                              </p:par>
                              <p:par>
                                <p:cTn id="17" presetID="10" presetClass="entr" presetSubtype="0" fill="hold" grpId="0" nodeType="withEffect">
                                  <p:stCondLst>
                                    <p:cond delay="248"/>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500"/>
                                        <p:tgtEl>
                                          <p:spTgt spid="27"/>
                                        </p:tgtEl>
                                      </p:cBhvr>
                                    </p:animEffect>
                                  </p:childTnLst>
                                </p:cTn>
                              </p:par>
                              <p:par>
                                <p:cTn id="20" presetID="10" presetClass="entr" presetSubtype="0" fill="hold" grpId="0" nodeType="withEffect">
                                  <p:stCondLst>
                                    <p:cond delay="31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500"/>
                                        <p:tgtEl>
                                          <p:spTgt spid="33"/>
                                        </p:tgtEl>
                                      </p:cBhvr>
                                    </p:animEffect>
                                  </p:childTnLst>
                                </p:cTn>
                              </p:par>
                              <p:par>
                                <p:cTn id="23" presetID="10" presetClass="entr" presetSubtype="0" fill="hold" nodeType="withEffect">
                                  <p:stCondLst>
                                    <p:cond delay="372"/>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childTnLst>
                                </p:cTn>
                              </p:par>
                              <p:par>
                                <p:cTn id="26" presetID="10" presetClass="entr" presetSubtype="0" fill="hold" grpId="0" nodeType="withEffect">
                                  <p:stCondLst>
                                    <p:cond delay="434"/>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10" presetClass="entr" presetSubtype="0" fill="hold" nodeType="withEffect">
                                  <p:stCondLst>
                                    <p:cond delay="496"/>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par>
                                <p:cTn id="32" presetID="10" presetClass="entr" presetSubtype="0" fill="hold" grpId="0" nodeType="withEffect">
                                  <p:stCondLst>
                                    <p:cond delay="558"/>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childTnLst>
                                </p:cTn>
                              </p:par>
                              <p:par>
                                <p:cTn id="35" presetID="10" presetClass="entr" presetSubtype="0" fill="hold" nodeType="withEffect">
                                  <p:stCondLst>
                                    <p:cond delay="62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childTnLst>
                                </p:cTn>
                              </p:par>
                              <p:par>
                                <p:cTn id="38" presetID="10" presetClass="entr" presetSubtype="0" fill="hold" grpId="0" nodeType="withEffect">
                                  <p:stCondLst>
                                    <p:cond delay="682"/>
                                  </p:stCondLst>
                                  <p:childTnLst>
                                    <p:set>
                                      <p:cBhvr>
                                        <p:cTn id="39" dur="1" fill="hold">
                                          <p:stCondLst>
                                            <p:cond delay="0"/>
                                          </p:stCondLst>
                                        </p:cTn>
                                        <p:tgtEl>
                                          <p:spTgt spid="17"/>
                                        </p:tgtEl>
                                        <p:attrNameLst>
                                          <p:attrName>style.visibility</p:attrName>
                                        </p:attrNameLst>
                                      </p:cBhvr>
                                      <p:to>
                                        <p:strVal val="visible"/>
                                      </p:to>
                                    </p:set>
                                    <p:animEffect transition="in" filter="fade">
                                      <p:cBhvr>
                                        <p:cTn id="40" dur="500"/>
                                        <p:tgtEl>
                                          <p:spTgt spid="17"/>
                                        </p:tgtEl>
                                      </p:cBhvr>
                                    </p:animEffect>
                                  </p:childTnLst>
                                </p:cTn>
                              </p:par>
                              <p:par>
                                <p:cTn id="41" presetID="10" presetClass="entr" presetSubtype="0" fill="hold" nodeType="withEffect">
                                  <p:stCondLst>
                                    <p:cond delay="744"/>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500"/>
                                        <p:tgtEl>
                                          <p:spTgt spid="22"/>
                                        </p:tgtEl>
                                      </p:cBhvr>
                                    </p:animEffect>
                                  </p:childTnLst>
                                </p:cTn>
                              </p:par>
                              <p:par>
                                <p:cTn id="44" presetID="10" presetClass="entr" presetSubtype="0" fill="hold" grpId="0" nodeType="withEffect">
                                  <p:stCondLst>
                                    <p:cond delay="806"/>
                                  </p:stCondLst>
                                  <p:childTnLst>
                                    <p:set>
                                      <p:cBhvr>
                                        <p:cTn id="45" dur="1" fill="hold">
                                          <p:stCondLst>
                                            <p:cond delay="0"/>
                                          </p:stCondLst>
                                        </p:cTn>
                                        <p:tgtEl>
                                          <p:spTgt spid="23"/>
                                        </p:tgtEl>
                                        <p:attrNameLst>
                                          <p:attrName>style.visibility</p:attrName>
                                        </p:attrNameLst>
                                      </p:cBhvr>
                                      <p:to>
                                        <p:strVal val="visible"/>
                                      </p:to>
                                    </p:set>
                                    <p:animEffect transition="in" filter="fade">
                                      <p:cBhvr>
                                        <p:cTn id="46" dur="500"/>
                                        <p:tgtEl>
                                          <p:spTgt spid="23"/>
                                        </p:tgtEl>
                                      </p:cBhvr>
                                    </p:animEffect>
                                  </p:childTnLst>
                                </p:cTn>
                              </p:par>
                              <p:par>
                                <p:cTn id="47" presetID="10" presetClass="entr" presetSubtype="0" fill="hold" nodeType="withEffect">
                                  <p:stCondLst>
                                    <p:cond delay="868"/>
                                  </p:stCondLst>
                                  <p:childTnLst>
                                    <p:set>
                                      <p:cBhvr>
                                        <p:cTn id="48" dur="1" fill="hold">
                                          <p:stCondLst>
                                            <p:cond delay="0"/>
                                          </p:stCondLst>
                                        </p:cTn>
                                        <p:tgtEl>
                                          <p:spTgt spid="28"/>
                                        </p:tgtEl>
                                        <p:attrNameLst>
                                          <p:attrName>style.visibility</p:attrName>
                                        </p:attrNameLst>
                                      </p:cBhvr>
                                      <p:to>
                                        <p:strVal val="visible"/>
                                      </p:to>
                                    </p:set>
                                    <p:animEffect transition="in" filter="fade">
                                      <p:cBhvr>
                                        <p:cTn id="49" dur="500"/>
                                        <p:tgtEl>
                                          <p:spTgt spid="28"/>
                                        </p:tgtEl>
                                      </p:cBhvr>
                                    </p:animEffect>
                                  </p:childTnLst>
                                </p:cTn>
                              </p:par>
                              <p:par>
                                <p:cTn id="50" presetID="10" presetClass="entr" presetSubtype="0" fill="hold" grpId="0" nodeType="withEffect">
                                  <p:stCondLst>
                                    <p:cond delay="930"/>
                                  </p:stCondLst>
                                  <p:childTnLst>
                                    <p:set>
                                      <p:cBhvr>
                                        <p:cTn id="51" dur="1" fill="hold">
                                          <p:stCondLst>
                                            <p:cond delay="0"/>
                                          </p:stCondLst>
                                        </p:cTn>
                                        <p:tgtEl>
                                          <p:spTgt spid="29"/>
                                        </p:tgtEl>
                                        <p:attrNameLst>
                                          <p:attrName>style.visibility</p:attrName>
                                        </p:attrNameLst>
                                      </p:cBhvr>
                                      <p:to>
                                        <p:strVal val="visible"/>
                                      </p:to>
                                    </p:set>
                                    <p:animEffect transition="in" filter="fade">
                                      <p:cBhvr>
                                        <p:cTn id="52" dur="500"/>
                                        <p:tgtEl>
                                          <p:spTgt spid="29"/>
                                        </p:tgtEl>
                                      </p:cBhvr>
                                    </p:animEffect>
                                  </p:childTnLst>
                                </p:cTn>
                              </p:par>
                              <p:par>
                                <p:cTn id="53" presetID="10" presetClass="entr" presetSubtype="0" fill="hold" nodeType="withEffect">
                                  <p:stCondLst>
                                    <p:cond delay="992"/>
                                  </p:stCondLst>
                                  <p:childTnLst>
                                    <p:set>
                                      <p:cBhvr>
                                        <p:cTn id="54" dur="1" fill="hold">
                                          <p:stCondLst>
                                            <p:cond delay="0"/>
                                          </p:stCondLst>
                                        </p:cTn>
                                        <p:tgtEl>
                                          <p:spTgt spid="34"/>
                                        </p:tgtEl>
                                        <p:attrNameLst>
                                          <p:attrName>style.visibility</p:attrName>
                                        </p:attrNameLst>
                                      </p:cBhvr>
                                      <p:to>
                                        <p:strVal val="visible"/>
                                      </p:to>
                                    </p:set>
                                    <p:animEffect transition="in" filter="fade">
                                      <p:cBhvr>
                                        <p:cTn id="55" dur="500"/>
                                        <p:tgtEl>
                                          <p:spTgt spid="34"/>
                                        </p:tgtEl>
                                      </p:cBhvr>
                                    </p:animEffect>
                                  </p:childTnLst>
                                </p:cTn>
                              </p:par>
                              <p:par>
                                <p:cTn id="56" presetID="10" presetClass="entr" presetSubtype="0" fill="hold" grpId="0" nodeType="withEffect">
                                  <p:stCondLst>
                                    <p:cond delay="1054"/>
                                  </p:stCondLst>
                                  <p:childTnLst>
                                    <p:set>
                                      <p:cBhvr>
                                        <p:cTn id="57" dur="1" fill="hold">
                                          <p:stCondLst>
                                            <p:cond delay="0"/>
                                          </p:stCondLst>
                                        </p:cTn>
                                        <p:tgtEl>
                                          <p:spTgt spid="6"/>
                                        </p:tgtEl>
                                        <p:attrNameLst>
                                          <p:attrName>style.visibility</p:attrName>
                                        </p:attrNameLst>
                                      </p:cBhvr>
                                      <p:to>
                                        <p:strVal val="visible"/>
                                      </p:to>
                                    </p:set>
                                    <p:animEffect transition="in" filter="fade">
                                      <p:cBhvr>
                                        <p:cTn id="58" dur="500"/>
                                        <p:tgtEl>
                                          <p:spTgt spid="6"/>
                                        </p:tgtEl>
                                      </p:cBhvr>
                                    </p:animEffect>
                                  </p:childTnLst>
                                </p:cTn>
                              </p:par>
                              <p:par>
                                <p:cTn id="59" presetID="10" presetClass="entr" presetSubtype="0" fill="hold" grpId="0" nodeType="withEffect">
                                  <p:stCondLst>
                                    <p:cond delay="1116"/>
                                  </p:stCondLst>
                                  <p:childTnLst>
                                    <p:set>
                                      <p:cBhvr>
                                        <p:cTn id="60" dur="1" fill="hold">
                                          <p:stCondLst>
                                            <p:cond delay="0"/>
                                          </p:stCondLst>
                                        </p:cTn>
                                        <p:tgtEl>
                                          <p:spTgt spid="12"/>
                                        </p:tgtEl>
                                        <p:attrNameLst>
                                          <p:attrName>style.visibility</p:attrName>
                                        </p:attrNameLst>
                                      </p:cBhvr>
                                      <p:to>
                                        <p:strVal val="visible"/>
                                      </p:to>
                                    </p:set>
                                    <p:animEffect transition="in" filter="fade">
                                      <p:cBhvr>
                                        <p:cTn id="61" dur="500"/>
                                        <p:tgtEl>
                                          <p:spTgt spid="12"/>
                                        </p:tgtEl>
                                      </p:cBhvr>
                                    </p:animEffect>
                                  </p:childTnLst>
                                </p:cTn>
                              </p:par>
                              <p:par>
                                <p:cTn id="62" presetID="10" presetClass="entr" presetSubtype="0" fill="hold" grpId="0" nodeType="withEffect">
                                  <p:stCondLst>
                                    <p:cond delay="1178"/>
                                  </p:stCondLst>
                                  <p:childTnLst>
                                    <p:set>
                                      <p:cBhvr>
                                        <p:cTn id="63" dur="1" fill="hold">
                                          <p:stCondLst>
                                            <p:cond delay="0"/>
                                          </p:stCondLst>
                                        </p:cTn>
                                        <p:tgtEl>
                                          <p:spTgt spid="18"/>
                                        </p:tgtEl>
                                        <p:attrNameLst>
                                          <p:attrName>style.visibility</p:attrName>
                                        </p:attrNameLst>
                                      </p:cBhvr>
                                      <p:to>
                                        <p:strVal val="visible"/>
                                      </p:to>
                                    </p:set>
                                    <p:animEffect transition="in" filter="fade">
                                      <p:cBhvr>
                                        <p:cTn id="64" dur="500"/>
                                        <p:tgtEl>
                                          <p:spTgt spid="18"/>
                                        </p:tgtEl>
                                      </p:cBhvr>
                                    </p:animEffect>
                                  </p:childTnLst>
                                </p:cTn>
                              </p:par>
                              <p:par>
                                <p:cTn id="65" presetID="10" presetClass="entr" presetSubtype="0" fill="hold" grpId="0" nodeType="withEffect">
                                  <p:stCondLst>
                                    <p:cond delay="1240"/>
                                  </p:stCondLst>
                                  <p:childTnLst>
                                    <p:set>
                                      <p:cBhvr>
                                        <p:cTn id="66" dur="1" fill="hold">
                                          <p:stCondLst>
                                            <p:cond delay="0"/>
                                          </p:stCondLst>
                                        </p:cTn>
                                        <p:tgtEl>
                                          <p:spTgt spid="24"/>
                                        </p:tgtEl>
                                        <p:attrNameLst>
                                          <p:attrName>style.visibility</p:attrName>
                                        </p:attrNameLst>
                                      </p:cBhvr>
                                      <p:to>
                                        <p:strVal val="visible"/>
                                      </p:to>
                                    </p:set>
                                    <p:animEffect transition="in" filter="fade">
                                      <p:cBhvr>
                                        <p:cTn id="67" dur="500"/>
                                        <p:tgtEl>
                                          <p:spTgt spid="24"/>
                                        </p:tgtEl>
                                      </p:cBhvr>
                                    </p:animEffect>
                                  </p:childTnLst>
                                </p:cTn>
                              </p:par>
                              <p:par>
                                <p:cTn id="68" presetID="10" presetClass="entr" presetSubtype="0" fill="hold" grpId="0" nodeType="withEffect">
                                  <p:stCondLst>
                                    <p:cond delay="1302"/>
                                  </p:stCondLst>
                                  <p:childTnLst>
                                    <p:set>
                                      <p:cBhvr>
                                        <p:cTn id="69" dur="1" fill="hold">
                                          <p:stCondLst>
                                            <p:cond delay="0"/>
                                          </p:stCondLst>
                                        </p:cTn>
                                        <p:tgtEl>
                                          <p:spTgt spid="30"/>
                                        </p:tgtEl>
                                        <p:attrNameLst>
                                          <p:attrName>style.visibility</p:attrName>
                                        </p:attrNameLst>
                                      </p:cBhvr>
                                      <p:to>
                                        <p:strVal val="visible"/>
                                      </p:to>
                                    </p:set>
                                    <p:animEffect transition="in" filter="fade">
                                      <p:cBhvr>
                                        <p:cTn id="70" dur="500"/>
                                        <p:tgtEl>
                                          <p:spTgt spid="30"/>
                                        </p:tgtEl>
                                      </p:cBhvr>
                                    </p:animEffect>
                                  </p:childTnLst>
                                </p:cTn>
                              </p:par>
                              <p:par>
                                <p:cTn id="71" presetID="10" presetClass="entr" presetSubtype="0" fill="hold" grpId="0" nodeType="withEffect">
                                  <p:stCondLst>
                                    <p:cond delay="1364"/>
                                  </p:stCondLst>
                                  <p:childTnLst>
                                    <p:set>
                                      <p:cBhvr>
                                        <p:cTn id="72" dur="1" fill="hold">
                                          <p:stCondLst>
                                            <p:cond delay="0"/>
                                          </p:stCondLst>
                                        </p:cTn>
                                        <p:tgtEl>
                                          <p:spTgt spid="35"/>
                                        </p:tgtEl>
                                        <p:attrNameLst>
                                          <p:attrName>style.visibility</p:attrName>
                                        </p:attrNameLst>
                                      </p:cBhvr>
                                      <p:to>
                                        <p:strVal val="visible"/>
                                      </p:to>
                                    </p:set>
                                    <p:animEffect transition="in" filter="fade">
                                      <p:cBhvr>
                                        <p:cTn id="73" dur="500"/>
                                        <p:tgtEl>
                                          <p:spTgt spid="35"/>
                                        </p:tgtEl>
                                      </p:cBhvr>
                                    </p:animEffect>
                                  </p:childTnLst>
                                </p:cTn>
                              </p:par>
                              <p:par>
                                <p:cTn id="74" presetID="10" presetClass="entr" presetSubtype="0" fill="hold" grpId="0" nodeType="withEffect">
                                  <p:stCondLst>
                                    <p:cond delay="1426"/>
                                  </p:stCondLst>
                                  <p:childTnLst>
                                    <p:set>
                                      <p:cBhvr>
                                        <p:cTn id="75" dur="1" fill="hold">
                                          <p:stCondLst>
                                            <p:cond delay="0"/>
                                          </p:stCondLst>
                                        </p:cTn>
                                        <p:tgtEl>
                                          <p:spTgt spid="7"/>
                                        </p:tgtEl>
                                        <p:attrNameLst>
                                          <p:attrName>style.visibility</p:attrName>
                                        </p:attrNameLst>
                                      </p:cBhvr>
                                      <p:to>
                                        <p:strVal val="visible"/>
                                      </p:to>
                                    </p:set>
                                    <p:animEffect transition="in" filter="fade">
                                      <p:cBhvr>
                                        <p:cTn id="76" dur="500"/>
                                        <p:tgtEl>
                                          <p:spTgt spid="7"/>
                                        </p:tgtEl>
                                      </p:cBhvr>
                                    </p:animEffect>
                                  </p:childTnLst>
                                </p:cTn>
                              </p:par>
                              <p:par>
                                <p:cTn id="77" presetID="10" presetClass="entr" presetSubtype="0" fill="hold" grpId="0" nodeType="withEffect">
                                  <p:stCondLst>
                                    <p:cond delay="1488"/>
                                  </p:stCondLst>
                                  <p:childTnLst>
                                    <p:set>
                                      <p:cBhvr>
                                        <p:cTn id="78" dur="1" fill="hold">
                                          <p:stCondLst>
                                            <p:cond delay="0"/>
                                          </p:stCondLst>
                                        </p:cTn>
                                        <p:tgtEl>
                                          <p:spTgt spid="13"/>
                                        </p:tgtEl>
                                        <p:attrNameLst>
                                          <p:attrName>style.visibility</p:attrName>
                                        </p:attrNameLst>
                                      </p:cBhvr>
                                      <p:to>
                                        <p:strVal val="visible"/>
                                      </p:to>
                                    </p:set>
                                    <p:animEffect transition="in" filter="fade">
                                      <p:cBhvr>
                                        <p:cTn id="79" dur="500"/>
                                        <p:tgtEl>
                                          <p:spTgt spid="13"/>
                                        </p:tgtEl>
                                      </p:cBhvr>
                                    </p:animEffect>
                                  </p:childTnLst>
                                </p:cTn>
                              </p:par>
                              <p:par>
                                <p:cTn id="80" presetID="10" presetClass="entr" presetSubtype="0" fill="hold" grpId="0" nodeType="withEffect">
                                  <p:stCondLst>
                                    <p:cond delay="1550"/>
                                  </p:stCondLst>
                                  <p:childTnLst>
                                    <p:set>
                                      <p:cBhvr>
                                        <p:cTn id="81" dur="1" fill="hold">
                                          <p:stCondLst>
                                            <p:cond delay="0"/>
                                          </p:stCondLst>
                                        </p:cTn>
                                        <p:tgtEl>
                                          <p:spTgt spid="19"/>
                                        </p:tgtEl>
                                        <p:attrNameLst>
                                          <p:attrName>style.visibility</p:attrName>
                                        </p:attrNameLst>
                                      </p:cBhvr>
                                      <p:to>
                                        <p:strVal val="visible"/>
                                      </p:to>
                                    </p:set>
                                    <p:animEffect transition="in" filter="fade">
                                      <p:cBhvr>
                                        <p:cTn id="82" dur="500"/>
                                        <p:tgtEl>
                                          <p:spTgt spid="19"/>
                                        </p:tgtEl>
                                      </p:cBhvr>
                                    </p:animEffect>
                                  </p:childTnLst>
                                </p:cTn>
                              </p:par>
                              <p:par>
                                <p:cTn id="83" presetID="10" presetClass="entr" presetSubtype="0" fill="hold" grpId="0" nodeType="withEffect">
                                  <p:stCondLst>
                                    <p:cond delay="1612"/>
                                  </p:stCondLst>
                                  <p:childTnLst>
                                    <p:set>
                                      <p:cBhvr>
                                        <p:cTn id="84" dur="1" fill="hold">
                                          <p:stCondLst>
                                            <p:cond delay="0"/>
                                          </p:stCondLst>
                                        </p:cTn>
                                        <p:tgtEl>
                                          <p:spTgt spid="25"/>
                                        </p:tgtEl>
                                        <p:attrNameLst>
                                          <p:attrName>style.visibility</p:attrName>
                                        </p:attrNameLst>
                                      </p:cBhvr>
                                      <p:to>
                                        <p:strVal val="visible"/>
                                      </p:to>
                                    </p:set>
                                    <p:animEffect transition="in" filter="fade">
                                      <p:cBhvr>
                                        <p:cTn id="85" dur="500"/>
                                        <p:tgtEl>
                                          <p:spTgt spid="25"/>
                                        </p:tgtEl>
                                      </p:cBhvr>
                                    </p:animEffect>
                                  </p:childTnLst>
                                </p:cTn>
                              </p:par>
                              <p:par>
                                <p:cTn id="86" presetID="10" presetClass="entr" presetSubtype="0" fill="hold" grpId="0" nodeType="withEffect">
                                  <p:stCondLst>
                                    <p:cond delay="1674"/>
                                  </p:stCondLst>
                                  <p:childTnLst>
                                    <p:set>
                                      <p:cBhvr>
                                        <p:cTn id="87" dur="1" fill="hold">
                                          <p:stCondLst>
                                            <p:cond delay="0"/>
                                          </p:stCondLst>
                                        </p:cTn>
                                        <p:tgtEl>
                                          <p:spTgt spid="31"/>
                                        </p:tgtEl>
                                        <p:attrNameLst>
                                          <p:attrName>style.visibility</p:attrName>
                                        </p:attrNameLst>
                                      </p:cBhvr>
                                      <p:to>
                                        <p:strVal val="visible"/>
                                      </p:to>
                                    </p:set>
                                    <p:animEffect transition="in" filter="fade">
                                      <p:cBhvr>
                                        <p:cTn id="88" dur="500"/>
                                        <p:tgtEl>
                                          <p:spTgt spid="31"/>
                                        </p:tgtEl>
                                      </p:cBhvr>
                                    </p:animEffect>
                                  </p:childTnLst>
                                </p:cTn>
                              </p:par>
                              <p:par>
                                <p:cTn id="89" presetID="10" presetClass="entr" presetSubtype="0" fill="hold" grpId="0" nodeType="withEffect">
                                  <p:stCondLst>
                                    <p:cond delay="1736"/>
                                  </p:stCondLst>
                                  <p:childTnLst>
                                    <p:set>
                                      <p:cBhvr>
                                        <p:cTn id="90" dur="1" fill="hold">
                                          <p:stCondLst>
                                            <p:cond delay="0"/>
                                          </p:stCondLst>
                                        </p:cTn>
                                        <p:tgtEl>
                                          <p:spTgt spid="36"/>
                                        </p:tgtEl>
                                        <p:attrNameLst>
                                          <p:attrName>style.visibility</p:attrName>
                                        </p:attrNameLst>
                                      </p:cBhvr>
                                      <p:to>
                                        <p:strVal val="visible"/>
                                      </p:to>
                                    </p:set>
                                    <p:animEffect transition="in" filter="fade">
                                      <p:cBhvr>
                                        <p:cTn id="91" dur="500"/>
                                        <p:tgtEl>
                                          <p:spTgt spid="36"/>
                                        </p:tgtEl>
                                      </p:cBhvr>
                                    </p:animEffect>
                                  </p:childTnLst>
                                </p:cTn>
                              </p:par>
                              <p:par>
                                <p:cTn id="92" presetID="10" presetClass="entr" presetSubtype="0" fill="hold" grpId="0" nodeType="withEffect">
                                  <p:stCondLst>
                                    <p:cond delay="2170"/>
                                  </p:stCondLst>
                                  <p:childTnLst>
                                    <p:set>
                                      <p:cBhvr>
                                        <p:cTn id="93" dur="1" fill="hold">
                                          <p:stCondLst>
                                            <p:cond delay="0"/>
                                          </p:stCondLst>
                                        </p:cTn>
                                        <p:tgtEl>
                                          <p:spTgt spid="38"/>
                                        </p:tgtEl>
                                        <p:attrNameLst>
                                          <p:attrName>style.visibility</p:attrName>
                                        </p:attrNameLst>
                                      </p:cBhvr>
                                      <p:to>
                                        <p:strVal val="visible"/>
                                      </p:to>
                                    </p:set>
                                    <p:animEffect transition="in" filter="fade">
                                      <p:cBhvr>
                                        <p:cTn id="94" dur="500"/>
                                        <p:tgtEl>
                                          <p:spTgt spid="38"/>
                                        </p:tgtEl>
                                      </p:cBhvr>
                                    </p:animEffect>
                                  </p:childTnLst>
                                </p:cTn>
                              </p:par>
                              <p:par>
                                <p:cTn id="95" presetID="10" presetClass="entr" presetSubtype="0" fill="hold" grpId="0" nodeType="withEffect">
                                  <p:stCondLst>
                                    <p:cond delay="2170"/>
                                  </p:stCondLst>
                                  <p:childTnLst>
                                    <p:set>
                                      <p:cBhvr>
                                        <p:cTn id="96" dur="1" fill="hold">
                                          <p:stCondLst>
                                            <p:cond delay="0"/>
                                          </p:stCondLst>
                                        </p:cTn>
                                        <p:tgtEl>
                                          <p:spTgt spid="39"/>
                                        </p:tgtEl>
                                        <p:attrNameLst>
                                          <p:attrName>style.visibility</p:attrName>
                                        </p:attrNameLst>
                                      </p:cBhvr>
                                      <p:to>
                                        <p:strVal val="visible"/>
                                      </p:to>
                                    </p:set>
                                    <p:animEffect transition="in" filter="fade">
                                      <p:cBhvr>
                                        <p:cTn id="97" dur="500"/>
                                        <p:tgtEl>
                                          <p:spTgt spid="39"/>
                                        </p:tgtEl>
                                      </p:cBhvr>
                                    </p:animEffect>
                                  </p:childTnLst>
                                </p:cTn>
                              </p:par>
                              <p:par>
                                <p:cTn id="98" presetID="10" presetClass="entr" presetSubtype="0" fill="hold" nodeType="withEffect">
                                  <p:stCondLst>
                                    <p:cond delay="2170"/>
                                  </p:stCondLst>
                                  <p:childTnLst>
                                    <p:set>
                                      <p:cBhvr>
                                        <p:cTn id="99" dur="1" fill="hold">
                                          <p:stCondLst>
                                            <p:cond delay="0"/>
                                          </p:stCondLst>
                                        </p:cTn>
                                        <p:tgtEl>
                                          <p:spTgt spid="40"/>
                                        </p:tgtEl>
                                        <p:attrNameLst>
                                          <p:attrName>style.visibility</p:attrName>
                                        </p:attrNameLst>
                                      </p:cBhvr>
                                      <p:to>
                                        <p:strVal val="visible"/>
                                      </p:to>
                                    </p:set>
                                    <p:animEffect transition="in" filter="fade">
                                      <p:cBhvr>
                                        <p:cTn id="100" dur="500"/>
                                        <p:tgtEl>
                                          <p:spTgt spid="40"/>
                                        </p:tgtEl>
                                      </p:cBhvr>
                                    </p:animEffect>
                                  </p:childTnLst>
                                </p:cTn>
                              </p:par>
                              <p:par>
                                <p:cTn id="101" presetID="10" presetClass="entr" presetSubtype="0" fill="hold" grpId="0" nodeType="withEffect">
                                  <p:stCondLst>
                                    <p:cond delay="2170"/>
                                  </p:stCondLst>
                                  <p:childTnLst>
                                    <p:set>
                                      <p:cBhvr>
                                        <p:cTn id="102" dur="1" fill="hold">
                                          <p:stCondLst>
                                            <p:cond delay="0"/>
                                          </p:stCondLst>
                                        </p:cTn>
                                        <p:tgtEl>
                                          <p:spTgt spid="41"/>
                                        </p:tgtEl>
                                        <p:attrNameLst>
                                          <p:attrName>style.visibility</p:attrName>
                                        </p:attrNameLst>
                                      </p:cBhvr>
                                      <p:to>
                                        <p:strVal val="visible"/>
                                      </p:to>
                                    </p:set>
                                    <p:animEffect transition="in" filter="fade">
                                      <p:cBhvr>
                                        <p:cTn id="103"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9" grpId="0" animBg="1"/>
      <p:bldP spid="11" grpId="0" animBg="1"/>
      <p:bldP spid="12" grpId="0" animBg="1"/>
      <p:bldP spid="13" grpId="0" animBg="1"/>
      <p:bldP spid="15" grpId="0" animBg="1"/>
      <p:bldP spid="17" grpId="0" animBg="1"/>
      <p:bldP spid="18" grpId="0" animBg="1"/>
      <p:bldP spid="19" grpId="0" animBg="1"/>
      <p:bldP spid="21" grpId="0" animBg="1"/>
      <p:bldP spid="23" grpId="0" animBg="1"/>
      <p:bldP spid="24" grpId="0" animBg="1"/>
      <p:bldP spid="25" grpId="0" animBg="1"/>
      <p:bldP spid="27" grpId="0" animBg="1"/>
      <p:bldP spid="29" grpId="0" animBg="1"/>
      <p:bldP spid="30" grpId="0" animBg="1"/>
      <p:bldP spid="31" grpId="0" animBg="1"/>
      <p:bldP spid="33" grpId="0" animBg="1"/>
      <p:bldP spid="35" grpId="0" animBg="1"/>
      <p:bldP spid="36" grpId="0" animBg="1"/>
      <p:bldP spid="38" grpId="0" animBg="1"/>
      <p:bldP spid="39" grpId="0" animBg="1"/>
      <p:bldP spid="4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548640" y="594360"/>
            <a:ext cx="2743200" cy="1280160"/>
          </a:xfrm>
          <a:prstGeom prst="rect">
            <a:avLst/>
          </a:prstGeom>
          <a:noFill/>
          <a:ln/>
        </p:spPr>
        <p:txBody>
          <a:bodyPr wrap="square" lIns="0" tIns="0" rIns="0" bIns="0" rtlCol="0" anchor="b"/>
          <a:lstStyle/>
          <a:p>
            <a:pPr marL="0" indent="0">
              <a:buNone/>
            </a:pPr>
            <a:r>
              <a:rPr lang="en-US" sz="8800" b="1" dirty="0">
                <a:solidFill>
                  <a:schemeClr val="accent2"/>
                </a:solidFill>
                <a:latin typeface="Cambria" pitchFamily="34" charset="0"/>
                <a:ea typeface="Cambria" pitchFamily="34" charset="-122"/>
                <a:cs typeface="Cambria" pitchFamily="34" charset="-120"/>
              </a:rPr>
              <a:t>01</a:t>
            </a:r>
            <a:endParaRPr lang="en-US" sz="8800" dirty="0"/>
          </a:p>
        </p:txBody>
      </p:sp>
      <p:sp>
        <p:nvSpPr>
          <p:cNvPr id="3" name="Text 0"/>
          <p:cNvSpPr>
            <a:spLocks noGrp="1"/>
          </p:cNvSpPr>
          <p:nvPr>
            <p:ph type="title" idx="101" hasCustomPrompt="1"/>
          </p:nvPr>
        </p:nvSpPr>
        <p:spPr>
          <a:xfrm>
            <a:off x="548640" y="2011680"/>
            <a:ext cx="5120640" cy="960120"/>
          </a:xfrm>
          <a:prstGeom prst="rect">
            <a:avLst/>
          </a:prstGeom>
          <a:noFill/>
          <a:ln/>
        </p:spPr>
        <p:txBody>
          <a:bodyPr wrap="square" lIns="0" tIns="0" rIns="0" bIns="0" rtlCol="0" anchor="b"/>
          <a:lstStyle/>
          <a:p>
            <a:pPr marL="0" indent="0" algn="l">
              <a:buNone/>
            </a:pPr>
            <a:r>
              <a:rPr lang="en-US" sz="3600" b="1" dirty="0">
                <a:solidFill>
                  <a:schemeClr val="bg1"/>
                </a:solidFill>
                <a:latin typeface="Cambria" pitchFamily="34" charset="0"/>
                <a:ea typeface="Cambria" pitchFamily="34" charset="-122"/>
                <a:cs typeface="Cambria" pitchFamily="34" charset="-120"/>
              </a:rPr>
              <a:t>Find and Assess the Opportunity</a:t>
            </a:r>
            <a:endParaRPr lang="en-US" sz="3600" dirty="0"/>
          </a:p>
        </p:txBody>
      </p:sp>
      <p:sp>
        <p:nvSpPr>
          <p:cNvPr id="4" name="Text 0"/>
          <p:cNvSpPr>
            <a:spLocks noGrp="1"/>
          </p:cNvSpPr>
          <p:nvPr>
            <p:ph type="body" idx="102" hasCustomPrompt="1"/>
          </p:nvPr>
        </p:nvSpPr>
        <p:spPr>
          <a:xfrm>
            <a:off x="548640" y="3108960"/>
            <a:ext cx="5120640" cy="822960"/>
          </a:xfrm>
          <a:prstGeom prst="rect">
            <a:avLst/>
          </a:prstGeom>
          <a:noFill/>
          <a:ln/>
        </p:spPr>
        <p:txBody>
          <a:bodyPr wrap="square" lIns="0" tIns="0" rIns="0" bIns="0" rtlCol="0" anchor="t"/>
          <a:lstStyle/>
          <a:p>
            <a:pPr marL="0" indent="0">
              <a:buNone/>
            </a:pPr>
            <a:r>
              <a:rPr lang="en-US" sz="1800" i="1" dirty="0">
                <a:solidFill>
                  <a:schemeClr val="accent5"/>
                </a:solidFill>
              </a:rPr>
              <a:t>The question isn't "How quickly can we apply?" It's "Should we apply?"</a:t>
            </a:r>
            <a:endParaRPr lang="en-US" sz="1800" dirty="0"/>
          </a:p>
        </p:txBody>
      </p:sp>
      <p:sp>
        <p:nvSpPr>
          <p:cNvPr id="25" name="Slide Number Placeholder 0"/>
          <p:cNvSpPr>
            <a:spLocks noGrp="1"/>
          </p:cNvSpPr>
          <p:nvPr>
            <p:ph type="sldNum" sz="quarter" idx="4294967295"/>
          </p:nvPr>
        </p:nvSpPr>
        <p:spPr>
          <a:xfrm>
            <a:off x="8229600" y="4754880"/>
            <a:ext cx="54864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4"/>
                </a:solidFill>
              </a:defRPr>
            </a:lvl1pPr>
          </a:lstStyle>
          <a:p>
            <a:pPr algn="r"/>
            <a:fld id="{F7021451-1387-4CA6-816F-3879F97B5CBC}" type="slidenum">
              <a:rPr lang="en-US" b="0"/>
              <a:t>5</a:t>
            </a:fld>
            <a:endParaRPr lang="en-US"/>
          </a:p>
        </p:txBody>
      </p:sp>
      <p:pic>
        <p:nvPicPr>
          <p:cNvPr id="26" name="Medallion image" descr="Decorative illustration"/>
          <p:cNvPicPr>
            <a:picLocks noChangeAspect="1"/>
          </p:cNvPicPr>
          <p:nvPr/>
        </p:nvPicPr>
        <p:blipFill>
          <a:blip r:embed="rId3"/>
          <a:stretch>
            <a:fillRect/>
          </a:stretch>
        </p:blipFill>
        <p:spPr>
          <a:xfrm>
            <a:off x="5806440" y="1325880"/>
            <a:ext cx="2743200" cy="2743200"/>
          </a:xfrm>
          <a:prstGeom prst="ellipse">
            <a:avLst/>
          </a:prstGeom>
          <a:effectLst>
            <a:outerShdw blurRad="190500" dist="63500" dir="5400000" algn="t" rotWithShape="0">
              <a:srgbClr val="000000">
                <a:alpha val="30000"/>
              </a:srgbClr>
            </a:outerShdw>
          </a:effectLst>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44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66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par>
                                <p:cTn id="11" presetID="10" presetClass="entr" presetSubtype="0" fill="hold" grpId="0" nodeType="withEffect">
                                  <p:stCondLst>
                                    <p:cond delay="88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accent1"/>
                </a:solidFill>
                <a:latin typeface="Cambria" pitchFamily="34" charset="0"/>
                <a:ea typeface="Cambria" pitchFamily="34" charset="-122"/>
                <a:cs typeface="Cambria" pitchFamily="34" charset="-120"/>
              </a:rPr>
              <a:t>Not Every Grant Is a Good Grant</a:t>
            </a:r>
            <a:endParaRPr lang="en-US" sz="2800" dirty="0"/>
          </a:p>
        </p:txBody>
      </p:sp>
      <p:sp>
        <p:nvSpPr>
          <p:cNvPr id="3" name="question panel"/>
          <p:cNvSpPr/>
          <p:nvPr/>
        </p:nvSpPr>
        <p:spPr>
          <a:xfrm>
            <a:off x="457200" y="1188720"/>
            <a:ext cx="3291840" cy="3291840"/>
          </a:xfrm>
          <a:prstGeom prst="roundRect">
            <a:avLst>
              <a:gd name="adj" fmla="val 2222"/>
            </a:avLst>
          </a:prstGeom>
          <a:solidFill>
            <a:schemeClr val="accent1"/>
          </a:solidFill>
          <a:ln w="12700">
            <a:solidFill>
              <a:schemeClr val="accent1"/>
            </a:solidFill>
            <a:prstDash val="solid"/>
          </a:ln>
        </p:spPr>
        <p:txBody>
          <a:bodyPr/>
          <a:lstStyle/>
          <a:p>
            <a:endParaRPr lang="en-PH"/>
          </a:p>
        </p:txBody>
      </p:sp>
      <p:sp>
        <p:nvSpPr>
          <p:cNvPr id="4" name="Text 2"/>
          <p:cNvSpPr txBox="1"/>
          <p:nvPr/>
        </p:nvSpPr>
        <p:spPr>
          <a:xfrm>
            <a:off x="731520" y="1417320"/>
            <a:ext cx="2743200" cy="320040"/>
          </a:xfrm>
          <a:prstGeom prst="rect">
            <a:avLst/>
          </a:prstGeom>
          <a:noFill/>
          <a:ln/>
        </p:spPr>
        <p:txBody>
          <a:bodyPr wrap="square" lIns="0" tIns="0" rIns="0" bIns="0" rtlCol="0" anchor="t"/>
          <a:lstStyle/>
          <a:p>
            <a:pPr marL="0" indent="0">
              <a:buNone/>
            </a:pPr>
            <a:r>
              <a:rPr lang="en-US" sz="1300" dirty="0">
                <a:solidFill>
                  <a:schemeClr val="accent4"/>
                </a:solidFill>
              </a:rPr>
              <a:t>Instead of asking</a:t>
            </a:r>
            <a:endParaRPr lang="en-US" sz="1300" dirty="0"/>
          </a:p>
        </p:txBody>
      </p:sp>
      <p:sp>
        <p:nvSpPr>
          <p:cNvPr id="5" name="Text 3"/>
          <p:cNvSpPr txBox="1"/>
          <p:nvPr/>
        </p:nvSpPr>
        <p:spPr>
          <a:xfrm>
            <a:off x="731520" y="1737360"/>
            <a:ext cx="2834640" cy="822960"/>
          </a:xfrm>
          <a:prstGeom prst="rect">
            <a:avLst/>
          </a:prstGeom>
          <a:noFill/>
          <a:ln/>
        </p:spPr>
        <p:txBody>
          <a:bodyPr wrap="square" lIns="0" tIns="0" rIns="0" bIns="0" rtlCol="0" anchor="t"/>
          <a:lstStyle/>
          <a:p>
            <a:pPr marL="0" indent="0">
              <a:buNone/>
            </a:pPr>
            <a:r>
              <a:rPr lang="en-US" sz="1800" b="1" dirty="0">
                <a:solidFill>
                  <a:schemeClr val="bg1"/>
                </a:solidFill>
                <a:latin typeface="Cambria" pitchFamily="34" charset="0"/>
                <a:ea typeface="Cambria" pitchFamily="34" charset="-122"/>
                <a:cs typeface="Cambria" pitchFamily="34" charset="-120"/>
              </a:rPr>
              <a:t>"How quickly can we apply?"</a:t>
            </a:r>
            <a:endParaRPr lang="en-US" sz="1800" dirty="0"/>
          </a:p>
        </p:txBody>
      </p:sp>
      <p:sp>
        <p:nvSpPr>
          <p:cNvPr id="6" name="Text 4"/>
          <p:cNvSpPr txBox="1"/>
          <p:nvPr/>
        </p:nvSpPr>
        <p:spPr>
          <a:xfrm>
            <a:off x="731520" y="2697480"/>
            <a:ext cx="2743200" cy="320040"/>
          </a:xfrm>
          <a:prstGeom prst="rect">
            <a:avLst/>
          </a:prstGeom>
          <a:noFill/>
          <a:ln/>
        </p:spPr>
        <p:txBody>
          <a:bodyPr wrap="square" lIns="0" tIns="0" rIns="0" bIns="0" rtlCol="0" anchor="t"/>
          <a:lstStyle/>
          <a:p>
            <a:pPr marL="0" indent="0">
              <a:buNone/>
            </a:pPr>
            <a:r>
              <a:rPr lang="en-US" sz="1300" dirty="0">
                <a:solidFill>
                  <a:schemeClr val="accent4"/>
                </a:solidFill>
              </a:rPr>
              <a:t>ask</a:t>
            </a:r>
            <a:endParaRPr lang="en-US" sz="1300" dirty="0"/>
          </a:p>
        </p:txBody>
      </p:sp>
      <p:sp>
        <p:nvSpPr>
          <p:cNvPr id="7" name="Text 5"/>
          <p:cNvSpPr txBox="1"/>
          <p:nvPr/>
        </p:nvSpPr>
        <p:spPr>
          <a:xfrm>
            <a:off x="731520" y="3017520"/>
            <a:ext cx="2834640" cy="822960"/>
          </a:xfrm>
          <a:prstGeom prst="rect">
            <a:avLst/>
          </a:prstGeom>
          <a:noFill/>
          <a:ln/>
        </p:spPr>
        <p:txBody>
          <a:bodyPr wrap="square" lIns="0" tIns="0" rIns="0" bIns="0" rtlCol="0" anchor="t"/>
          <a:lstStyle/>
          <a:p>
            <a:pPr marL="0" indent="0">
              <a:buNone/>
            </a:pPr>
            <a:r>
              <a:rPr lang="en-US" sz="2400" b="1" dirty="0">
                <a:solidFill>
                  <a:schemeClr val="accent5"/>
                </a:solidFill>
                <a:latin typeface="Cambria" pitchFamily="34" charset="0"/>
                <a:ea typeface="Cambria" pitchFamily="34" charset="-122"/>
                <a:cs typeface="Cambria" pitchFamily="34" charset="-120"/>
              </a:rPr>
              <a:t>"Should we apply?"</a:t>
            </a:r>
            <a:endParaRPr lang="en-US" sz="2400" dirty="0"/>
          </a:p>
        </p:txBody>
      </p:sp>
      <p:sp>
        <p:nvSpPr>
          <p:cNvPr id="8" name="Text 6"/>
          <p:cNvSpPr txBox="1"/>
          <p:nvPr/>
        </p:nvSpPr>
        <p:spPr>
          <a:xfrm>
            <a:off x="4114800" y="1188720"/>
            <a:ext cx="4572000" cy="365760"/>
          </a:xfrm>
          <a:prstGeom prst="rect">
            <a:avLst/>
          </a:prstGeom>
          <a:noFill/>
          <a:ln/>
        </p:spPr>
        <p:txBody>
          <a:bodyPr wrap="square" lIns="0" tIns="0" rIns="0" bIns="0" rtlCol="0" anchor="t"/>
          <a:lstStyle/>
          <a:p>
            <a:pPr marL="0" indent="0">
              <a:buNone/>
            </a:pPr>
            <a:r>
              <a:rPr lang="en-US" sz="1600" b="1" dirty="0">
                <a:solidFill>
                  <a:schemeClr val="accent1"/>
                </a:solidFill>
              </a:rPr>
              <a:t>Sometimes…</a:t>
            </a:r>
            <a:endParaRPr lang="en-US" sz="1600" dirty="0"/>
          </a:p>
        </p:txBody>
      </p:sp>
      <p:sp>
        <p:nvSpPr>
          <p:cNvPr id="9" name="warning icon circle"/>
          <p:cNvSpPr/>
          <p:nvPr/>
        </p:nvSpPr>
        <p:spPr>
          <a:xfrm>
            <a:off x="4114800" y="1691640"/>
            <a:ext cx="457200" cy="457200"/>
          </a:xfrm>
          <a:prstGeom prst="ellipse">
            <a:avLst/>
          </a:prstGeom>
          <a:solidFill>
            <a:schemeClr val="accent6"/>
          </a:solidFill>
          <a:ln w="12700">
            <a:solidFill>
              <a:schemeClr val="accent6"/>
            </a:solidFill>
            <a:prstDash val="solid"/>
          </a:ln>
        </p:spPr>
        <p:txBody>
          <a:bodyPr/>
          <a:lstStyle/>
          <a:p>
            <a:endParaRPr lang="en-PH"/>
          </a:p>
        </p:txBody>
      </p:sp>
      <p:pic>
        <p:nvPicPr>
          <p:cNvPr id="10" name="warning icon" descr="warning icon"/>
          <p:cNvPicPr>
            <a:picLocks noChangeAspect="1"/>
          </p:cNvPicPr>
          <p:nvPr/>
        </p:nvPicPr>
        <p:blipFill>
          <a:blip r:embed="rId3"/>
          <a:stretch>
            <a:fillRect/>
          </a:stretch>
        </p:blipFill>
        <p:spPr>
          <a:xfrm>
            <a:off x="4229100" y="1805940"/>
            <a:ext cx="228600" cy="228600"/>
          </a:xfrm>
          <a:prstGeom prst="rect">
            <a:avLst/>
          </a:prstGeom>
        </p:spPr>
      </p:pic>
      <p:sp>
        <p:nvSpPr>
          <p:cNvPr id="11" name="Text 8"/>
          <p:cNvSpPr txBox="1"/>
          <p:nvPr/>
        </p:nvSpPr>
        <p:spPr>
          <a:xfrm>
            <a:off x="4754880" y="1691640"/>
            <a:ext cx="3931920" cy="457200"/>
          </a:xfrm>
          <a:prstGeom prst="rect">
            <a:avLst/>
          </a:prstGeom>
          <a:noFill/>
          <a:ln/>
        </p:spPr>
        <p:txBody>
          <a:bodyPr wrap="square" lIns="0" tIns="0" rIns="0" bIns="0" rtlCol="0" anchor="ctr"/>
          <a:lstStyle/>
          <a:p>
            <a:pPr marL="0" indent="0">
              <a:buNone/>
            </a:pPr>
            <a:r>
              <a:rPr lang="en-US" sz="1500" dirty="0">
                <a:solidFill>
                  <a:schemeClr val="tx1"/>
                </a:solidFill>
              </a:rPr>
              <a:t>The funded activities don't align with your mission</a:t>
            </a:r>
            <a:endParaRPr lang="en-US" sz="1500" dirty="0"/>
          </a:p>
        </p:txBody>
      </p:sp>
      <p:sp>
        <p:nvSpPr>
          <p:cNvPr id="12" name="warning icon circle"/>
          <p:cNvSpPr/>
          <p:nvPr/>
        </p:nvSpPr>
        <p:spPr>
          <a:xfrm>
            <a:off x="4114800" y="2395728"/>
            <a:ext cx="457200" cy="457200"/>
          </a:xfrm>
          <a:prstGeom prst="ellipse">
            <a:avLst/>
          </a:prstGeom>
          <a:solidFill>
            <a:schemeClr val="accent6"/>
          </a:solidFill>
          <a:ln w="12700">
            <a:solidFill>
              <a:schemeClr val="accent6"/>
            </a:solidFill>
            <a:prstDash val="solid"/>
          </a:ln>
        </p:spPr>
        <p:txBody>
          <a:bodyPr/>
          <a:lstStyle/>
          <a:p>
            <a:endParaRPr lang="en-PH"/>
          </a:p>
        </p:txBody>
      </p:sp>
      <p:pic>
        <p:nvPicPr>
          <p:cNvPr id="13" name="warning icon" descr="warning icon"/>
          <p:cNvPicPr>
            <a:picLocks noChangeAspect="1"/>
          </p:cNvPicPr>
          <p:nvPr/>
        </p:nvPicPr>
        <p:blipFill>
          <a:blip r:embed="rId3"/>
          <a:stretch>
            <a:fillRect/>
          </a:stretch>
        </p:blipFill>
        <p:spPr>
          <a:xfrm>
            <a:off x="4229100" y="2510028"/>
            <a:ext cx="228600" cy="228600"/>
          </a:xfrm>
          <a:prstGeom prst="rect">
            <a:avLst/>
          </a:prstGeom>
        </p:spPr>
      </p:pic>
      <p:sp>
        <p:nvSpPr>
          <p:cNvPr id="14" name="Text 10"/>
          <p:cNvSpPr txBox="1"/>
          <p:nvPr/>
        </p:nvSpPr>
        <p:spPr>
          <a:xfrm>
            <a:off x="4754880" y="2395728"/>
            <a:ext cx="3931920" cy="457200"/>
          </a:xfrm>
          <a:prstGeom prst="rect">
            <a:avLst/>
          </a:prstGeom>
          <a:noFill/>
          <a:ln/>
        </p:spPr>
        <p:txBody>
          <a:bodyPr wrap="square" lIns="0" tIns="0" rIns="0" bIns="0" rtlCol="0" anchor="ctr"/>
          <a:lstStyle/>
          <a:p>
            <a:pPr marL="0" indent="0">
              <a:buNone/>
            </a:pPr>
            <a:r>
              <a:rPr lang="en-US" sz="1500" dirty="0">
                <a:solidFill>
                  <a:schemeClr val="tx1"/>
                </a:solidFill>
              </a:rPr>
              <a:t>Reporting requirements exceed your staffing capacity</a:t>
            </a:r>
            <a:endParaRPr lang="en-US" sz="1500" dirty="0"/>
          </a:p>
        </p:txBody>
      </p:sp>
      <p:sp>
        <p:nvSpPr>
          <p:cNvPr id="15" name="warning icon circle"/>
          <p:cNvSpPr/>
          <p:nvPr/>
        </p:nvSpPr>
        <p:spPr>
          <a:xfrm>
            <a:off x="4114800" y="3099816"/>
            <a:ext cx="457200" cy="457200"/>
          </a:xfrm>
          <a:prstGeom prst="ellipse">
            <a:avLst/>
          </a:prstGeom>
          <a:solidFill>
            <a:schemeClr val="accent6"/>
          </a:solidFill>
          <a:ln w="12700">
            <a:solidFill>
              <a:schemeClr val="accent6"/>
            </a:solidFill>
            <a:prstDash val="solid"/>
          </a:ln>
        </p:spPr>
        <p:txBody>
          <a:bodyPr/>
          <a:lstStyle/>
          <a:p>
            <a:endParaRPr lang="en-PH"/>
          </a:p>
        </p:txBody>
      </p:sp>
      <p:pic>
        <p:nvPicPr>
          <p:cNvPr id="16" name="warning icon" descr="warning icon"/>
          <p:cNvPicPr>
            <a:picLocks noChangeAspect="1"/>
          </p:cNvPicPr>
          <p:nvPr/>
        </p:nvPicPr>
        <p:blipFill>
          <a:blip r:embed="rId3"/>
          <a:stretch>
            <a:fillRect/>
          </a:stretch>
        </p:blipFill>
        <p:spPr>
          <a:xfrm>
            <a:off x="4229100" y="3214116"/>
            <a:ext cx="228600" cy="228600"/>
          </a:xfrm>
          <a:prstGeom prst="rect">
            <a:avLst/>
          </a:prstGeom>
        </p:spPr>
      </p:pic>
      <p:sp>
        <p:nvSpPr>
          <p:cNvPr id="17" name="Text 12"/>
          <p:cNvSpPr txBox="1"/>
          <p:nvPr/>
        </p:nvSpPr>
        <p:spPr>
          <a:xfrm>
            <a:off x="4754880" y="3099816"/>
            <a:ext cx="3931920" cy="457200"/>
          </a:xfrm>
          <a:prstGeom prst="rect">
            <a:avLst/>
          </a:prstGeom>
          <a:noFill/>
          <a:ln/>
        </p:spPr>
        <p:txBody>
          <a:bodyPr wrap="square" lIns="0" tIns="0" rIns="0" bIns="0" rtlCol="0" anchor="ctr"/>
          <a:lstStyle/>
          <a:p>
            <a:pPr marL="0" indent="0">
              <a:buNone/>
            </a:pPr>
            <a:r>
              <a:rPr lang="en-US" sz="1500" dirty="0">
                <a:solidFill>
                  <a:schemeClr val="tx1"/>
                </a:solidFill>
              </a:rPr>
              <a:t>Matching requirements create financial strain</a:t>
            </a:r>
            <a:endParaRPr lang="en-US" sz="1500" dirty="0"/>
          </a:p>
        </p:txBody>
      </p:sp>
      <p:sp>
        <p:nvSpPr>
          <p:cNvPr id="18" name="warning icon circle"/>
          <p:cNvSpPr/>
          <p:nvPr/>
        </p:nvSpPr>
        <p:spPr>
          <a:xfrm>
            <a:off x="4114800" y="3803904"/>
            <a:ext cx="457200" cy="457200"/>
          </a:xfrm>
          <a:prstGeom prst="ellipse">
            <a:avLst/>
          </a:prstGeom>
          <a:solidFill>
            <a:schemeClr val="accent6"/>
          </a:solidFill>
          <a:ln w="12700">
            <a:solidFill>
              <a:schemeClr val="accent6"/>
            </a:solidFill>
            <a:prstDash val="solid"/>
          </a:ln>
        </p:spPr>
        <p:txBody>
          <a:bodyPr/>
          <a:lstStyle/>
          <a:p>
            <a:endParaRPr lang="en-PH"/>
          </a:p>
        </p:txBody>
      </p:sp>
      <p:pic>
        <p:nvPicPr>
          <p:cNvPr id="19" name="warning icon" descr="warning icon"/>
          <p:cNvPicPr>
            <a:picLocks noChangeAspect="1"/>
          </p:cNvPicPr>
          <p:nvPr/>
        </p:nvPicPr>
        <p:blipFill>
          <a:blip r:embed="rId3"/>
          <a:stretch>
            <a:fillRect/>
          </a:stretch>
        </p:blipFill>
        <p:spPr>
          <a:xfrm>
            <a:off x="4229100" y="3918204"/>
            <a:ext cx="228600" cy="228600"/>
          </a:xfrm>
          <a:prstGeom prst="rect">
            <a:avLst/>
          </a:prstGeom>
        </p:spPr>
      </p:pic>
      <p:sp>
        <p:nvSpPr>
          <p:cNvPr id="20" name="Text 14"/>
          <p:cNvSpPr txBox="1"/>
          <p:nvPr/>
        </p:nvSpPr>
        <p:spPr>
          <a:xfrm>
            <a:off x="4754880" y="3803904"/>
            <a:ext cx="3931920" cy="457200"/>
          </a:xfrm>
          <a:prstGeom prst="rect">
            <a:avLst/>
          </a:prstGeom>
          <a:noFill/>
          <a:ln/>
        </p:spPr>
        <p:txBody>
          <a:bodyPr wrap="square" lIns="0" tIns="0" rIns="0" bIns="0" rtlCol="0" anchor="ctr"/>
          <a:lstStyle/>
          <a:p>
            <a:pPr marL="0" indent="0">
              <a:buNone/>
            </a:pPr>
            <a:r>
              <a:rPr lang="en-US" sz="1500" dirty="0">
                <a:solidFill>
                  <a:schemeClr val="tx1"/>
                </a:solidFill>
              </a:rPr>
              <a:t>Long-term commitments continue after funding ends</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defRPr>
            </a:lvl1pPr>
          </a:lstStyle>
          <a:p>
            <a:pPr algn="r"/>
            <a:fld id="{F7021451-1387-4CA6-816F-3879F97B5CBC}" type="slidenum">
              <a:rPr lang="en-US" b="0"/>
              <a:t>6</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par>
                                <p:cTn id="20" presetID="10" presetClass="entr" presetSubtype="0" fill="hold" grpId="0" nodeType="withEffect">
                                  <p:stCondLst>
                                    <p:cond delay="169"/>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10" presetClass="entr" presetSubtype="0" fill="hold" grpId="0" nodeType="withEffect">
                                  <p:stCondLst>
                                    <p:cond delay="338"/>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par>
                                <p:cTn id="26" presetID="10" presetClass="entr" presetSubtype="0" fill="hold" grpId="0" nodeType="withEffect">
                                  <p:stCondLst>
                                    <p:cond delay="507"/>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par>
                                <p:cTn id="29" presetID="10" presetClass="entr" presetSubtype="0" fill="hold" nodeType="withEffect">
                                  <p:stCondLst>
                                    <p:cond delay="676"/>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par>
                                <p:cTn id="32" presetID="10" presetClass="entr" presetSubtype="0" fill="hold" grpId="0" nodeType="withEffect">
                                  <p:stCondLst>
                                    <p:cond delay="845"/>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par>
                                <p:cTn id="35" presetID="10" presetClass="entr" presetSubtype="0" fill="hold" grpId="0" nodeType="withEffect">
                                  <p:stCondLst>
                                    <p:cond delay="1014"/>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par>
                                <p:cTn id="38" presetID="10" presetClass="entr" presetSubtype="0" fill="hold" nodeType="withEffect">
                                  <p:stCondLst>
                                    <p:cond delay="1183"/>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500"/>
                                        <p:tgtEl>
                                          <p:spTgt spid="13"/>
                                        </p:tgtEl>
                                      </p:cBhvr>
                                    </p:animEffect>
                                  </p:childTnLst>
                                </p:cTn>
                              </p:par>
                              <p:par>
                                <p:cTn id="41" presetID="10" presetClass="entr" presetSubtype="0" fill="hold" grpId="0" nodeType="withEffect">
                                  <p:stCondLst>
                                    <p:cond delay="1352"/>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par>
                                <p:cTn id="44" presetID="10" presetClass="entr" presetSubtype="0" fill="hold" nodeType="withEffect">
                                  <p:stCondLst>
                                    <p:cond delay="1521"/>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500"/>
                                        <p:tgtEl>
                                          <p:spTgt spid="16"/>
                                        </p:tgtEl>
                                      </p:cBhvr>
                                    </p:animEffect>
                                  </p:childTnLst>
                                </p:cTn>
                              </p:par>
                              <p:par>
                                <p:cTn id="47" presetID="10" presetClass="entr" presetSubtype="0" fill="hold" grpId="0" nodeType="withEffect">
                                  <p:stCondLst>
                                    <p:cond delay="169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childTnLst>
                                </p:cTn>
                              </p:par>
                              <p:par>
                                <p:cTn id="50" presetID="10" presetClass="entr" presetSubtype="0" fill="hold" grpId="0" nodeType="withEffect">
                                  <p:stCondLst>
                                    <p:cond delay="1859"/>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500"/>
                                        <p:tgtEl>
                                          <p:spTgt spid="18"/>
                                        </p:tgtEl>
                                      </p:cBhvr>
                                    </p:animEffect>
                                  </p:childTnLst>
                                </p:cTn>
                              </p:par>
                              <p:par>
                                <p:cTn id="53" presetID="10" presetClass="entr" presetSubtype="0" fill="hold" nodeType="withEffect">
                                  <p:stCondLst>
                                    <p:cond delay="2028"/>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500"/>
                                        <p:tgtEl>
                                          <p:spTgt spid="19"/>
                                        </p:tgtEl>
                                      </p:cBhvr>
                                    </p:animEffect>
                                  </p:childTnLst>
                                </p:cTn>
                              </p:par>
                              <p:par>
                                <p:cTn id="56" presetID="10" presetClass="entr" presetSubtype="0" fill="hold" grpId="0" nodeType="withEffect">
                                  <p:stCondLst>
                                    <p:cond delay="2197"/>
                                  </p:stCondLst>
                                  <p:childTnLst>
                                    <p:set>
                                      <p:cBhvr>
                                        <p:cTn id="57" dur="1" fill="hold">
                                          <p:stCondLst>
                                            <p:cond delay="0"/>
                                          </p:stCondLst>
                                        </p:cTn>
                                        <p:tgtEl>
                                          <p:spTgt spid="20"/>
                                        </p:tgtEl>
                                        <p:attrNameLst>
                                          <p:attrName>style.visibility</p:attrName>
                                        </p:attrNameLst>
                                      </p:cBhvr>
                                      <p:to>
                                        <p:strVal val="visible"/>
                                      </p:to>
                                    </p:set>
                                    <p:animEffect transition="in" filter="fade">
                                      <p:cBhvr>
                                        <p:cTn id="5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1" grpId="0" animBg="1"/>
      <p:bldP spid="12" grpId="0" animBg="1"/>
      <p:bldP spid="14" grpId="0" animBg="1"/>
      <p:bldP spid="15" grpId="0" animBg="1"/>
      <p:bldP spid="17" grpId="0" animBg="1"/>
      <p:bldP spid="18" grpId="0" animBg="1"/>
      <p:bldP spid="2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accent1"/>
                </a:solidFill>
                <a:latin typeface="Cambria" pitchFamily="34" charset="0"/>
                <a:ea typeface="Cambria" pitchFamily="34" charset="-122"/>
                <a:cs typeface="Cambria" pitchFamily="34" charset="-120"/>
              </a:rPr>
              <a:t>Ask These Questions Before You Apply</a:t>
            </a:r>
            <a:endParaRPr lang="en-US" sz="2800" dirty="0"/>
          </a:p>
        </p:txBody>
      </p:sp>
      <p:sp>
        <p:nvSpPr>
          <p:cNvPr id="3" name="card"/>
          <p:cNvSpPr/>
          <p:nvPr/>
        </p:nvSpPr>
        <p:spPr>
          <a:xfrm>
            <a:off x="457200" y="1188720"/>
            <a:ext cx="4023360" cy="548640"/>
          </a:xfrm>
          <a:prstGeom prst="roundRect">
            <a:avLst>
              <a:gd name="adj" fmla="val 13333"/>
            </a:avLst>
          </a:prstGeom>
          <a:solidFill>
            <a:schemeClr val="bg2"/>
          </a:solidFill>
          <a:ln w="12700">
            <a:solidFill>
              <a:schemeClr val="bg2"/>
            </a:solidFill>
            <a:prstDash val="solid"/>
          </a:ln>
        </p:spPr>
        <p:txBody>
          <a:bodyPr/>
          <a:lstStyle/>
          <a:p>
            <a:endParaRPr lang="en-PH"/>
          </a:p>
        </p:txBody>
      </p:sp>
      <p:sp>
        <p:nvSpPr>
          <p:cNvPr id="4" name="check icon circle"/>
          <p:cNvSpPr/>
          <p:nvPr/>
        </p:nvSpPr>
        <p:spPr>
          <a:xfrm>
            <a:off x="566928" y="1280160"/>
            <a:ext cx="365760" cy="365760"/>
          </a:xfrm>
          <a:prstGeom prst="ellipse">
            <a:avLst/>
          </a:prstGeom>
          <a:solidFill>
            <a:schemeClr val="accent1"/>
          </a:solidFill>
          <a:ln w="12700">
            <a:solidFill>
              <a:schemeClr val="accent1"/>
            </a:solidFill>
            <a:prstDash val="solid"/>
          </a:ln>
        </p:spPr>
        <p:txBody>
          <a:bodyPr/>
          <a:lstStyle/>
          <a:p>
            <a:endParaRPr lang="en-PH"/>
          </a:p>
        </p:txBody>
      </p:sp>
      <p:pic>
        <p:nvPicPr>
          <p:cNvPr id="5" name="check icon" descr="check icon"/>
          <p:cNvPicPr>
            <a:picLocks noChangeAspect="1"/>
          </p:cNvPicPr>
          <p:nvPr/>
        </p:nvPicPr>
        <p:blipFill>
          <a:blip r:embed="rId3"/>
          <a:stretch>
            <a:fillRect/>
          </a:stretch>
        </p:blipFill>
        <p:spPr>
          <a:xfrm>
            <a:off x="658368" y="1371600"/>
            <a:ext cx="182880" cy="182880"/>
          </a:xfrm>
          <a:prstGeom prst="rect">
            <a:avLst/>
          </a:prstGeom>
        </p:spPr>
      </p:pic>
      <p:sp>
        <p:nvSpPr>
          <p:cNvPr id="6" name="Text 3"/>
          <p:cNvSpPr txBox="1"/>
          <p:nvPr/>
        </p:nvSpPr>
        <p:spPr>
          <a:xfrm>
            <a:off x="1097280" y="1188720"/>
            <a:ext cx="3291840" cy="548640"/>
          </a:xfrm>
          <a:prstGeom prst="rect">
            <a:avLst/>
          </a:prstGeom>
          <a:noFill/>
          <a:ln/>
        </p:spPr>
        <p:txBody>
          <a:bodyPr wrap="square" lIns="0" tIns="0" rIns="0" bIns="0" rtlCol="0" anchor="ctr"/>
          <a:lstStyle/>
          <a:p>
            <a:pPr marL="0" indent="0">
              <a:buNone/>
            </a:pPr>
            <a:r>
              <a:rPr lang="en-US" sz="1500" dirty="0">
                <a:solidFill>
                  <a:schemeClr val="tx1"/>
                </a:solidFill>
              </a:rPr>
              <a:t>Eligibility requirements</a:t>
            </a:r>
            <a:endParaRPr lang="en-US" sz="1500" dirty="0"/>
          </a:p>
        </p:txBody>
      </p:sp>
      <p:sp>
        <p:nvSpPr>
          <p:cNvPr id="7" name="card"/>
          <p:cNvSpPr/>
          <p:nvPr/>
        </p:nvSpPr>
        <p:spPr>
          <a:xfrm>
            <a:off x="457200" y="1847088"/>
            <a:ext cx="4023360" cy="548640"/>
          </a:xfrm>
          <a:prstGeom prst="roundRect">
            <a:avLst>
              <a:gd name="adj" fmla="val 13333"/>
            </a:avLst>
          </a:prstGeom>
          <a:solidFill>
            <a:schemeClr val="bg2"/>
          </a:solidFill>
          <a:ln w="12700">
            <a:solidFill>
              <a:schemeClr val="bg2"/>
            </a:solidFill>
            <a:prstDash val="solid"/>
          </a:ln>
        </p:spPr>
        <p:txBody>
          <a:bodyPr/>
          <a:lstStyle/>
          <a:p>
            <a:endParaRPr lang="en-PH"/>
          </a:p>
        </p:txBody>
      </p:sp>
      <p:sp>
        <p:nvSpPr>
          <p:cNvPr id="8" name="check icon circle"/>
          <p:cNvSpPr/>
          <p:nvPr/>
        </p:nvSpPr>
        <p:spPr>
          <a:xfrm>
            <a:off x="566928" y="1938528"/>
            <a:ext cx="365760" cy="365760"/>
          </a:xfrm>
          <a:prstGeom prst="ellipse">
            <a:avLst/>
          </a:prstGeom>
          <a:solidFill>
            <a:schemeClr val="accent1"/>
          </a:solidFill>
          <a:ln w="12700">
            <a:solidFill>
              <a:schemeClr val="accent1"/>
            </a:solidFill>
            <a:prstDash val="solid"/>
          </a:ln>
        </p:spPr>
        <p:txBody>
          <a:bodyPr/>
          <a:lstStyle/>
          <a:p>
            <a:endParaRPr lang="en-PH"/>
          </a:p>
        </p:txBody>
      </p:sp>
      <p:pic>
        <p:nvPicPr>
          <p:cNvPr id="9" name="check icon" descr="check icon"/>
          <p:cNvPicPr>
            <a:picLocks noChangeAspect="1"/>
          </p:cNvPicPr>
          <p:nvPr/>
        </p:nvPicPr>
        <p:blipFill>
          <a:blip r:embed="rId3"/>
          <a:stretch>
            <a:fillRect/>
          </a:stretch>
        </p:blipFill>
        <p:spPr>
          <a:xfrm>
            <a:off x="658368" y="2029968"/>
            <a:ext cx="182880" cy="182880"/>
          </a:xfrm>
          <a:prstGeom prst="rect">
            <a:avLst/>
          </a:prstGeom>
        </p:spPr>
      </p:pic>
      <p:sp>
        <p:nvSpPr>
          <p:cNvPr id="10" name="Text 6"/>
          <p:cNvSpPr txBox="1"/>
          <p:nvPr/>
        </p:nvSpPr>
        <p:spPr>
          <a:xfrm>
            <a:off x="1097280" y="1847088"/>
            <a:ext cx="3291840" cy="548640"/>
          </a:xfrm>
          <a:prstGeom prst="rect">
            <a:avLst/>
          </a:prstGeom>
          <a:noFill/>
          <a:ln/>
        </p:spPr>
        <p:txBody>
          <a:bodyPr wrap="square" lIns="0" tIns="0" rIns="0" bIns="0" rtlCol="0" anchor="ctr"/>
          <a:lstStyle/>
          <a:p>
            <a:pPr marL="0" indent="0">
              <a:buNone/>
            </a:pPr>
            <a:r>
              <a:rPr lang="en-US" sz="1500" dirty="0">
                <a:solidFill>
                  <a:schemeClr val="tx1"/>
                </a:solidFill>
              </a:rPr>
              <a:t>Program objectives</a:t>
            </a:r>
            <a:endParaRPr lang="en-US" sz="1500" dirty="0"/>
          </a:p>
        </p:txBody>
      </p:sp>
      <p:sp>
        <p:nvSpPr>
          <p:cNvPr id="11" name="card"/>
          <p:cNvSpPr/>
          <p:nvPr/>
        </p:nvSpPr>
        <p:spPr>
          <a:xfrm>
            <a:off x="457200" y="2505456"/>
            <a:ext cx="4023360" cy="548640"/>
          </a:xfrm>
          <a:prstGeom prst="roundRect">
            <a:avLst>
              <a:gd name="adj" fmla="val 13333"/>
            </a:avLst>
          </a:prstGeom>
          <a:solidFill>
            <a:schemeClr val="bg2"/>
          </a:solidFill>
          <a:ln w="12700">
            <a:solidFill>
              <a:schemeClr val="bg2"/>
            </a:solidFill>
            <a:prstDash val="solid"/>
          </a:ln>
        </p:spPr>
        <p:txBody>
          <a:bodyPr/>
          <a:lstStyle/>
          <a:p>
            <a:endParaRPr lang="en-PH"/>
          </a:p>
        </p:txBody>
      </p:sp>
      <p:sp>
        <p:nvSpPr>
          <p:cNvPr id="12" name="check icon circle"/>
          <p:cNvSpPr/>
          <p:nvPr/>
        </p:nvSpPr>
        <p:spPr>
          <a:xfrm>
            <a:off x="566928" y="2596896"/>
            <a:ext cx="365760" cy="365760"/>
          </a:xfrm>
          <a:prstGeom prst="ellipse">
            <a:avLst/>
          </a:prstGeom>
          <a:solidFill>
            <a:schemeClr val="accent1"/>
          </a:solidFill>
          <a:ln w="12700">
            <a:solidFill>
              <a:schemeClr val="accent1"/>
            </a:solidFill>
            <a:prstDash val="solid"/>
          </a:ln>
        </p:spPr>
        <p:txBody>
          <a:bodyPr/>
          <a:lstStyle/>
          <a:p>
            <a:endParaRPr lang="en-PH"/>
          </a:p>
        </p:txBody>
      </p:sp>
      <p:pic>
        <p:nvPicPr>
          <p:cNvPr id="13" name="check icon" descr="check icon"/>
          <p:cNvPicPr>
            <a:picLocks noChangeAspect="1"/>
          </p:cNvPicPr>
          <p:nvPr/>
        </p:nvPicPr>
        <p:blipFill>
          <a:blip r:embed="rId3"/>
          <a:stretch>
            <a:fillRect/>
          </a:stretch>
        </p:blipFill>
        <p:spPr>
          <a:xfrm>
            <a:off x="658368" y="2688336"/>
            <a:ext cx="182880" cy="182880"/>
          </a:xfrm>
          <a:prstGeom prst="rect">
            <a:avLst/>
          </a:prstGeom>
        </p:spPr>
      </p:pic>
      <p:sp>
        <p:nvSpPr>
          <p:cNvPr id="14" name="Text 9"/>
          <p:cNvSpPr txBox="1"/>
          <p:nvPr/>
        </p:nvSpPr>
        <p:spPr>
          <a:xfrm>
            <a:off x="1097280" y="2505456"/>
            <a:ext cx="3291840" cy="548640"/>
          </a:xfrm>
          <a:prstGeom prst="rect">
            <a:avLst/>
          </a:prstGeom>
          <a:noFill/>
          <a:ln/>
        </p:spPr>
        <p:txBody>
          <a:bodyPr wrap="square" lIns="0" tIns="0" rIns="0" bIns="0" rtlCol="0" anchor="ctr"/>
          <a:lstStyle/>
          <a:p>
            <a:pPr marL="0" indent="0">
              <a:buNone/>
            </a:pPr>
            <a:r>
              <a:rPr lang="en-US" sz="1500" dirty="0">
                <a:solidFill>
                  <a:schemeClr val="tx1"/>
                </a:solidFill>
              </a:rPr>
              <a:t>Geographic restrictions</a:t>
            </a:r>
            <a:endParaRPr lang="en-US" sz="1500" dirty="0"/>
          </a:p>
        </p:txBody>
      </p:sp>
      <p:sp>
        <p:nvSpPr>
          <p:cNvPr id="15" name="card"/>
          <p:cNvSpPr/>
          <p:nvPr/>
        </p:nvSpPr>
        <p:spPr>
          <a:xfrm>
            <a:off x="457200" y="3163824"/>
            <a:ext cx="4023360" cy="548640"/>
          </a:xfrm>
          <a:prstGeom prst="roundRect">
            <a:avLst>
              <a:gd name="adj" fmla="val 13333"/>
            </a:avLst>
          </a:prstGeom>
          <a:solidFill>
            <a:schemeClr val="bg2"/>
          </a:solidFill>
          <a:ln w="12700">
            <a:solidFill>
              <a:schemeClr val="bg2"/>
            </a:solidFill>
            <a:prstDash val="solid"/>
          </a:ln>
        </p:spPr>
        <p:txBody>
          <a:bodyPr/>
          <a:lstStyle/>
          <a:p>
            <a:endParaRPr lang="en-PH"/>
          </a:p>
        </p:txBody>
      </p:sp>
      <p:sp>
        <p:nvSpPr>
          <p:cNvPr id="16" name="check icon circle"/>
          <p:cNvSpPr/>
          <p:nvPr/>
        </p:nvSpPr>
        <p:spPr>
          <a:xfrm>
            <a:off x="566928" y="3255264"/>
            <a:ext cx="365760" cy="365760"/>
          </a:xfrm>
          <a:prstGeom prst="ellipse">
            <a:avLst/>
          </a:prstGeom>
          <a:solidFill>
            <a:schemeClr val="accent1"/>
          </a:solidFill>
          <a:ln w="12700">
            <a:solidFill>
              <a:schemeClr val="accent1"/>
            </a:solidFill>
            <a:prstDash val="solid"/>
          </a:ln>
        </p:spPr>
        <p:txBody>
          <a:bodyPr/>
          <a:lstStyle/>
          <a:p>
            <a:endParaRPr lang="en-PH"/>
          </a:p>
        </p:txBody>
      </p:sp>
      <p:pic>
        <p:nvPicPr>
          <p:cNvPr id="17" name="check icon" descr="check icon"/>
          <p:cNvPicPr>
            <a:picLocks noChangeAspect="1"/>
          </p:cNvPicPr>
          <p:nvPr/>
        </p:nvPicPr>
        <p:blipFill>
          <a:blip r:embed="rId3"/>
          <a:stretch>
            <a:fillRect/>
          </a:stretch>
        </p:blipFill>
        <p:spPr>
          <a:xfrm>
            <a:off x="658368" y="3346704"/>
            <a:ext cx="182880" cy="182880"/>
          </a:xfrm>
          <a:prstGeom prst="rect">
            <a:avLst/>
          </a:prstGeom>
        </p:spPr>
      </p:pic>
      <p:sp>
        <p:nvSpPr>
          <p:cNvPr id="18" name="Text 12"/>
          <p:cNvSpPr txBox="1"/>
          <p:nvPr/>
        </p:nvSpPr>
        <p:spPr>
          <a:xfrm>
            <a:off x="1097280" y="3163824"/>
            <a:ext cx="3291840" cy="548640"/>
          </a:xfrm>
          <a:prstGeom prst="rect">
            <a:avLst/>
          </a:prstGeom>
          <a:noFill/>
          <a:ln/>
        </p:spPr>
        <p:txBody>
          <a:bodyPr wrap="square" lIns="0" tIns="0" rIns="0" bIns="0" rtlCol="0" anchor="ctr"/>
          <a:lstStyle/>
          <a:p>
            <a:pPr marL="0" indent="0">
              <a:buNone/>
            </a:pPr>
            <a:r>
              <a:rPr lang="en-US" sz="1500" dirty="0">
                <a:solidFill>
                  <a:schemeClr val="tx1"/>
                </a:solidFill>
              </a:rPr>
              <a:t>Matching requirements</a:t>
            </a:r>
            <a:endParaRPr lang="en-US" sz="1500" dirty="0"/>
          </a:p>
        </p:txBody>
      </p:sp>
      <p:sp>
        <p:nvSpPr>
          <p:cNvPr id="19" name="card"/>
          <p:cNvSpPr/>
          <p:nvPr/>
        </p:nvSpPr>
        <p:spPr>
          <a:xfrm>
            <a:off x="457200" y="3822192"/>
            <a:ext cx="4023360" cy="548640"/>
          </a:xfrm>
          <a:prstGeom prst="roundRect">
            <a:avLst>
              <a:gd name="adj" fmla="val 13333"/>
            </a:avLst>
          </a:prstGeom>
          <a:solidFill>
            <a:schemeClr val="bg2"/>
          </a:solidFill>
          <a:ln w="12700">
            <a:solidFill>
              <a:schemeClr val="bg2"/>
            </a:solidFill>
            <a:prstDash val="solid"/>
          </a:ln>
        </p:spPr>
        <p:txBody>
          <a:bodyPr/>
          <a:lstStyle/>
          <a:p>
            <a:endParaRPr lang="en-PH"/>
          </a:p>
        </p:txBody>
      </p:sp>
      <p:sp>
        <p:nvSpPr>
          <p:cNvPr id="20" name="check icon circle"/>
          <p:cNvSpPr/>
          <p:nvPr/>
        </p:nvSpPr>
        <p:spPr>
          <a:xfrm>
            <a:off x="566928" y="3913632"/>
            <a:ext cx="365760" cy="365760"/>
          </a:xfrm>
          <a:prstGeom prst="ellipse">
            <a:avLst/>
          </a:prstGeom>
          <a:solidFill>
            <a:schemeClr val="accent1"/>
          </a:solidFill>
          <a:ln w="12700">
            <a:solidFill>
              <a:schemeClr val="accent1"/>
            </a:solidFill>
            <a:prstDash val="solid"/>
          </a:ln>
        </p:spPr>
        <p:txBody>
          <a:bodyPr/>
          <a:lstStyle/>
          <a:p>
            <a:endParaRPr lang="en-PH"/>
          </a:p>
        </p:txBody>
      </p:sp>
      <p:pic>
        <p:nvPicPr>
          <p:cNvPr id="21" name="check icon" descr="check icon"/>
          <p:cNvPicPr>
            <a:picLocks noChangeAspect="1"/>
          </p:cNvPicPr>
          <p:nvPr/>
        </p:nvPicPr>
        <p:blipFill>
          <a:blip r:embed="rId3"/>
          <a:stretch>
            <a:fillRect/>
          </a:stretch>
        </p:blipFill>
        <p:spPr>
          <a:xfrm>
            <a:off x="658368" y="4005072"/>
            <a:ext cx="182880" cy="182880"/>
          </a:xfrm>
          <a:prstGeom prst="rect">
            <a:avLst/>
          </a:prstGeom>
        </p:spPr>
      </p:pic>
      <p:sp>
        <p:nvSpPr>
          <p:cNvPr id="22" name="Text 15"/>
          <p:cNvSpPr txBox="1"/>
          <p:nvPr/>
        </p:nvSpPr>
        <p:spPr>
          <a:xfrm>
            <a:off x="1097280" y="3822192"/>
            <a:ext cx="3291840" cy="548640"/>
          </a:xfrm>
          <a:prstGeom prst="rect">
            <a:avLst/>
          </a:prstGeom>
          <a:noFill/>
          <a:ln/>
        </p:spPr>
        <p:txBody>
          <a:bodyPr wrap="square" lIns="0" tIns="0" rIns="0" bIns="0" rtlCol="0" anchor="ctr"/>
          <a:lstStyle/>
          <a:p>
            <a:pPr marL="0" indent="0">
              <a:buNone/>
            </a:pPr>
            <a:r>
              <a:rPr lang="en-US" sz="1500" dirty="0">
                <a:solidFill>
                  <a:schemeClr val="tx1"/>
                </a:solidFill>
              </a:rPr>
              <a:t>Staffing requirements</a:t>
            </a:r>
            <a:endParaRPr lang="en-US" sz="1500" dirty="0"/>
          </a:p>
        </p:txBody>
      </p:sp>
      <p:sp>
        <p:nvSpPr>
          <p:cNvPr id="23" name="card"/>
          <p:cNvSpPr/>
          <p:nvPr/>
        </p:nvSpPr>
        <p:spPr>
          <a:xfrm>
            <a:off x="4663440" y="1188720"/>
            <a:ext cx="4023360" cy="548640"/>
          </a:xfrm>
          <a:prstGeom prst="roundRect">
            <a:avLst>
              <a:gd name="adj" fmla="val 13333"/>
            </a:avLst>
          </a:prstGeom>
          <a:solidFill>
            <a:schemeClr val="bg2"/>
          </a:solidFill>
          <a:ln w="12700">
            <a:solidFill>
              <a:schemeClr val="bg2"/>
            </a:solidFill>
            <a:prstDash val="solid"/>
          </a:ln>
        </p:spPr>
        <p:txBody>
          <a:bodyPr/>
          <a:lstStyle/>
          <a:p>
            <a:endParaRPr lang="en-PH"/>
          </a:p>
        </p:txBody>
      </p:sp>
      <p:sp>
        <p:nvSpPr>
          <p:cNvPr id="24" name="check icon circle"/>
          <p:cNvSpPr/>
          <p:nvPr/>
        </p:nvSpPr>
        <p:spPr>
          <a:xfrm>
            <a:off x="4773168" y="1280160"/>
            <a:ext cx="365760" cy="365760"/>
          </a:xfrm>
          <a:prstGeom prst="ellipse">
            <a:avLst/>
          </a:prstGeom>
          <a:solidFill>
            <a:schemeClr val="accent1"/>
          </a:solidFill>
          <a:ln w="12700">
            <a:solidFill>
              <a:schemeClr val="accent1"/>
            </a:solidFill>
            <a:prstDash val="solid"/>
          </a:ln>
        </p:spPr>
        <p:txBody>
          <a:bodyPr/>
          <a:lstStyle/>
          <a:p>
            <a:endParaRPr lang="en-PH"/>
          </a:p>
        </p:txBody>
      </p:sp>
      <p:pic>
        <p:nvPicPr>
          <p:cNvPr id="25" name="check icon" descr="check icon"/>
          <p:cNvPicPr>
            <a:picLocks noChangeAspect="1"/>
          </p:cNvPicPr>
          <p:nvPr/>
        </p:nvPicPr>
        <p:blipFill>
          <a:blip r:embed="rId3"/>
          <a:stretch>
            <a:fillRect/>
          </a:stretch>
        </p:blipFill>
        <p:spPr>
          <a:xfrm>
            <a:off x="4864608" y="1371600"/>
            <a:ext cx="182880" cy="182880"/>
          </a:xfrm>
          <a:prstGeom prst="rect">
            <a:avLst/>
          </a:prstGeom>
        </p:spPr>
      </p:pic>
      <p:sp>
        <p:nvSpPr>
          <p:cNvPr id="26" name="Text 18"/>
          <p:cNvSpPr txBox="1"/>
          <p:nvPr/>
        </p:nvSpPr>
        <p:spPr>
          <a:xfrm>
            <a:off x="5303520" y="1188720"/>
            <a:ext cx="3291840" cy="548640"/>
          </a:xfrm>
          <a:prstGeom prst="rect">
            <a:avLst/>
          </a:prstGeom>
          <a:noFill/>
          <a:ln/>
        </p:spPr>
        <p:txBody>
          <a:bodyPr wrap="square" lIns="0" tIns="0" rIns="0" bIns="0" rtlCol="0" anchor="ctr"/>
          <a:lstStyle/>
          <a:p>
            <a:pPr marL="0" indent="0">
              <a:buNone/>
            </a:pPr>
            <a:r>
              <a:rPr lang="en-US" sz="1500" dirty="0">
                <a:solidFill>
                  <a:schemeClr val="tx1"/>
                </a:solidFill>
              </a:rPr>
              <a:t>Reporting expectations</a:t>
            </a:r>
            <a:endParaRPr lang="en-US" sz="1500" dirty="0"/>
          </a:p>
        </p:txBody>
      </p:sp>
      <p:sp>
        <p:nvSpPr>
          <p:cNvPr id="27" name="card"/>
          <p:cNvSpPr/>
          <p:nvPr/>
        </p:nvSpPr>
        <p:spPr>
          <a:xfrm>
            <a:off x="4663440" y="1847088"/>
            <a:ext cx="4023360" cy="548640"/>
          </a:xfrm>
          <a:prstGeom prst="roundRect">
            <a:avLst>
              <a:gd name="adj" fmla="val 13333"/>
            </a:avLst>
          </a:prstGeom>
          <a:solidFill>
            <a:schemeClr val="bg2"/>
          </a:solidFill>
          <a:ln w="12700">
            <a:solidFill>
              <a:schemeClr val="bg2"/>
            </a:solidFill>
            <a:prstDash val="solid"/>
          </a:ln>
        </p:spPr>
        <p:txBody>
          <a:bodyPr/>
          <a:lstStyle/>
          <a:p>
            <a:endParaRPr lang="en-PH"/>
          </a:p>
        </p:txBody>
      </p:sp>
      <p:sp>
        <p:nvSpPr>
          <p:cNvPr id="28" name="check icon circle"/>
          <p:cNvSpPr/>
          <p:nvPr/>
        </p:nvSpPr>
        <p:spPr>
          <a:xfrm>
            <a:off x="4773168" y="1938528"/>
            <a:ext cx="365760" cy="365760"/>
          </a:xfrm>
          <a:prstGeom prst="ellipse">
            <a:avLst/>
          </a:prstGeom>
          <a:solidFill>
            <a:schemeClr val="accent1"/>
          </a:solidFill>
          <a:ln w="12700">
            <a:solidFill>
              <a:schemeClr val="accent1"/>
            </a:solidFill>
            <a:prstDash val="solid"/>
          </a:ln>
        </p:spPr>
        <p:txBody>
          <a:bodyPr/>
          <a:lstStyle/>
          <a:p>
            <a:endParaRPr lang="en-PH"/>
          </a:p>
        </p:txBody>
      </p:sp>
      <p:pic>
        <p:nvPicPr>
          <p:cNvPr id="29" name="check icon" descr="check icon"/>
          <p:cNvPicPr>
            <a:picLocks noChangeAspect="1"/>
          </p:cNvPicPr>
          <p:nvPr/>
        </p:nvPicPr>
        <p:blipFill>
          <a:blip r:embed="rId3"/>
          <a:stretch>
            <a:fillRect/>
          </a:stretch>
        </p:blipFill>
        <p:spPr>
          <a:xfrm>
            <a:off x="4864608" y="2029968"/>
            <a:ext cx="182880" cy="182880"/>
          </a:xfrm>
          <a:prstGeom prst="rect">
            <a:avLst/>
          </a:prstGeom>
        </p:spPr>
      </p:pic>
      <p:sp>
        <p:nvSpPr>
          <p:cNvPr id="30" name="Text 21"/>
          <p:cNvSpPr txBox="1"/>
          <p:nvPr/>
        </p:nvSpPr>
        <p:spPr>
          <a:xfrm>
            <a:off x="5303520" y="1847088"/>
            <a:ext cx="3291840" cy="548640"/>
          </a:xfrm>
          <a:prstGeom prst="rect">
            <a:avLst/>
          </a:prstGeom>
          <a:noFill/>
          <a:ln/>
        </p:spPr>
        <p:txBody>
          <a:bodyPr wrap="square" lIns="0" tIns="0" rIns="0" bIns="0" rtlCol="0" anchor="ctr"/>
          <a:lstStyle/>
          <a:p>
            <a:pPr marL="0" indent="0">
              <a:buNone/>
            </a:pPr>
            <a:r>
              <a:rPr lang="en-US" sz="1500" dirty="0">
                <a:solidFill>
                  <a:schemeClr val="tx1"/>
                </a:solidFill>
              </a:rPr>
              <a:t>Performance measures</a:t>
            </a:r>
            <a:endParaRPr lang="en-US" sz="1500" dirty="0"/>
          </a:p>
        </p:txBody>
      </p:sp>
      <p:sp>
        <p:nvSpPr>
          <p:cNvPr id="31" name="card"/>
          <p:cNvSpPr/>
          <p:nvPr/>
        </p:nvSpPr>
        <p:spPr>
          <a:xfrm>
            <a:off x="4663440" y="2505456"/>
            <a:ext cx="4023360" cy="548640"/>
          </a:xfrm>
          <a:prstGeom prst="roundRect">
            <a:avLst>
              <a:gd name="adj" fmla="val 13333"/>
            </a:avLst>
          </a:prstGeom>
          <a:solidFill>
            <a:schemeClr val="bg2"/>
          </a:solidFill>
          <a:ln w="12700">
            <a:solidFill>
              <a:schemeClr val="bg2"/>
            </a:solidFill>
            <a:prstDash val="solid"/>
          </a:ln>
        </p:spPr>
        <p:txBody>
          <a:bodyPr/>
          <a:lstStyle/>
          <a:p>
            <a:endParaRPr lang="en-PH"/>
          </a:p>
        </p:txBody>
      </p:sp>
      <p:sp>
        <p:nvSpPr>
          <p:cNvPr id="32" name="check icon circle"/>
          <p:cNvSpPr/>
          <p:nvPr/>
        </p:nvSpPr>
        <p:spPr>
          <a:xfrm>
            <a:off x="4773168" y="2596896"/>
            <a:ext cx="365760" cy="365760"/>
          </a:xfrm>
          <a:prstGeom prst="ellipse">
            <a:avLst/>
          </a:prstGeom>
          <a:solidFill>
            <a:schemeClr val="accent1"/>
          </a:solidFill>
          <a:ln w="12700">
            <a:solidFill>
              <a:schemeClr val="accent1"/>
            </a:solidFill>
            <a:prstDash val="solid"/>
          </a:ln>
        </p:spPr>
        <p:txBody>
          <a:bodyPr/>
          <a:lstStyle/>
          <a:p>
            <a:endParaRPr lang="en-PH"/>
          </a:p>
        </p:txBody>
      </p:sp>
      <p:pic>
        <p:nvPicPr>
          <p:cNvPr id="33" name="check icon" descr="check icon"/>
          <p:cNvPicPr>
            <a:picLocks noChangeAspect="1"/>
          </p:cNvPicPr>
          <p:nvPr/>
        </p:nvPicPr>
        <p:blipFill>
          <a:blip r:embed="rId3"/>
          <a:stretch>
            <a:fillRect/>
          </a:stretch>
        </p:blipFill>
        <p:spPr>
          <a:xfrm>
            <a:off x="4864608" y="2688336"/>
            <a:ext cx="182880" cy="182880"/>
          </a:xfrm>
          <a:prstGeom prst="rect">
            <a:avLst/>
          </a:prstGeom>
        </p:spPr>
      </p:pic>
      <p:sp>
        <p:nvSpPr>
          <p:cNvPr id="34" name="Text 24"/>
          <p:cNvSpPr txBox="1"/>
          <p:nvPr/>
        </p:nvSpPr>
        <p:spPr>
          <a:xfrm>
            <a:off x="5303520" y="2505456"/>
            <a:ext cx="3291840" cy="548640"/>
          </a:xfrm>
          <a:prstGeom prst="rect">
            <a:avLst/>
          </a:prstGeom>
          <a:noFill/>
          <a:ln/>
        </p:spPr>
        <p:txBody>
          <a:bodyPr wrap="square" lIns="0" tIns="0" rIns="0" bIns="0" rtlCol="0" anchor="ctr"/>
          <a:lstStyle/>
          <a:p>
            <a:pPr marL="0" indent="0">
              <a:buNone/>
            </a:pPr>
            <a:r>
              <a:rPr lang="en-US" sz="1500" dirty="0">
                <a:solidFill>
                  <a:schemeClr val="tx1"/>
                </a:solidFill>
              </a:rPr>
              <a:t>Required partnerships</a:t>
            </a:r>
            <a:endParaRPr lang="en-US" sz="1500" dirty="0"/>
          </a:p>
        </p:txBody>
      </p:sp>
      <p:sp>
        <p:nvSpPr>
          <p:cNvPr id="35" name="card"/>
          <p:cNvSpPr/>
          <p:nvPr/>
        </p:nvSpPr>
        <p:spPr>
          <a:xfrm>
            <a:off x="4663440" y="3163824"/>
            <a:ext cx="4023360" cy="548640"/>
          </a:xfrm>
          <a:prstGeom prst="roundRect">
            <a:avLst>
              <a:gd name="adj" fmla="val 13333"/>
            </a:avLst>
          </a:prstGeom>
          <a:solidFill>
            <a:schemeClr val="bg2"/>
          </a:solidFill>
          <a:ln w="12700">
            <a:solidFill>
              <a:schemeClr val="bg2"/>
            </a:solidFill>
            <a:prstDash val="solid"/>
          </a:ln>
        </p:spPr>
        <p:txBody>
          <a:bodyPr/>
          <a:lstStyle/>
          <a:p>
            <a:endParaRPr lang="en-PH"/>
          </a:p>
        </p:txBody>
      </p:sp>
      <p:sp>
        <p:nvSpPr>
          <p:cNvPr id="36" name="check icon circle"/>
          <p:cNvSpPr/>
          <p:nvPr/>
        </p:nvSpPr>
        <p:spPr>
          <a:xfrm>
            <a:off x="4773168" y="3255264"/>
            <a:ext cx="365760" cy="365760"/>
          </a:xfrm>
          <a:prstGeom prst="ellipse">
            <a:avLst/>
          </a:prstGeom>
          <a:solidFill>
            <a:schemeClr val="accent1"/>
          </a:solidFill>
          <a:ln w="12700">
            <a:solidFill>
              <a:schemeClr val="accent1"/>
            </a:solidFill>
            <a:prstDash val="solid"/>
          </a:ln>
        </p:spPr>
        <p:txBody>
          <a:bodyPr/>
          <a:lstStyle/>
          <a:p>
            <a:endParaRPr lang="en-PH"/>
          </a:p>
        </p:txBody>
      </p:sp>
      <p:pic>
        <p:nvPicPr>
          <p:cNvPr id="37" name="check icon" descr="check icon"/>
          <p:cNvPicPr>
            <a:picLocks noChangeAspect="1"/>
          </p:cNvPicPr>
          <p:nvPr/>
        </p:nvPicPr>
        <p:blipFill>
          <a:blip r:embed="rId3"/>
          <a:stretch>
            <a:fillRect/>
          </a:stretch>
        </p:blipFill>
        <p:spPr>
          <a:xfrm>
            <a:off x="4864608" y="3346704"/>
            <a:ext cx="182880" cy="182880"/>
          </a:xfrm>
          <a:prstGeom prst="rect">
            <a:avLst/>
          </a:prstGeom>
        </p:spPr>
      </p:pic>
      <p:sp>
        <p:nvSpPr>
          <p:cNvPr id="38" name="Text 27"/>
          <p:cNvSpPr txBox="1"/>
          <p:nvPr/>
        </p:nvSpPr>
        <p:spPr>
          <a:xfrm>
            <a:off x="5303520" y="3163824"/>
            <a:ext cx="3291840" cy="548640"/>
          </a:xfrm>
          <a:prstGeom prst="rect">
            <a:avLst/>
          </a:prstGeom>
          <a:noFill/>
          <a:ln/>
        </p:spPr>
        <p:txBody>
          <a:bodyPr wrap="square" lIns="0" tIns="0" rIns="0" bIns="0" rtlCol="0" anchor="ctr"/>
          <a:lstStyle/>
          <a:p>
            <a:pPr marL="0" indent="0">
              <a:buNone/>
            </a:pPr>
            <a:r>
              <a:rPr lang="en-US" sz="1500" dirty="0">
                <a:solidFill>
                  <a:schemeClr val="tx1"/>
                </a:solidFill>
              </a:rPr>
              <a:t>Sustainability expectations</a:t>
            </a:r>
            <a:endParaRPr lang="en-US" sz="1500" dirty="0"/>
          </a:p>
        </p:txBody>
      </p:sp>
      <p:sp>
        <p:nvSpPr>
          <p:cNvPr id="39" name="card"/>
          <p:cNvSpPr/>
          <p:nvPr/>
        </p:nvSpPr>
        <p:spPr>
          <a:xfrm>
            <a:off x="4663440" y="3822192"/>
            <a:ext cx="4023360" cy="548640"/>
          </a:xfrm>
          <a:prstGeom prst="roundRect">
            <a:avLst>
              <a:gd name="adj" fmla="val 13333"/>
            </a:avLst>
          </a:prstGeom>
          <a:solidFill>
            <a:schemeClr val="bg2"/>
          </a:solidFill>
          <a:ln w="12700">
            <a:solidFill>
              <a:schemeClr val="bg2"/>
            </a:solidFill>
            <a:prstDash val="solid"/>
          </a:ln>
        </p:spPr>
        <p:txBody>
          <a:bodyPr/>
          <a:lstStyle/>
          <a:p>
            <a:endParaRPr lang="en-PH"/>
          </a:p>
        </p:txBody>
      </p:sp>
      <p:sp>
        <p:nvSpPr>
          <p:cNvPr id="40" name="check icon circle"/>
          <p:cNvSpPr/>
          <p:nvPr/>
        </p:nvSpPr>
        <p:spPr>
          <a:xfrm>
            <a:off x="4773168" y="3913632"/>
            <a:ext cx="365760" cy="365760"/>
          </a:xfrm>
          <a:prstGeom prst="ellipse">
            <a:avLst/>
          </a:prstGeom>
          <a:solidFill>
            <a:schemeClr val="accent1"/>
          </a:solidFill>
          <a:ln w="12700">
            <a:solidFill>
              <a:schemeClr val="accent1"/>
            </a:solidFill>
            <a:prstDash val="solid"/>
          </a:ln>
        </p:spPr>
        <p:txBody>
          <a:bodyPr/>
          <a:lstStyle/>
          <a:p>
            <a:endParaRPr lang="en-PH"/>
          </a:p>
        </p:txBody>
      </p:sp>
      <p:pic>
        <p:nvPicPr>
          <p:cNvPr id="41" name="check icon" descr="check icon"/>
          <p:cNvPicPr>
            <a:picLocks noChangeAspect="1"/>
          </p:cNvPicPr>
          <p:nvPr/>
        </p:nvPicPr>
        <p:blipFill>
          <a:blip r:embed="rId3"/>
          <a:stretch>
            <a:fillRect/>
          </a:stretch>
        </p:blipFill>
        <p:spPr>
          <a:xfrm>
            <a:off x="4864608" y="4005072"/>
            <a:ext cx="182880" cy="182880"/>
          </a:xfrm>
          <a:prstGeom prst="rect">
            <a:avLst/>
          </a:prstGeom>
        </p:spPr>
      </p:pic>
      <p:sp>
        <p:nvSpPr>
          <p:cNvPr id="42" name="Text 30"/>
          <p:cNvSpPr txBox="1"/>
          <p:nvPr/>
        </p:nvSpPr>
        <p:spPr>
          <a:xfrm>
            <a:off x="5303520" y="3822192"/>
            <a:ext cx="3291840" cy="548640"/>
          </a:xfrm>
          <a:prstGeom prst="rect">
            <a:avLst/>
          </a:prstGeom>
          <a:noFill/>
          <a:ln/>
        </p:spPr>
        <p:txBody>
          <a:bodyPr wrap="square" lIns="0" tIns="0" rIns="0" bIns="0" rtlCol="0" anchor="ctr"/>
          <a:lstStyle/>
          <a:p>
            <a:pPr marL="0" indent="0">
              <a:buNone/>
            </a:pPr>
            <a:r>
              <a:rPr lang="en-US" sz="1500" dirty="0">
                <a:solidFill>
                  <a:schemeClr val="tx1"/>
                </a:solidFill>
              </a:rPr>
              <a:t>Timeline requirements</a:t>
            </a:r>
            <a:endParaRPr lang="en-US" sz="1500" dirty="0"/>
          </a:p>
        </p:txBody>
      </p:sp>
      <p:sp>
        <p:nvSpPr>
          <p:cNvPr id="43"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defRPr>
            </a:lvl1pPr>
          </a:lstStyle>
          <a:p>
            <a:pPr algn="r"/>
            <a:fld id="{F7021451-1387-4CA6-816F-3879F97B5CBC}" type="slidenum">
              <a:rPr lang="en-US" b="0"/>
              <a:t>7</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grpId="0" nodeType="withEffect">
                                  <p:stCondLst>
                                    <p:cond delay="22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childTnLst>
                                </p:cTn>
                              </p:par>
                              <p:par>
                                <p:cTn id="20" presetID="10" presetClass="entr" presetSubtype="0" fill="hold" grpId="0" nodeType="withEffect">
                                  <p:stCondLst>
                                    <p:cond delay="22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500"/>
                                        <p:tgtEl>
                                          <p:spTgt spid="24"/>
                                        </p:tgtEl>
                                      </p:cBhvr>
                                    </p:animEffect>
                                  </p:childTnLst>
                                </p:cTn>
                              </p:par>
                              <p:par>
                                <p:cTn id="23" presetID="10" presetClass="entr" presetSubtype="0" fill="hold" nodeType="withEffect">
                                  <p:stCondLst>
                                    <p:cond delay="22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500"/>
                                        <p:tgtEl>
                                          <p:spTgt spid="25"/>
                                        </p:tgtEl>
                                      </p:cBhvr>
                                    </p:animEffect>
                                  </p:childTnLst>
                                </p:cTn>
                              </p:par>
                              <p:par>
                                <p:cTn id="26" presetID="10" presetClass="entr" presetSubtype="0" fill="hold" grpId="0" nodeType="withEffect">
                                  <p:stCondLst>
                                    <p:cond delay="22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500"/>
                                        <p:tgtEl>
                                          <p:spTgt spid="26"/>
                                        </p:tgtEl>
                                      </p:cBhvr>
                                    </p:animEffect>
                                  </p:childTnLst>
                                </p:cTn>
                              </p:par>
                              <p:par>
                                <p:cTn id="29" presetID="10" presetClass="entr" presetSubtype="0" fill="hold" grpId="0" nodeType="withEffect">
                                  <p:stCondLst>
                                    <p:cond delay="44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par>
                                <p:cTn id="32" presetID="10" presetClass="entr" presetSubtype="0" fill="hold" grpId="0" nodeType="withEffect">
                                  <p:stCondLst>
                                    <p:cond delay="44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par>
                                <p:cTn id="35" presetID="10" presetClass="entr" presetSubtype="0" fill="hold" nodeType="withEffect">
                                  <p:stCondLst>
                                    <p:cond delay="44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par>
                                <p:cTn id="38" presetID="10" presetClass="entr" presetSubtype="0" fill="hold" grpId="0" nodeType="withEffect">
                                  <p:stCondLst>
                                    <p:cond delay="44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500"/>
                                        <p:tgtEl>
                                          <p:spTgt spid="10"/>
                                        </p:tgtEl>
                                      </p:cBhvr>
                                    </p:animEffect>
                                  </p:childTnLst>
                                </p:cTn>
                              </p:par>
                              <p:par>
                                <p:cTn id="41" presetID="10" presetClass="entr" presetSubtype="0" fill="hold" grpId="0" nodeType="withEffect">
                                  <p:stCondLst>
                                    <p:cond delay="660"/>
                                  </p:stCondLst>
                                  <p:childTnLst>
                                    <p:set>
                                      <p:cBhvr>
                                        <p:cTn id="42" dur="1" fill="hold">
                                          <p:stCondLst>
                                            <p:cond delay="0"/>
                                          </p:stCondLst>
                                        </p:cTn>
                                        <p:tgtEl>
                                          <p:spTgt spid="27"/>
                                        </p:tgtEl>
                                        <p:attrNameLst>
                                          <p:attrName>style.visibility</p:attrName>
                                        </p:attrNameLst>
                                      </p:cBhvr>
                                      <p:to>
                                        <p:strVal val="visible"/>
                                      </p:to>
                                    </p:set>
                                    <p:animEffect transition="in" filter="fade">
                                      <p:cBhvr>
                                        <p:cTn id="43" dur="500"/>
                                        <p:tgtEl>
                                          <p:spTgt spid="27"/>
                                        </p:tgtEl>
                                      </p:cBhvr>
                                    </p:animEffect>
                                  </p:childTnLst>
                                </p:cTn>
                              </p:par>
                              <p:par>
                                <p:cTn id="44" presetID="10" presetClass="entr" presetSubtype="0" fill="hold" grpId="0" nodeType="withEffect">
                                  <p:stCondLst>
                                    <p:cond delay="660"/>
                                  </p:stCondLst>
                                  <p:childTnLst>
                                    <p:set>
                                      <p:cBhvr>
                                        <p:cTn id="45" dur="1" fill="hold">
                                          <p:stCondLst>
                                            <p:cond delay="0"/>
                                          </p:stCondLst>
                                        </p:cTn>
                                        <p:tgtEl>
                                          <p:spTgt spid="28"/>
                                        </p:tgtEl>
                                        <p:attrNameLst>
                                          <p:attrName>style.visibility</p:attrName>
                                        </p:attrNameLst>
                                      </p:cBhvr>
                                      <p:to>
                                        <p:strVal val="visible"/>
                                      </p:to>
                                    </p:set>
                                    <p:animEffect transition="in" filter="fade">
                                      <p:cBhvr>
                                        <p:cTn id="46" dur="500"/>
                                        <p:tgtEl>
                                          <p:spTgt spid="28"/>
                                        </p:tgtEl>
                                      </p:cBhvr>
                                    </p:animEffect>
                                  </p:childTnLst>
                                </p:cTn>
                              </p:par>
                              <p:par>
                                <p:cTn id="47" presetID="10" presetClass="entr" presetSubtype="0" fill="hold" nodeType="withEffect">
                                  <p:stCondLst>
                                    <p:cond delay="660"/>
                                  </p:stCondLst>
                                  <p:childTnLst>
                                    <p:set>
                                      <p:cBhvr>
                                        <p:cTn id="48" dur="1" fill="hold">
                                          <p:stCondLst>
                                            <p:cond delay="0"/>
                                          </p:stCondLst>
                                        </p:cTn>
                                        <p:tgtEl>
                                          <p:spTgt spid="29"/>
                                        </p:tgtEl>
                                        <p:attrNameLst>
                                          <p:attrName>style.visibility</p:attrName>
                                        </p:attrNameLst>
                                      </p:cBhvr>
                                      <p:to>
                                        <p:strVal val="visible"/>
                                      </p:to>
                                    </p:set>
                                    <p:animEffect transition="in" filter="fade">
                                      <p:cBhvr>
                                        <p:cTn id="49" dur="500"/>
                                        <p:tgtEl>
                                          <p:spTgt spid="29"/>
                                        </p:tgtEl>
                                      </p:cBhvr>
                                    </p:animEffect>
                                  </p:childTnLst>
                                </p:cTn>
                              </p:par>
                              <p:par>
                                <p:cTn id="50" presetID="10" presetClass="entr" presetSubtype="0" fill="hold" grpId="0" nodeType="withEffect">
                                  <p:stCondLst>
                                    <p:cond delay="660"/>
                                  </p:stCondLst>
                                  <p:childTnLst>
                                    <p:set>
                                      <p:cBhvr>
                                        <p:cTn id="51" dur="1" fill="hold">
                                          <p:stCondLst>
                                            <p:cond delay="0"/>
                                          </p:stCondLst>
                                        </p:cTn>
                                        <p:tgtEl>
                                          <p:spTgt spid="30"/>
                                        </p:tgtEl>
                                        <p:attrNameLst>
                                          <p:attrName>style.visibility</p:attrName>
                                        </p:attrNameLst>
                                      </p:cBhvr>
                                      <p:to>
                                        <p:strVal val="visible"/>
                                      </p:to>
                                    </p:set>
                                    <p:animEffect transition="in" filter="fade">
                                      <p:cBhvr>
                                        <p:cTn id="52" dur="500"/>
                                        <p:tgtEl>
                                          <p:spTgt spid="30"/>
                                        </p:tgtEl>
                                      </p:cBhvr>
                                    </p:animEffect>
                                  </p:childTnLst>
                                </p:cTn>
                              </p:par>
                              <p:par>
                                <p:cTn id="53" presetID="10" presetClass="entr" presetSubtype="0" fill="hold" grpId="0" nodeType="withEffect">
                                  <p:stCondLst>
                                    <p:cond delay="880"/>
                                  </p:stCondLst>
                                  <p:childTnLst>
                                    <p:set>
                                      <p:cBhvr>
                                        <p:cTn id="54" dur="1" fill="hold">
                                          <p:stCondLst>
                                            <p:cond delay="0"/>
                                          </p:stCondLst>
                                        </p:cTn>
                                        <p:tgtEl>
                                          <p:spTgt spid="11"/>
                                        </p:tgtEl>
                                        <p:attrNameLst>
                                          <p:attrName>style.visibility</p:attrName>
                                        </p:attrNameLst>
                                      </p:cBhvr>
                                      <p:to>
                                        <p:strVal val="visible"/>
                                      </p:to>
                                    </p:set>
                                    <p:animEffect transition="in" filter="fade">
                                      <p:cBhvr>
                                        <p:cTn id="55" dur="500"/>
                                        <p:tgtEl>
                                          <p:spTgt spid="11"/>
                                        </p:tgtEl>
                                      </p:cBhvr>
                                    </p:animEffect>
                                  </p:childTnLst>
                                </p:cTn>
                              </p:par>
                              <p:par>
                                <p:cTn id="56" presetID="10" presetClass="entr" presetSubtype="0" fill="hold" grpId="0" nodeType="withEffect">
                                  <p:stCondLst>
                                    <p:cond delay="880"/>
                                  </p:stCondLst>
                                  <p:childTnLst>
                                    <p:set>
                                      <p:cBhvr>
                                        <p:cTn id="57" dur="1" fill="hold">
                                          <p:stCondLst>
                                            <p:cond delay="0"/>
                                          </p:stCondLst>
                                        </p:cTn>
                                        <p:tgtEl>
                                          <p:spTgt spid="12"/>
                                        </p:tgtEl>
                                        <p:attrNameLst>
                                          <p:attrName>style.visibility</p:attrName>
                                        </p:attrNameLst>
                                      </p:cBhvr>
                                      <p:to>
                                        <p:strVal val="visible"/>
                                      </p:to>
                                    </p:set>
                                    <p:animEffect transition="in" filter="fade">
                                      <p:cBhvr>
                                        <p:cTn id="58" dur="500"/>
                                        <p:tgtEl>
                                          <p:spTgt spid="12"/>
                                        </p:tgtEl>
                                      </p:cBhvr>
                                    </p:animEffect>
                                  </p:childTnLst>
                                </p:cTn>
                              </p:par>
                              <p:par>
                                <p:cTn id="59" presetID="10" presetClass="entr" presetSubtype="0" fill="hold" nodeType="withEffect">
                                  <p:stCondLst>
                                    <p:cond delay="880"/>
                                  </p:stCondLst>
                                  <p:childTnLst>
                                    <p:set>
                                      <p:cBhvr>
                                        <p:cTn id="60" dur="1" fill="hold">
                                          <p:stCondLst>
                                            <p:cond delay="0"/>
                                          </p:stCondLst>
                                        </p:cTn>
                                        <p:tgtEl>
                                          <p:spTgt spid="13"/>
                                        </p:tgtEl>
                                        <p:attrNameLst>
                                          <p:attrName>style.visibility</p:attrName>
                                        </p:attrNameLst>
                                      </p:cBhvr>
                                      <p:to>
                                        <p:strVal val="visible"/>
                                      </p:to>
                                    </p:set>
                                    <p:animEffect transition="in" filter="fade">
                                      <p:cBhvr>
                                        <p:cTn id="61" dur="500"/>
                                        <p:tgtEl>
                                          <p:spTgt spid="13"/>
                                        </p:tgtEl>
                                      </p:cBhvr>
                                    </p:animEffect>
                                  </p:childTnLst>
                                </p:cTn>
                              </p:par>
                              <p:par>
                                <p:cTn id="62" presetID="10" presetClass="entr" presetSubtype="0" fill="hold" grpId="0" nodeType="withEffect">
                                  <p:stCondLst>
                                    <p:cond delay="880"/>
                                  </p:stCondLst>
                                  <p:childTnLst>
                                    <p:set>
                                      <p:cBhvr>
                                        <p:cTn id="63" dur="1" fill="hold">
                                          <p:stCondLst>
                                            <p:cond delay="0"/>
                                          </p:stCondLst>
                                        </p:cTn>
                                        <p:tgtEl>
                                          <p:spTgt spid="14"/>
                                        </p:tgtEl>
                                        <p:attrNameLst>
                                          <p:attrName>style.visibility</p:attrName>
                                        </p:attrNameLst>
                                      </p:cBhvr>
                                      <p:to>
                                        <p:strVal val="visible"/>
                                      </p:to>
                                    </p:set>
                                    <p:animEffect transition="in" filter="fade">
                                      <p:cBhvr>
                                        <p:cTn id="64" dur="500"/>
                                        <p:tgtEl>
                                          <p:spTgt spid="14"/>
                                        </p:tgtEl>
                                      </p:cBhvr>
                                    </p:animEffect>
                                  </p:childTnLst>
                                </p:cTn>
                              </p:par>
                              <p:par>
                                <p:cTn id="65" presetID="10" presetClass="entr" presetSubtype="0" fill="hold" grpId="0" nodeType="withEffect">
                                  <p:stCondLst>
                                    <p:cond delay="1100"/>
                                  </p:stCondLst>
                                  <p:childTnLst>
                                    <p:set>
                                      <p:cBhvr>
                                        <p:cTn id="66" dur="1" fill="hold">
                                          <p:stCondLst>
                                            <p:cond delay="0"/>
                                          </p:stCondLst>
                                        </p:cTn>
                                        <p:tgtEl>
                                          <p:spTgt spid="31"/>
                                        </p:tgtEl>
                                        <p:attrNameLst>
                                          <p:attrName>style.visibility</p:attrName>
                                        </p:attrNameLst>
                                      </p:cBhvr>
                                      <p:to>
                                        <p:strVal val="visible"/>
                                      </p:to>
                                    </p:set>
                                    <p:animEffect transition="in" filter="fade">
                                      <p:cBhvr>
                                        <p:cTn id="67" dur="500"/>
                                        <p:tgtEl>
                                          <p:spTgt spid="31"/>
                                        </p:tgtEl>
                                      </p:cBhvr>
                                    </p:animEffect>
                                  </p:childTnLst>
                                </p:cTn>
                              </p:par>
                              <p:par>
                                <p:cTn id="68" presetID="10" presetClass="entr" presetSubtype="0" fill="hold" grpId="0" nodeType="withEffect">
                                  <p:stCondLst>
                                    <p:cond delay="1100"/>
                                  </p:stCondLst>
                                  <p:childTnLst>
                                    <p:set>
                                      <p:cBhvr>
                                        <p:cTn id="69" dur="1" fill="hold">
                                          <p:stCondLst>
                                            <p:cond delay="0"/>
                                          </p:stCondLst>
                                        </p:cTn>
                                        <p:tgtEl>
                                          <p:spTgt spid="32"/>
                                        </p:tgtEl>
                                        <p:attrNameLst>
                                          <p:attrName>style.visibility</p:attrName>
                                        </p:attrNameLst>
                                      </p:cBhvr>
                                      <p:to>
                                        <p:strVal val="visible"/>
                                      </p:to>
                                    </p:set>
                                    <p:animEffect transition="in" filter="fade">
                                      <p:cBhvr>
                                        <p:cTn id="70" dur="500"/>
                                        <p:tgtEl>
                                          <p:spTgt spid="32"/>
                                        </p:tgtEl>
                                      </p:cBhvr>
                                    </p:animEffect>
                                  </p:childTnLst>
                                </p:cTn>
                              </p:par>
                              <p:par>
                                <p:cTn id="71" presetID="10" presetClass="entr" presetSubtype="0" fill="hold" nodeType="withEffect">
                                  <p:stCondLst>
                                    <p:cond delay="1100"/>
                                  </p:stCondLst>
                                  <p:childTnLst>
                                    <p:set>
                                      <p:cBhvr>
                                        <p:cTn id="72" dur="1" fill="hold">
                                          <p:stCondLst>
                                            <p:cond delay="0"/>
                                          </p:stCondLst>
                                        </p:cTn>
                                        <p:tgtEl>
                                          <p:spTgt spid="33"/>
                                        </p:tgtEl>
                                        <p:attrNameLst>
                                          <p:attrName>style.visibility</p:attrName>
                                        </p:attrNameLst>
                                      </p:cBhvr>
                                      <p:to>
                                        <p:strVal val="visible"/>
                                      </p:to>
                                    </p:set>
                                    <p:animEffect transition="in" filter="fade">
                                      <p:cBhvr>
                                        <p:cTn id="73" dur="500"/>
                                        <p:tgtEl>
                                          <p:spTgt spid="33"/>
                                        </p:tgtEl>
                                      </p:cBhvr>
                                    </p:animEffect>
                                  </p:childTnLst>
                                </p:cTn>
                              </p:par>
                              <p:par>
                                <p:cTn id="74" presetID="10" presetClass="entr" presetSubtype="0" fill="hold" grpId="0" nodeType="withEffect">
                                  <p:stCondLst>
                                    <p:cond delay="1100"/>
                                  </p:stCondLst>
                                  <p:childTnLst>
                                    <p:set>
                                      <p:cBhvr>
                                        <p:cTn id="75" dur="1" fill="hold">
                                          <p:stCondLst>
                                            <p:cond delay="0"/>
                                          </p:stCondLst>
                                        </p:cTn>
                                        <p:tgtEl>
                                          <p:spTgt spid="34"/>
                                        </p:tgtEl>
                                        <p:attrNameLst>
                                          <p:attrName>style.visibility</p:attrName>
                                        </p:attrNameLst>
                                      </p:cBhvr>
                                      <p:to>
                                        <p:strVal val="visible"/>
                                      </p:to>
                                    </p:set>
                                    <p:animEffect transition="in" filter="fade">
                                      <p:cBhvr>
                                        <p:cTn id="76" dur="500"/>
                                        <p:tgtEl>
                                          <p:spTgt spid="34"/>
                                        </p:tgtEl>
                                      </p:cBhvr>
                                    </p:animEffect>
                                  </p:childTnLst>
                                </p:cTn>
                              </p:par>
                              <p:par>
                                <p:cTn id="77" presetID="10" presetClass="entr" presetSubtype="0" fill="hold" grpId="0" nodeType="withEffect">
                                  <p:stCondLst>
                                    <p:cond delay="1320"/>
                                  </p:stCondLst>
                                  <p:childTnLst>
                                    <p:set>
                                      <p:cBhvr>
                                        <p:cTn id="78" dur="1" fill="hold">
                                          <p:stCondLst>
                                            <p:cond delay="0"/>
                                          </p:stCondLst>
                                        </p:cTn>
                                        <p:tgtEl>
                                          <p:spTgt spid="15"/>
                                        </p:tgtEl>
                                        <p:attrNameLst>
                                          <p:attrName>style.visibility</p:attrName>
                                        </p:attrNameLst>
                                      </p:cBhvr>
                                      <p:to>
                                        <p:strVal val="visible"/>
                                      </p:to>
                                    </p:set>
                                    <p:animEffect transition="in" filter="fade">
                                      <p:cBhvr>
                                        <p:cTn id="79" dur="500"/>
                                        <p:tgtEl>
                                          <p:spTgt spid="15"/>
                                        </p:tgtEl>
                                      </p:cBhvr>
                                    </p:animEffect>
                                  </p:childTnLst>
                                </p:cTn>
                              </p:par>
                              <p:par>
                                <p:cTn id="80" presetID="10" presetClass="entr" presetSubtype="0" fill="hold" grpId="0" nodeType="withEffect">
                                  <p:stCondLst>
                                    <p:cond delay="1320"/>
                                  </p:stCondLst>
                                  <p:childTnLst>
                                    <p:set>
                                      <p:cBhvr>
                                        <p:cTn id="81" dur="1" fill="hold">
                                          <p:stCondLst>
                                            <p:cond delay="0"/>
                                          </p:stCondLst>
                                        </p:cTn>
                                        <p:tgtEl>
                                          <p:spTgt spid="16"/>
                                        </p:tgtEl>
                                        <p:attrNameLst>
                                          <p:attrName>style.visibility</p:attrName>
                                        </p:attrNameLst>
                                      </p:cBhvr>
                                      <p:to>
                                        <p:strVal val="visible"/>
                                      </p:to>
                                    </p:set>
                                    <p:animEffect transition="in" filter="fade">
                                      <p:cBhvr>
                                        <p:cTn id="82" dur="500"/>
                                        <p:tgtEl>
                                          <p:spTgt spid="16"/>
                                        </p:tgtEl>
                                      </p:cBhvr>
                                    </p:animEffect>
                                  </p:childTnLst>
                                </p:cTn>
                              </p:par>
                              <p:par>
                                <p:cTn id="83" presetID="10" presetClass="entr" presetSubtype="0" fill="hold" nodeType="withEffect">
                                  <p:stCondLst>
                                    <p:cond delay="1320"/>
                                  </p:stCondLst>
                                  <p:childTnLst>
                                    <p:set>
                                      <p:cBhvr>
                                        <p:cTn id="84" dur="1" fill="hold">
                                          <p:stCondLst>
                                            <p:cond delay="0"/>
                                          </p:stCondLst>
                                        </p:cTn>
                                        <p:tgtEl>
                                          <p:spTgt spid="17"/>
                                        </p:tgtEl>
                                        <p:attrNameLst>
                                          <p:attrName>style.visibility</p:attrName>
                                        </p:attrNameLst>
                                      </p:cBhvr>
                                      <p:to>
                                        <p:strVal val="visible"/>
                                      </p:to>
                                    </p:set>
                                    <p:animEffect transition="in" filter="fade">
                                      <p:cBhvr>
                                        <p:cTn id="85" dur="500"/>
                                        <p:tgtEl>
                                          <p:spTgt spid="17"/>
                                        </p:tgtEl>
                                      </p:cBhvr>
                                    </p:animEffect>
                                  </p:childTnLst>
                                </p:cTn>
                              </p:par>
                              <p:par>
                                <p:cTn id="86" presetID="10" presetClass="entr" presetSubtype="0" fill="hold" grpId="0" nodeType="withEffect">
                                  <p:stCondLst>
                                    <p:cond delay="1320"/>
                                  </p:stCondLst>
                                  <p:childTnLst>
                                    <p:set>
                                      <p:cBhvr>
                                        <p:cTn id="87" dur="1" fill="hold">
                                          <p:stCondLst>
                                            <p:cond delay="0"/>
                                          </p:stCondLst>
                                        </p:cTn>
                                        <p:tgtEl>
                                          <p:spTgt spid="18"/>
                                        </p:tgtEl>
                                        <p:attrNameLst>
                                          <p:attrName>style.visibility</p:attrName>
                                        </p:attrNameLst>
                                      </p:cBhvr>
                                      <p:to>
                                        <p:strVal val="visible"/>
                                      </p:to>
                                    </p:set>
                                    <p:animEffect transition="in" filter="fade">
                                      <p:cBhvr>
                                        <p:cTn id="88" dur="500"/>
                                        <p:tgtEl>
                                          <p:spTgt spid="18"/>
                                        </p:tgtEl>
                                      </p:cBhvr>
                                    </p:animEffect>
                                  </p:childTnLst>
                                </p:cTn>
                              </p:par>
                              <p:par>
                                <p:cTn id="89" presetID="10" presetClass="entr" presetSubtype="0" fill="hold" grpId="0" nodeType="withEffect">
                                  <p:stCondLst>
                                    <p:cond delay="1540"/>
                                  </p:stCondLst>
                                  <p:childTnLst>
                                    <p:set>
                                      <p:cBhvr>
                                        <p:cTn id="90" dur="1" fill="hold">
                                          <p:stCondLst>
                                            <p:cond delay="0"/>
                                          </p:stCondLst>
                                        </p:cTn>
                                        <p:tgtEl>
                                          <p:spTgt spid="35"/>
                                        </p:tgtEl>
                                        <p:attrNameLst>
                                          <p:attrName>style.visibility</p:attrName>
                                        </p:attrNameLst>
                                      </p:cBhvr>
                                      <p:to>
                                        <p:strVal val="visible"/>
                                      </p:to>
                                    </p:set>
                                    <p:animEffect transition="in" filter="fade">
                                      <p:cBhvr>
                                        <p:cTn id="91" dur="500"/>
                                        <p:tgtEl>
                                          <p:spTgt spid="35"/>
                                        </p:tgtEl>
                                      </p:cBhvr>
                                    </p:animEffect>
                                  </p:childTnLst>
                                </p:cTn>
                              </p:par>
                              <p:par>
                                <p:cTn id="92" presetID="10" presetClass="entr" presetSubtype="0" fill="hold" grpId="0" nodeType="withEffect">
                                  <p:stCondLst>
                                    <p:cond delay="1540"/>
                                  </p:stCondLst>
                                  <p:childTnLst>
                                    <p:set>
                                      <p:cBhvr>
                                        <p:cTn id="93" dur="1" fill="hold">
                                          <p:stCondLst>
                                            <p:cond delay="0"/>
                                          </p:stCondLst>
                                        </p:cTn>
                                        <p:tgtEl>
                                          <p:spTgt spid="36"/>
                                        </p:tgtEl>
                                        <p:attrNameLst>
                                          <p:attrName>style.visibility</p:attrName>
                                        </p:attrNameLst>
                                      </p:cBhvr>
                                      <p:to>
                                        <p:strVal val="visible"/>
                                      </p:to>
                                    </p:set>
                                    <p:animEffect transition="in" filter="fade">
                                      <p:cBhvr>
                                        <p:cTn id="94" dur="500"/>
                                        <p:tgtEl>
                                          <p:spTgt spid="36"/>
                                        </p:tgtEl>
                                      </p:cBhvr>
                                    </p:animEffect>
                                  </p:childTnLst>
                                </p:cTn>
                              </p:par>
                              <p:par>
                                <p:cTn id="95" presetID="10" presetClass="entr" presetSubtype="0" fill="hold" nodeType="withEffect">
                                  <p:stCondLst>
                                    <p:cond delay="1540"/>
                                  </p:stCondLst>
                                  <p:childTnLst>
                                    <p:set>
                                      <p:cBhvr>
                                        <p:cTn id="96" dur="1" fill="hold">
                                          <p:stCondLst>
                                            <p:cond delay="0"/>
                                          </p:stCondLst>
                                        </p:cTn>
                                        <p:tgtEl>
                                          <p:spTgt spid="37"/>
                                        </p:tgtEl>
                                        <p:attrNameLst>
                                          <p:attrName>style.visibility</p:attrName>
                                        </p:attrNameLst>
                                      </p:cBhvr>
                                      <p:to>
                                        <p:strVal val="visible"/>
                                      </p:to>
                                    </p:set>
                                    <p:animEffect transition="in" filter="fade">
                                      <p:cBhvr>
                                        <p:cTn id="97" dur="500"/>
                                        <p:tgtEl>
                                          <p:spTgt spid="37"/>
                                        </p:tgtEl>
                                      </p:cBhvr>
                                    </p:animEffect>
                                  </p:childTnLst>
                                </p:cTn>
                              </p:par>
                              <p:par>
                                <p:cTn id="98" presetID="10" presetClass="entr" presetSubtype="0" fill="hold" grpId="0" nodeType="withEffect">
                                  <p:stCondLst>
                                    <p:cond delay="1540"/>
                                  </p:stCondLst>
                                  <p:childTnLst>
                                    <p:set>
                                      <p:cBhvr>
                                        <p:cTn id="99" dur="1" fill="hold">
                                          <p:stCondLst>
                                            <p:cond delay="0"/>
                                          </p:stCondLst>
                                        </p:cTn>
                                        <p:tgtEl>
                                          <p:spTgt spid="38"/>
                                        </p:tgtEl>
                                        <p:attrNameLst>
                                          <p:attrName>style.visibility</p:attrName>
                                        </p:attrNameLst>
                                      </p:cBhvr>
                                      <p:to>
                                        <p:strVal val="visible"/>
                                      </p:to>
                                    </p:set>
                                    <p:animEffect transition="in" filter="fade">
                                      <p:cBhvr>
                                        <p:cTn id="100" dur="500"/>
                                        <p:tgtEl>
                                          <p:spTgt spid="38"/>
                                        </p:tgtEl>
                                      </p:cBhvr>
                                    </p:animEffect>
                                  </p:childTnLst>
                                </p:cTn>
                              </p:par>
                              <p:par>
                                <p:cTn id="101" presetID="10" presetClass="entr" presetSubtype="0" fill="hold" grpId="0" nodeType="withEffect">
                                  <p:stCondLst>
                                    <p:cond delay="1760"/>
                                  </p:stCondLst>
                                  <p:childTnLst>
                                    <p:set>
                                      <p:cBhvr>
                                        <p:cTn id="102" dur="1" fill="hold">
                                          <p:stCondLst>
                                            <p:cond delay="0"/>
                                          </p:stCondLst>
                                        </p:cTn>
                                        <p:tgtEl>
                                          <p:spTgt spid="19"/>
                                        </p:tgtEl>
                                        <p:attrNameLst>
                                          <p:attrName>style.visibility</p:attrName>
                                        </p:attrNameLst>
                                      </p:cBhvr>
                                      <p:to>
                                        <p:strVal val="visible"/>
                                      </p:to>
                                    </p:set>
                                    <p:animEffect transition="in" filter="fade">
                                      <p:cBhvr>
                                        <p:cTn id="103" dur="500"/>
                                        <p:tgtEl>
                                          <p:spTgt spid="19"/>
                                        </p:tgtEl>
                                      </p:cBhvr>
                                    </p:animEffect>
                                  </p:childTnLst>
                                </p:cTn>
                              </p:par>
                              <p:par>
                                <p:cTn id="104" presetID="10" presetClass="entr" presetSubtype="0" fill="hold" grpId="0" nodeType="withEffect">
                                  <p:stCondLst>
                                    <p:cond delay="1760"/>
                                  </p:stCondLst>
                                  <p:childTnLst>
                                    <p:set>
                                      <p:cBhvr>
                                        <p:cTn id="105" dur="1" fill="hold">
                                          <p:stCondLst>
                                            <p:cond delay="0"/>
                                          </p:stCondLst>
                                        </p:cTn>
                                        <p:tgtEl>
                                          <p:spTgt spid="20"/>
                                        </p:tgtEl>
                                        <p:attrNameLst>
                                          <p:attrName>style.visibility</p:attrName>
                                        </p:attrNameLst>
                                      </p:cBhvr>
                                      <p:to>
                                        <p:strVal val="visible"/>
                                      </p:to>
                                    </p:set>
                                    <p:animEffect transition="in" filter="fade">
                                      <p:cBhvr>
                                        <p:cTn id="106" dur="500"/>
                                        <p:tgtEl>
                                          <p:spTgt spid="20"/>
                                        </p:tgtEl>
                                      </p:cBhvr>
                                    </p:animEffect>
                                  </p:childTnLst>
                                </p:cTn>
                              </p:par>
                              <p:par>
                                <p:cTn id="107" presetID="10" presetClass="entr" presetSubtype="0" fill="hold" nodeType="withEffect">
                                  <p:stCondLst>
                                    <p:cond delay="1760"/>
                                  </p:stCondLst>
                                  <p:childTnLst>
                                    <p:set>
                                      <p:cBhvr>
                                        <p:cTn id="108" dur="1" fill="hold">
                                          <p:stCondLst>
                                            <p:cond delay="0"/>
                                          </p:stCondLst>
                                        </p:cTn>
                                        <p:tgtEl>
                                          <p:spTgt spid="21"/>
                                        </p:tgtEl>
                                        <p:attrNameLst>
                                          <p:attrName>style.visibility</p:attrName>
                                        </p:attrNameLst>
                                      </p:cBhvr>
                                      <p:to>
                                        <p:strVal val="visible"/>
                                      </p:to>
                                    </p:set>
                                    <p:animEffect transition="in" filter="fade">
                                      <p:cBhvr>
                                        <p:cTn id="109" dur="500"/>
                                        <p:tgtEl>
                                          <p:spTgt spid="21"/>
                                        </p:tgtEl>
                                      </p:cBhvr>
                                    </p:animEffect>
                                  </p:childTnLst>
                                </p:cTn>
                              </p:par>
                              <p:par>
                                <p:cTn id="110" presetID="10" presetClass="entr" presetSubtype="0" fill="hold" grpId="0" nodeType="withEffect">
                                  <p:stCondLst>
                                    <p:cond delay="1760"/>
                                  </p:stCondLst>
                                  <p:childTnLst>
                                    <p:set>
                                      <p:cBhvr>
                                        <p:cTn id="111" dur="1" fill="hold">
                                          <p:stCondLst>
                                            <p:cond delay="0"/>
                                          </p:stCondLst>
                                        </p:cTn>
                                        <p:tgtEl>
                                          <p:spTgt spid="22"/>
                                        </p:tgtEl>
                                        <p:attrNameLst>
                                          <p:attrName>style.visibility</p:attrName>
                                        </p:attrNameLst>
                                      </p:cBhvr>
                                      <p:to>
                                        <p:strVal val="visible"/>
                                      </p:to>
                                    </p:set>
                                    <p:animEffect transition="in" filter="fade">
                                      <p:cBhvr>
                                        <p:cTn id="112" dur="500"/>
                                        <p:tgtEl>
                                          <p:spTgt spid="22"/>
                                        </p:tgtEl>
                                      </p:cBhvr>
                                    </p:animEffect>
                                  </p:childTnLst>
                                </p:cTn>
                              </p:par>
                              <p:par>
                                <p:cTn id="113" presetID="10" presetClass="entr" presetSubtype="0" fill="hold" grpId="0" nodeType="withEffect">
                                  <p:stCondLst>
                                    <p:cond delay="1980"/>
                                  </p:stCondLst>
                                  <p:childTnLst>
                                    <p:set>
                                      <p:cBhvr>
                                        <p:cTn id="114" dur="1" fill="hold">
                                          <p:stCondLst>
                                            <p:cond delay="0"/>
                                          </p:stCondLst>
                                        </p:cTn>
                                        <p:tgtEl>
                                          <p:spTgt spid="39"/>
                                        </p:tgtEl>
                                        <p:attrNameLst>
                                          <p:attrName>style.visibility</p:attrName>
                                        </p:attrNameLst>
                                      </p:cBhvr>
                                      <p:to>
                                        <p:strVal val="visible"/>
                                      </p:to>
                                    </p:set>
                                    <p:animEffect transition="in" filter="fade">
                                      <p:cBhvr>
                                        <p:cTn id="115" dur="500"/>
                                        <p:tgtEl>
                                          <p:spTgt spid="39"/>
                                        </p:tgtEl>
                                      </p:cBhvr>
                                    </p:animEffect>
                                  </p:childTnLst>
                                </p:cTn>
                              </p:par>
                              <p:par>
                                <p:cTn id="116" presetID="10" presetClass="entr" presetSubtype="0" fill="hold" grpId="0" nodeType="withEffect">
                                  <p:stCondLst>
                                    <p:cond delay="1980"/>
                                  </p:stCondLst>
                                  <p:childTnLst>
                                    <p:set>
                                      <p:cBhvr>
                                        <p:cTn id="117" dur="1" fill="hold">
                                          <p:stCondLst>
                                            <p:cond delay="0"/>
                                          </p:stCondLst>
                                        </p:cTn>
                                        <p:tgtEl>
                                          <p:spTgt spid="40"/>
                                        </p:tgtEl>
                                        <p:attrNameLst>
                                          <p:attrName>style.visibility</p:attrName>
                                        </p:attrNameLst>
                                      </p:cBhvr>
                                      <p:to>
                                        <p:strVal val="visible"/>
                                      </p:to>
                                    </p:set>
                                    <p:animEffect transition="in" filter="fade">
                                      <p:cBhvr>
                                        <p:cTn id="118" dur="500"/>
                                        <p:tgtEl>
                                          <p:spTgt spid="40"/>
                                        </p:tgtEl>
                                      </p:cBhvr>
                                    </p:animEffect>
                                  </p:childTnLst>
                                </p:cTn>
                              </p:par>
                              <p:par>
                                <p:cTn id="119" presetID="10" presetClass="entr" presetSubtype="0" fill="hold" nodeType="withEffect">
                                  <p:stCondLst>
                                    <p:cond delay="1980"/>
                                  </p:stCondLst>
                                  <p:childTnLst>
                                    <p:set>
                                      <p:cBhvr>
                                        <p:cTn id="120" dur="1" fill="hold">
                                          <p:stCondLst>
                                            <p:cond delay="0"/>
                                          </p:stCondLst>
                                        </p:cTn>
                                        <p:tgtEl>
                                          <p:spTgt spid="41"/>
                                        </p:tgtEl>
                                        <p:attrNameLst>
                                          <p:attrName>style.visibility</p:attrName>
                                        </p:attrNameLst>
                                      </p:cBhvr>
                                      <p:to>
                                        <p:strVal val="visible"/>
                                      </p:to>
                                    </p:set>
                                    <p:animEffect transition="in" filter="fade">
                                      <p:cBhvr>
                                        <p:cTn id="121" dur="500"/>
                                        <p:tgtEl>
                                          <p:spTgt spid="41"/>
                                        </p:tgtEl>
                                      </p:cBhvr>
                                    </p:animEffect>
                                  </p:childTnLst>
                                </p:cTn>
                              </p:par>
                              <p:par>
                                <p:cTn id="122" presetID="10" presetClass="entr" presetSubtype="0" fill="hold" grpId="0" nodeType="withEffect">
                                  <p:stCondLst>
                                    <p:cond delay="1980"/>
                                  </p:stCondLst>
                                  <p:childTnLst>
                                    <p:set>
                                      <p:cBhvr>
                                        <p:cTn id="123" dur="1" fill="hold">
                                          <p:stCondLst>
                                            <p:cond delay="0"/>
                                          </p:stCondLst>
                                        </p:cTn>
                                        <p:tgtEl>
                                          <p:spTgt spid="42"/>
                                        </p:tgtEl>
                                        <p:attrNameLst>
                                          <p:attrName>style.visibility</p:attrName>
                                        </p:attrNameLst>
                                      </p:cBhvr>
                                      <p:to>
                                        <p:strVal val="visible"/>
                                      </p:to>
                                    </p:set>
                                    <p:animEffect transition="in" filter="fade">
                                      <p:cBhvr>
                                        <p:cTn id="124"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7" grpId="0" animBg="1"/>
      <p:bldP spid="8" grpId="0" animBg="1"/>
      <p:bldP spid="10" grpId="0" animBg="1"/>
      <p:bldP spid="11" grpId="0" animBg="1"/>
      <p:bldP spid="12" grpId="0" animBg="1"/>
      <p:bldP spid="14" grpId="0" animBg="1"/>
      <p:bldP spid="15" grpId="0" animBg="1"/>
      <p:bldP spid="16" grpId="0" animBg="1"/>
      <p:bldP spid="18" grpId="0" animBg="1"/>
      <p:bldP spid="19" grpId="0" animBg="1"/>
      <p:bldP spid="20" grpId="0" animBg="1"/>
      <p:bldP spid="22" grpId="0" animBg="1"/>
      <p:bldP spid="23" grpId="0" animBg="1"/>
      <p:bldP spid="24" grpId="0" animBg="1"/>
      <p:bldP spid="26" grpId="0" animBg="1"/>
      <p:bldP spid="27" grpId="0" animBg="1"/>
      <p:bldP spid="28" grpId="0" animBg="1"/>
      <p:bldP spid="30" grpId="0" animBg="1"/>
      <p:bldP spid="31" grpId="0" animBg="1"/>
      <p:bldP spid="32" grpId="0" animBg="1"/>
      <p:bldP spid="34" grpId="0" animBg="1"/>
      <p:bldP spid="35" grpId="0" animBg="1"/>
      <p:bldP spid="36" grpId="0" animBg="1"/>
      <p:bldP spid="38" grpId="0" animBg="1"/>
      <p:bldP spid="39" grpId="0" animBg="1"/>
      <p:bldP spid="40" grpId="0" animBg="1"/>
      <p:bldP spid="4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accent1"/>
                </a:solidFill>
                <a:latin typeface="Cambria" pitchFamily="34" charset="0"/>
                <a:ea typeface="Cambria" pitchFamily="34" charset="-122"/>
                <a:cs typeface="Cambria" pitchFamily="34" charset="-120"/>
              </a:rPr>
              <a:t>Federal vs. Non-Governmental Grants</a:t>
            </a:r>
            <a:endParaRPr lang="en-US" sz="2800" dirty="0"/>
          </a:p>
        </p:txBody>
      </p:sp>
      <p:sp>
        <p:nvSpPr>
          <p:cNvPr id="3" name="card"/>
          <p:cNvSpPr/>
          <p:nvPr/>
        </p:nvSpPr>
        <p:spPr>
          <a:xfrm>
            <a:off x="457200" y="1143000"/>
            <a:ext cx="4023360" cy="2697480"/>
          </a:xfrm>
          <a:prstGeom prst="roundRect">
            <a:avLst>
              <a:gd name="adj" fmla="val 2712"/>
            </a:avLst>
          </a:prstGeom>
          <a:solidFill>
            <a:schemeClr val="bg2"/>
          </a:solidFill>
          <a:ln w="12700">
            <a:solidFill>
              <a:schemeClr val="bg2"/>
            </a:solidFill>
            <a:prstDash val="solid"/>
          </a:ln>
        </p:spPr>
        <p:txBody>
          <a:bodyPr/>
          <a:lstStyle/>
          <a:p>
            <a:endParaRPr lang="en-PH"/>
          </a:p>
        </p:txBody>
      </p:sp>
      <p:sp>
        <p:nvSpPr>
          <p:cNvPr id="4" name="Federal Grants icon circle"/>
          <p:cNvSpPr/>
          <p:nvPr/>
        </p:nvSpPr>
        <p:spPr>
          <a:xfrm>
            <a:off x="685800" y="1280160"/>
            <a:ext cx="548640" cy="548640"/>
          </a:xfrm>
          <a:prstGeom prst="ellipse">
            <a:avLst/>
          </a:prstGeom>
          <a:solidFill>
            <a:schemeClr val="accent1"/>
          </a:solidFill>
          <a:ln w="12700">
            <a:solidFill>
              <a:schemeClr val="accent1"/>
            </a:solidFill>
            <a:prstDash val="solid"/>
          </a:ln>
        </p:spPr>
        <p:txBody>
          <a:bodyPr/>
          <a:lstStyle/>
          <a:p>
            <a:endParaRPr lang="en-PH"/>
          </a:p>
        </p:txBody>
      </p:sp>
      <p:pic>
        <p:nvPicPr>
          <p:cNvPr id="5" name="Federal Grants icon" descr="Federal Grants icon"/>
          <p:cNvPicPr>
            <a:picLocks noChangeAspect="1"/>
          </p:cNvPicPr>
          <p:nvPr/>
        </p:nvPicPr>
        <p:blipFill>
          <a:blip r:embed="rId3"/>
          <a:stretch>
            <a:fillRect/>
          </a:stretch>
        </p:blipFill>
        <p:spPr>
          <a:xfrm>
            <a:off x="822960" y="1417320"/>
            <a:ext cx="274320" cy="274320"/>
          </a:xfrm>
          <a:prstGeom prst="rect">
            <a:avLst/>
          </a:prstGeom>
        </p:spPr>
      </p:pic>
      <p:sp>
        <p:nvSpPr>
          <p:cNvPr id="6" name="Text 3"/>
          <p:cNvSpPr txBox="1"/>
          <p:nvPr/>
        </p:nvSpPr>
        <p:spPr>
          <a:xfrm>
            <a:off x="1371600" y="1280160"/>
            <a:ext cx="3017520" cy="320040"/>
          </a:xfrm>
          <a:prstGeom prst="rect">
            <a:avLst/>
          </a:prstGeom>
          <a:noFill/>
          <a:ln/>
        </p:spPr>
        <p:txBody>
          <a:bodyPr wrap="square" lIns="0" tIns="0" rIns="0" bIns="0" rtlCol="0" anchor="t"/>
          <a:lstStyle/>
          <a:p>
            <a:pPr marL="0" indent="0">
              <a:buNone/>
            </a:pPr>
            <a:r>
              <a:rPr lang="en-US" sz="1600" b="1" dirty="0">
                <a:solidFill>
                  <a:schemeClr val="accent1"/>
                </a:solidFill>
              </a:rPr>
              <a:t>Federal Grants</a:t>
            </a:r>
            <a:endParaRPr lang="en-US" sz="1600" dirty="0"/>
          </a:p>
        </p:txBody>
      </p:sp>
      <p:sp>
        <p:nvSpPr>
          <p:cNvPr id="7" name="Text 4"/>
          <p:cNvSpPr txBox="1"/>
          <p:nvPr/>
        </p:nvSpPr>
        <p:spPr>
          <a:xfrm>
            <a:off x="1371600" y="1600200"/>
            <a:ext cx="3017520" cy="274320"/>
          </a:xfrm>
          <a:prstGeom prst="rect">
            <a:avLst/>
          </a:prstGeom>
          <a:noFill/>
          <a:ln/>
        </p:spPr>
        <p:txBody>
          <a:bodyPr wrap="square" lIns="0" tIns="0" rIns="0" bIns="0" rtlCol="0" anchor="t"/>
          <a:lstStyle/>
          <a:p>
            <a:pPr marL="0" indent="0">
              <a:buNone/>
            </a:pPr>
            <a:r>
              <a:rPr lang="en-US" sz="1200" i="1" dirty="0">
                <a:solidFill>
                  <a:schemeClr val="accent3"/>
                </a:solidFill>
              </a:rPr>
              <a:t>Typically include</a:t>
            </a:r>
            <a:endParaRPr lang="en-US" sz="1200" dirty="0"/>
          </a:p>
        </p:txBody>
      </p:sp>
      <p:sp>
        <p:nvSpPr>
          <p:cNvPr id="8" name="Text 5"/>
          <p:cNvSpPr txBox="1"/>
          <p:nvPr/>
        </p:nvSpPr>
        <p:spPr>
          <a:xfrm>
            <a:off x="731520" y="2011680"/>
            <a:ext cx="3566160" cy="1737360"/>
          </a:xfrm>
          <a:prstGeom prst="rect">
            <a:avLst/>
          </a:prstGeom>
          <a:noFill/>
          <a:ln/>
        </p:spPr>
        <p:txBody>
          <a:bodyPr wrap="square" lIns="0" tIns="0" rIns="0" bIns="0" rtlCol="0" anchor="t"/>
          <a:lstStyle/>
          <a:p>
            <a:pPr marL="177800" indent="-177800">
              <a:spcAft>
                <a:spcPts val="400"/>
              </a:spcAft>
              <a:buSzPct val="100000"/>
              <a:buChar char="•"/>
            </a:pPr>
            <a:r>
              <a:rPr lang="en-US" sz="1400" dirty="0">
                <a:solidFill>
                  <a:schemeClr val="tx1"/>
                </a:solidFill>
              </a:rPr>
              <a:t>Significant compliance requirements</a:t>
            </a:r>
            <a:endParaRPr lang="en-US" sz="1400" dirty="0"/>
          </a:p>
          <a:p>
            <a:pPr marL="177800" indent="-177800">
              <a:spcAft>
                <a:spcPts val="400"/>
              </a:spcAft>
              <a:buSzPct val="100000"/>
              <a:buChar char="•"/>
            </a:pPr>
            <a:r>
              <a:rPr lang="en-US" sz="1400" dirty="0">
                <a:solidFill>
                  <a:schemeClr val="tx1"/>
                </a:solidFill>
              </a:rPr>
              <a:t>Uniform Guidance (2 CFR 200) rules</a:t>
            </a:r>
            <a:endParaRPr lang="en-US" sz="1400" dirty="0"/>
          </a:p>
          <a:p>
            <a:pPr marL="177800" indent="-177800">
              <a:spcAft>
                <a:spcPts val="400"/>
              </a:spcAft>
              <a:buSzPct val="100000"/>
              <a:buChar char="•"/>
            </a:pPr>
            <a:r>
              <a:rPr lang="en-US" sz="1400" dirty="0">
                <a:solidFill>
                  <a:schemeClr val="tx1"/>
                </a:solidFill>
              </a:rPr>
              <a:t>Detailed financial reporting</a:t>
            </a:r>
            <a:endParaRPr lang="en-US" sz="1400" dirty="0"/>
          </a:p>
          <a:p>
            <a:pPr marL="177800" indent="-177800">
              <a:spcAft>
                <a:spcPts val="400"/>
              </a:spcAft>
              <a:buSzPct val="100000"/>
              <a:buChar char="•"/>
            </a:pPr>
            <a:r>
              <a:rPr lang="en-US" sz="1400" dirty="0">
                <a:solidFill>
                  <a:schemeClr val="tx1"/>
                </a:solidFill>
              </a:rPr>
              <a:t>Performance reporting</a:t>
            </a:r>
            <a:endParaRPr lang="en-US" sz="1400" dirty="0"/>
          </a:p>
          <a:p>
            <a:pPr marL="177800" indent="-177800">
              <a:spcAft>
                <a:spcPts val="400"/>
              </a:spcAft>
              <a:buSzPct val="100000"/>
              <a:buChar char="•"/>
            </a:pPr>
            <a:r>
              <a:rPr lang="en-US" sz="1400" dirty="0">
                <a:solidFill>
                  <a:schemeClr val="tx1"/>
                </a:solidFill>
              </a:rPr>
              <a:t>Procurement requirements</a:t>
            </a:r>
            <a:endParaRPr lang="en-US" sz="1400" dirty="0"/>
          </a:p>
          <a:p>
            <a:pPr marL="177800" indent="-177800">
              <a:spcAft>
                <a:spcPts val="400"/>
              </a:spcAft>
              <a:buSzPct val="100000"/>
              <a:buChar char="•"/>
            </a:pPr>
            <a:r>
              <a:rPr lang="en-US" sz="1400" dirty="0">
                <a:solidFill>
                  <a:schemeClr val="tx1"/>
                </a:solidFill>
              </a:rPr>
              <a:t>Single Audit implications</a:t>
            </a:r>
            <a:endParaRPr lang="en-US" sz="1400" dirty="0"/>
          </a:p>
        </p:txBody>
      </p:sp>
      <p:sp>
        <p:nvSpPr>
          <p:cNvPr id="9" name="card"/>
          <p:cNvSpPr/>
          <p:nvPr/>
        </p:nvSpPr>
        <p:spPr>
          <a:xfrm>
            <a:off x="4663440" y="1143000"/>
            <a:ext cx="4023360" cy="2697480"/>
          </a:xfrm>
          <a:prstGeom prst="roundRect">
            <a:avLst>
              <a:gd name="adj" fmla="val 2712"/>
            </a:avLst>
          </a:prstGeom>
          <a:solidFill>
            <a:schemeClr val="bg2"/>
          </a:solidFill>
          <a:ln w="12700">
            <a:solidFill>
              <a:schemeClr val="bg2"/>
            </a:solidFill>
            <a:prstDash val="solid"/>
          </a:ln>
        </p:spPr>
        <p:txBody>
          <a:bodyPr/>
          <a:lstStyle/>
          <a:p>
            <a:endParaRPr lang="en-PH"/>
          </a:p>
        </p:txBody>
      </p:sp>
      <p:sp>
        <p:nvSpPr>
          <p:cNvPr id="10" name="Foundation &amp; Corporate Grants icon circle"/>
          <p:cNvSpPr/>
          <p:nvPr/>
        </p:nvSpPr>
        <p:spPr>
          <a:xfrm>
            <a:off x="4892040" y="1280160"/>
            <a:ext cx="548640" cy="548640"/>
          </a:xfrm>
          <a:prstGeom prst="ellipse">
            <a:avLst/>
          </a:prstGeom>
          <a:solidFill>
            <a:schemeClr val="accent1"/>
          </a:solidFill>
          <a:ln w="12700">
            <a:solidFill>
              <a:schemeClr val="accent1"/>
            </a:solidFill>
            <a:prstDash val="solid"/>
          </a:ln>
        </p:spPr>
        <p:txBody>
          <a:bodyPr/>
          <a:lstStyle/>
          <a:p>
            <a:endParaRPr lang="en-PH"/>
          </a:p>
        </p:txBody>
      </p:sp>
      <p:pic>
        <p:nvPicPr>
          <p:cNvPr id="11" name="Foundation &amp; Corporate Grants icon" descr="Foundation &amp; Corporate Grants icon"/>
          <p:cNvPicPr>
            <a:picLocks noChangeAspect="1"/>
          </p:cNvPicPr>
          <p:nvPr/>
        </p:nvPicPr>
        <p:blipFill>
          <a:blip r:embed="rId4"/>
          <a:stretch>
            <a:fillRect/>
          </a:stretch>
        </p:blipFill>
        <p:spPr>
          <a:xfrm>
            <a:off x="5029200" y="1417320"/>
            <a:ext cx="274320" cy="274320"/>
          </a:xfrm>
          <a:prstGeom prst="rect">
            <a:avLst/>
          </a:prstGeom>
        </p:spPr>
      </p:pic>
      <p:sp>
        <p:nvSpPr>
          <p:cNvPr id="12" name="Text 8"/>
          <p:cNvSpPr txBox="1"/>
          <p:nvPr/>
        </p:nvSpPr>
        <p:spPr>
          <a:xfrm>
            <a:off x="5577840" y="1280160"/>
            <a:ext cx="3017520" cy="320040"/>
          </a:xfrm>
          <a:prstGeom prst="rect">
            <a:avLst/>
          </a:prstGeom>
          <a:noFill/>
          <a:ln/>
        </p:spPr>
        <p:txBody>
          <a:bodyPr wrap="square" lIns="0" tIns="0" rIns="0" bIns="0" rtlCol="0" anchor="t"/>
          <a:lstStyle/>
          <a:p>
            <a:pPr marL="0" indent="0">
              <a:buNone/>
            </a:pPr>
            <a:r>
              <a:rPr lang="en-US" sz="1600" b="1" dirty="0">
                <a:solidFill>
                  <a:schemeClr val="accent1"/>
                </a:solidFill>
              </a:rPr>
              <a:t>Foundation &amp; Corporate Grants</a:t>
            </a:r>
            <a:endParaRPr lang="en-US" sz="1600" dirty="0"/>
          </a:p>
        </p:txBody>
      </p:sp>
      <p:sp>
        <p:nvSpPr>
          <p:cNvPr id="13" name="Text 9"/>
          <p:cNvSpPr txBox="1"/>
          <p:nvPr/>
        </p:nvSpPr>
        <p:spPr>
          <a:xfrm>
            <a:off x="5577840" y="1600200"/>
            <a:ext cx="3017520" cy="274320"/>
          </a:xfrm>
          <a:prstGeom prst="rect">
            <a:avLst/>
          </a:prstGeom>
          <a:noFill/>
          <a:ln/>
        </p:spPr>
        <p:txBody>
          <a:bodyPr wrap="square" lIns="0" tIns="0" rIns="0" bIns="0" rtlCol="0" anchor="t"/>
          <a:lstStyle/>
          <a:p>
            <a:pPr marL="0" indent="0">
              <a:buNone/>
            </a:pPr>
            <a:r>
              <a:rPr lang="en-US" sz="1200" i="1" dirty="0">
                <a:solidFill>
                  <a:schemeClr val="accent3"/>
                </a:solidFill>
              </a:rPr>
              <a:t>Often focus more on</a:t>
            </a:r>
            <a:endParaRPr lang="en-US" sz="1200" dirty="0"/>
          </a:p>
        </p:txBody>
      </p:sp>
      <p:sp>
        <p:nvSpPr>
          <p:cNvPr id="14" name="Text 10"/>
          <p:cNvSpPr txBox="1"/>
          <p:nvPr/>
        </p:nvSpPr>
        <p:spPr>
          <a:xfrm>
            <a:off x="4937760" y="2011680"/>
            <a:ext cx="3566160" cy="1737360"/>
          </a:xfrm>
          <a:prstGeom prst="rect">
            <a:avLst/>
          </a:prstGeom>
          <a:noFill/>
          <a:ln/>
        </p:spPr>
        <p:txBody>
          <a:bodyPr wrap="square" lIns="0" tIns="0" rIns="0" bIns="0" rtlCol="0" anchor="t"/>
          <a:lstStyle/>
          <a:p>
            <a:pPr marL="177800" indent="-177800">
              <a:spcAft>
                <a:spcPts val="400"/>
              </a:spcAft>
              <a:buSzPct val="100000"/>
              <a:buChar char="•"/>
            </a:pPr>
            <a:r>
              <a:rPr lang="en-US" sz="1400" dirty="0">
                <a:solidFill>
                  <a:schemeClr val="tx1"/>
                </a:solidFill>
              </a:rPr>
              <a:t>Mission alignment</a:t>
            </a:r>
            <a:endParaRPr lang="en-US" sz="1400" dirty="0"/>
          </a:p>
          <a:p>
            <a:pPr marL="177800" indent="-177800">
              <a:spcAft>
                <a:spcPts val="400"/>
              </a:spcAft>
              <a:buSzPct val="100000"/>
              <a:buChar char="•"/>
            </a:pPr>
            <a:r>
              <a:rPr lang="en-US" sz="1400" dirty="0">
                <a:solidFill>
                  <a:schemeClr val="tx1"/>
                </a:solidFill>
              </a:rPr>
              <a:t>Community impact</a:t>
            </a:r>
            <a:endParaRPr lang="en-US" sz="1400" dirty="0"/>
          </a:p>
          <a:p>
            <a:pPr marL="177800" indent="-177800">
              <a:spcAft>
                <a:spcPts val="400"/>
              </a:spcAft>
              <a:buSzPct val="100000"/>
              <a:buChar char="•"/>
            </a:pPr>
            <a:r>
              <a:rPr lang="en-US" sz="1400" dirty="0">
                <a:solidFill>
                  <a:schemeClr val="tx1"/>
                </a:solidFill>
              </a:rPr>
              <a:t>Outcomes</a:t>
            </a:r>
            <a:endParaRPr lang="en-US" sz="1400" dirty="0"/>
          </a:p>
          <a:p>
            <a:pPr marL="177800" indent="-177800">
              <a:spcAft>
                <a:spcPts val="400"/>
              </a:spcAft>
              <a:buSzPct val="100000"/>
              <a:buChar char="•"/>
            </a:pPr>
            <a:r>
              <a:rPr lang="en-US" sz="1400" dirty="0">
                <a:solidFill>
                  <a:schemeClr val="tx1"/>
                </a:solidFill>
              </a:rPr>
              <a:t>Storytelling</a:t>
            </a:r>
            <a:endParaRPr lang="en-US" sz="1400" dirty="0"/>
          </a:p>
          <a:p>
            <a:pPr marL="177800" indent="-177800">
              <a:spcAft>
                <a:spcPts val="400"/>
              </a:spcAft>
              <a:buSzPct val="100000"/>
              <a:buChar char="•"/>
            </a:pPr>
            <a:r>
              <a:rPr lang="en-US" sz="1400" dirty="0">
                <a:solidFill>
                  <a:schemeClr val="tx1"/>
                </a:solidFill>
              </a:rPr>
              <a:t>Stewardship</a:t>
            </a:r>
            <a:endParaRPr lang="en-US" sz="1400" dirty="0"/>
          </a:p>
          <a:p>
            <a:pPr marL="177800" indent="-177800">
              <a:spcAft>
                <a:spcPts val="400"/>
              </a:spcAft>
              <a:buSzPct val="100000"/>
              <a:buChar char="•"/>
            </a:pPr>
            <a:r>
              <a:rPr lang="en-US" sz="1400" dirty="0">
                <a:solidFill>
                  <a:schemeClr val="tx1"/>
                </a:solidFill>
              </a:rPr>
              <a:t>Relationship building</a:t>
            </a:r>
            <a:endParaRPr lang="en-US" sz="1400" dirty="0"/>
          </a:p>
        </p:txBody>
      </p:sp>
      <p:sp>
        <p:nvSpPr>
          <p:cNvPr id="15" name="both band"/>
          <p:cNvSpPr/>
          <p:nvPr/>
        </p:nvSpPr>
        <p:spPr>
          <a:xfrm>
            <a:off x="457200" y="3977640"/>
            <a:ext cx="8229600" cy="594360"/>
          </a:xfrm>
          <a:prstGeom prst="roundRect">
            <a:avLst>
              <a:gd name="adj" fmla="val 12308"/>
            </a:avLst>
          </a:prstGeom>
          <a:solidFill>
            <a:schemeClr val="accent4"/>
          </a:solidFill>
          <a:ln w="12700">
            <a:solidFill>
              <a:schemeClr val="accent4"/>
            </a:solidFill>
            <a:prstDash val="solid"/>
          </a:ln>
        </p:spPr>
        <p:txBody>
          <a:bodyPr/>
          <a:lstStyle/>
          <a:p>
            <a:endParaRPr lang="en-PH"/>
          </a:p>
        </p:txBody>
      </p:sp>
      <p:sp>
        <p:nvSpPr>
          <p:cNvPr id="16" name="Text 12"/>
          <p:cNvSpPr txBox="1"/>
          <p:nvPr/>
        </p:nvSpPr>
        <p:spPr>
          <a:xfrm>
            <a:off x="640080" y="3977640"/>
            <a:ext cx="7863840" cy="594360"/>
          </a:xfrm>
          <a:prstGeom prst="rect">
            <a:avLst/>
          </a:prstGeom>
          <a:noFill/>
          <a:ln/>
        </p:spPr>
        <p:txBody>
          <a:bodyPr wrap="square" lIns="0" tIns="0" rIns="0" bIns="0" rtlCol="0" anchor="ctr"/>
          <a:lstStyle/>
          <a:p>
            <a:pPr marL="0" indent="0">
              <a:buNone/>
            </a:pPr>
            <a:r>
              <a:rPr lang="en-US" sz="1400" b="1" dirty="0">
                <a:solidFill>
                  <a:schemeClr val="accent1"/>
                </a:solidFill>
              </a:rPr>
              <a:t>Both expect accountability. </a:t>
            </a:r>
            <a:r>
              <a:rPr lang="en-US" sz="1400" dirty="0">
                <a:solidFill>
                  <a:schemeClr val="tx1"/>
                </a:solidFill>
              </a:rPr>
              <a:t>Foundations may ask for outcome and financial reports, site visits, success stories, and board engagement.</a:t>
            </a:r>
            <a:endParaRPr lang="en-US" sz="14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defRPr>
            </a:lvl1pPr>
          </a:lstStyle>
          <a:p>
            <a:pPr algn="r"/>
            <a:fld id="{F7021451-1387-4CA6-816F-3879F97B5CBC}" type="slidenum">
              <a:rPr lang="en-US" b="0"/>
              <a:t>8</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10" presetClass="entr" presetSubtype="0" fill="hold" grpId="0" nodeType="withEffect">
                                  <p:stCondLst>
                                    <p:cond delay="22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par>
                                <p:cTn id="26" presetID="10" presetClass="entr" presetSubtype="0" fill="hold" grpId="0" nodeType="withEffect">
                                  <p:stCondLst>
                                    <p:cond delay="22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par>
                                <p:cTn id="29" presetID="10" presetClass="entr" presetSubtype="0" fill="hold" nodeType="withEffect">
                                  <p:stCondLst>
                                    <p:cond delay="22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par>
                                <p:cTn id="32" presetID="10" presetClass="entr" presetSubtype="0" fill="hold" grpId="0" nodeType="withEffect">
                                  <p:stCondLst>
                                    <p:cond delay="22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par>
                                <p:cTn id="35" presetID="10" presetClass="entr" presetSubtype="0" fill="hold" grpId="0" nodeType="withEffect">
                                  <p:stCondLst>
                                    <p:cond delay="22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par>
                                <p:cTn id="38" presetID="10" presetClass="entr" presetSubtype="0" fill="hold" grpId="0" nodeType="withEffect">
                                  <p:stCondLst>
                                    <p:cond delay="22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500"/>
                                        <p:tgtEl>
                                          <p:spTgt spid="14"/>
                                        </p:tgtEl>
                                      </p:cBhvr>
                                    </p:animEffect>
                                  </p:childTnLst>
                                </p:cTn>
                              </p:par>
                              <p:par>
                                <p:cTn id="41" presetID="10" presetClass="entr" presetSubtype="0" fill="hold" grpId="0" nodeType="withEffect">
                                  <p:stCondLst>
                                    <p:cond delay="44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par>
                                <p:cTn id="44" presetID="10" presetClass="entr" presetSubtype="0" fill="hold" grpId="0" nodeType="withEffect">
                                  <p:stCondLst>
                                    <p:cond delay="44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7" grpId="0" animBg="1"/>
      <p:bldP spid="8" grpId="0" animBg="1"/>
      <p:bldP spid="9" grpId="0" animBg="1"/>
      <p:bldP spid="10" grpId="0" animBg="1"/>
      <p:bldP spid="12" grpId="0" animBg="1"/>
      <p:bldP spid="13" grpId="0" animBg="1"/>
      <p:bldP spid="14" grpId="0" animBg="1"/>
      <p:bldP spid="15" grpId="0" animBg="1"/>
      <p:bldP spid="1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accent1"/>
                </a:solidFill>
                <a:latin typeface="Cambria" pitchFamily="34" charset="0"/>
                <a:ea typeface="Cambria" pitchFamily="34" charset="-122"/>
                <a:cs typeface="Cambria" pitchFamily="34" charset="-120"/>
              </a:rPr>
              <a:t>Example: A $75,000 Youth Programming Grant</a:t>
            </a:r>
            <a:endParaRPr lang="en-US" sz="2800" dirty="0"/>
          </a:p>
        </p:txBody>
      </p:sp>
      <p:sp>
        <p:nvSpPr>
          <p:cNvPr id="3" name="stat panel"/>
          <p:cNvSpPr/>
          <p:nvPr/>
        </p:nvSpPr>
        <p:spPr>
          <a:xfrm>
            <a:off x="457200" y="1188720"/>
            <a:ext cx="3108960" cy="3337560"/>
          </a:xfrm>
          <a:prstGeom prst="roundRect">
            <a:avLst>
              <a:gd name="adj" fmla="val 2353"/>
            </a:avLst>
          </a:prstGeom>
          <a:solidFill>
            <a:schemeClr val="accent1"/>
          </a:solidFill>
          <a:ln w="12700">
            <a:solidFill>
              <a:schemeClr val="accent1"/>
            </a:solidFill>
            <a:prstDash val="solid"/>
          </a:ln>
        </p:spPr>
        <p:txBody>
          <a:bodyPr/>
          <a:lstStyle/>
          <a:p>
            <a:endParaRPr lang="en-PH"/>
          </a:p>
        </p:txBody>
      </p:sp>
      <p:sp>
        <p:nvSpPr>
          <p:cNvPr id="4" name="Text 2"/>
          <p:cNvSpPr txBox="1"/>
          <p:nvPr/>
        </p:nvSpPr>
        <p:spPr>
          <a:xfrm>
            <a:off x="640080" y="1554480"/>
            <a:ext cx="2743200" cy="914400"/>
          </a:xfrm>
          <a:prstGeom prst="rect">
            <a:avLst/>
          </a:prstGeom>
          <a:noFill/>
          <a:ln/>
        </p:spPr>
        <p:txBody>
          <a:bodyPr wrap="square" lIns="0" tIns="0" rIns="0" bIns="0" rtlCol="0" anchor="t"/>
          <a:lstStyle/>
          <a:p>
            <a:pPr marL="0" indent="0" algn="ctr">
              <a:buNone/>
            </a:pPr>
            <a:r>
              <a:rPr lang="en-US" sz="4800" b="1" dirty="0">
                <a:solidFill>
                  <a:schemeClr val="accent5"/>
                </a:solidFill>
                <a:latin typeface="Cambria" pitchFamily="34" charset="0"/>
                <a:ea typeface="Cambria" pitchFamily="34" charset="-122"/>
                <a:cs typeface="Cambria" pitchFamily="34" charset="-120"/>
              </a:rPr>
              <a:t>$75,000</a:t>
            </a:r>
            <a:endParaRPr lang="en-US" sz="4800" dirty="0"/>
          </a:p>
        </p:txBody>
      </p:sp>
      <p:sp>
        <p:nvSpPr>
          <p:cNvPr id="5" name="Text 3"/>
          <p:cNvSpPr txBox="1"/>
          <p:nvPr/>
        </p:nvSpPr>
        <p:spPr>
          <a:xfrm>
            <a:off x="731520" y="2514600"/>
            <a:ext cx="2560320" cy="822960"/>
          </a:xfrm>
          <a:prstGeom prst="rect">
            <a:avLst/>
          </a:prstGeom>
          <a:noFill/>
          <a:ln/>
        </p:spPr>
        <p:txBody>
          <a:bodyPr wrap="square" lIns="0" tIns="0" rIns="0" bIns="0" rtlCol="0" anchor="t"/>
          <a:lstStyle/>
          <a:p>
            <a:pPr marL="0" indent="0" algn="ctr">
              <a:buNone/>
            </a:pPr>
            <a:r>
              <a:rPr lang="en-US" sz="1500" dirty="0">
                <a:solidFill>
                  <a:schemeClr val="bg1"/>
                </a:solidFill>
              </a:rPr>
              <a:t>offered by a foundation to expand youth programming</a:t>
            </a:r>
            <a:endParaRPr lang="en-US" sz="1500" dirty="0"/>
          </a:p>
        </p:txBody>
      </p:sp>
      <p:sp>
        <p:nvSpPr>
          <p:cNvPr id="6" name="Text 4"/>
          <p:cNvSpPr txBox="1"/>
          <p:nvPr/>
        </p:nvSpPr>
        <p:spPr>
          <a:xfrm>
            <a:off x="3931920" y="1188720"/>
            <a:ext cx="4572000" cy="365760"/>
          </a:xfrm>
          <a:prstGeom prst="rect">
            <a:avLst/>
          </a:prstGeom>
          <a:noFill/>
          <a:ln/>
        </p:spPr>
        <p:txBody>
          <a:bodyPr wrap="square" lIns="0" tIns="0" rIns="0" bIns="0" rtlCol="0" anchor="t"/>
          <a:lstStyle/>
          <a:p>
            <a:pPr marL="0" indent="0">
              <a:buNone/>
            </a:pPr>
            <a:r>
              <a:rPr lang="en-US" sz="1600" b="1" dirty="0">
                <a:solidFill>
                  <a:schemeClr val="accent1"/>
                </a:solidFill>
              </a:rPr>
              <a:t>Before saying yes, ask:</a:t>
            </a:r>
            <a:endParaRPr lang="en-US" sz="1600" dirty="0"/>
          </a:p>
        </p:txBody>
      </p:sp>
      <p:sp>
        <p:nvSpPr>
          <p:cNvPr id="7" name="question icon circle"/>
          <p:cNvSpPr/>
          <p:nvPr/>
        </p:nvSpPr>
        <p:spPr>
          <a:xfrm>
            <a:off x="3931920" y="1691640"/>
            <a:ext cx="457200" cy="457200"/>
          </a:xfrm>
          <a:prstGeom prst="ellipse">
            <a:avLst/>
          </a:prstGeom>
          <a:solidFill>
            <a:schemeClr val="accent3"/>
          </a:solidFill>
          <a:ln w="12700">
            <a:solidFill>
              <a:schemeClr val="accent3"/>
            </a:solidFill>
            <a:prstDash val="solid"/>
          </a:ln>
        </p:spPr>
        <p:txBody>
          <a:bodyPr/>
          <a:lstStyle/>
          <a:p>
            <a:endParaRPr lang="en-PH"/>
          </a:p>
        </p:txBody>
      </p:sp>
      <p:pic>
        <p:nvPicPr>
          <p:cNvPr id="8" name="question icon" descr="question icon"/>
          <p:cNvPicPr>
            <a:picLocks noChangeAspect="1"/>
          </p:cNvPicPr>
          <p:nvPr/>
        </p:nvPicPr>
        <p:blipFill>
          <a:blip r:embed="rId3"/>
          <a:stretch>
            <a:fillRect/>
          </a:stretch>
        </p:blipFill>
        <p:spPr>
          <a:xfrm>
            <a:off x="4046220" y="1805940"/>
            <a:ext cx="228600" cy="228600"/>
          </a:xfrm>
          <a:prstGeom prst="rect">
            <a:avLst/>
          </a:prstGeom>
        </p:spPr>
      </p:pic>
      <p:sp>
        <p:nvSpPr>
          <p:cNvPr id="9" name="Text 6"/>
          <p:cNvSpPr txBox="1"/>
          <p:nvPr/>
        </p:nvSpPr>
        <p:spPr>
          <a:xfrm>
            <a:off x="4572000" y="1691640"/>
            <a:ext cx="4114800" cy="457200"/>
          </a:xfrm>
          <a:prstGeom prst="rect">
            <a:avLst/>
          </a:prstGeom>
          <a:noFill/>
          <a:ln/>
        </p:spPr>
        <p:txBody>
          <a:bodyPr wrap="square" lIns="0" tIns="0" rIns="0" bIns="0" rtlCol="0" anchor="ctr"/>
          <a:lstStyle/>
          <a:p>
            <a:pPr marL="0" indent="0">
              <a:buNone/>
            </a:pPr>
            <a:r>
              <a:rPr lang="en-US" sz="1500" dirty="0">
                <a:solidFill>
                  <a:schemeClr val="tx1"/>
                </a:solidFill>
              </a:rPr>
              <a:t>Do we have qualified staff?</a:t>
            </a:r>
            <a:endParaRPr lang="en-US" sz="1500" dirty="0"/>
          </a:p>
        </p:txBody>
      </p:sp>
      <p:sp>
        <p:nvSpPr>
          <p:cNvPr id="10" name="question icon circle"/>
          <p:cNvSpPr/>
          <p:nvPr/>
        </p:nvSpPr>
        <p:spPr>
          <a:xfrm>
            <a:off x="3931920" y="2313432"/>
            <a:ext cx="457200" cy="457200"/>
          </a:xfrm>
          <a:prstGeom prst="ellipse">
            <a:avLst/>
          </a:prstGeom>
          <a:solidFill>
            <a:schemeClr val="accent3"/>
          </a:solidFill>
          <a:ln w="12700">
            <a:solidFill>
              <a:schemeClr val="accent3"/>
            </a:solidFill>
            <a:prstDash val="solid"/>
          </a:ln>
        </p:spPr>
        <p:txBody>
          <a:bodyPr/>
          <a:lstStyle/>
          <a:p>
            <a:endParaRPr lang="en-PH"/>
          </a:p>
        </p:txBody>
      </p:sp>
      <p:pic>
        <p:nvPicPr>
          <p:cNvPr id="11" name="question icon" descr="question icon"/>
          <p:cNvPicPr>
            <a:picLocks noChangeAspect="1"/>
          </p:cNvPicPr>
          <p:nvPr/>
        </p:nvPicPr>
        <p:blipFill>
          <a:blip r:embed="rId4"/>
          <a:stretch>
            <a:fillRect/>
          </a:stretch>
        </p:blipFill>
        <p:spPr>
          <a:xfrm>
            <a:off x="4046220" y="2427732"/>
            <a:ext cx="228600" cy="228600"/>
          </a:xfrm>
          <a:prstGeom prst="rect">
            <a:avLst/>
          </a:prstGeom>
        </p:spPr>
      </p:pic>
      <p:sp>
        <p:nvSpPr>
          <p:cNvPr id="12" name="Text 8"/>
          <p:cNvSpPr txBox="1"/>
          <p:nvPr/>
        </p:nvSpPr>
        <p:spPr>
          <a:xfrm>
            <a:off x="4572000" y="2313432"/>
            <a:ext cx="4114800" cy="457200"/>
          </a:xfrm>
          <a:prstGeom prst="rect">
            <a:avLst/>
          </a:prstGeom>
          <a:noFill/>
          <a:ln/>
        </p:spPr>
        <p:txBody>
          <a:bodyPr wrap="square" lIns="0" tIns="0" rIns="0" bIns="0" rtlCol="0" anchor="ctr"/>
          <a:lstStyle/>
          <a:p>
            <a:pPr marL="0" indent="0">
              <a:buNone/>
            </a:pPr>
            <a:r>
              <a:rPr lang="en-US" sz="1500" dirty="0">
                <a:solidFill>
                  <a:schemeClr val="tx1"/>
                </a:solidFill>
              </a:rPr>
              <a:t>Do we have facility space?</a:t>
            </a:r>
            <a:endParaRPr lang="en-US" sz="1500" dirty="0"/>
          </a:p>
        </p:txBody>
      </p:sp>
      <p:sp>
        <p:nvSpPr>
          <p:cNvPr id="13" name="question icon circle"/>
          <p:cNvSpPr/>
          <p:nvPr/>
        </p:nvSpPr>
        <p:spPr>
          <a:xfrm>
            <a:off x="3931920" y="2935224"/>
            <a:ext cx="457200" cy="457200"/>
          </a:xfrm>
          <a:prstGeom prst="ellipse">
            <a:avLst/>
          </a:prstGeom>
          <a:solidFill>
            <a:schemeClr val="accent3"/>
          </a:solidFill>
          <a:ln w="12700">
            <a:solidFill>
              <a:schemeClr val="accent3"/>
            </a:solidFill>
            <a:prstDash val="solid"/>
          </a:ln>
        </p:spPr>
        <p:txBody>
          <a:bodyPr/>
          <a:lstStyle/>
          <a:p>
            <a:endParaRPr lang="en-PH"/>
          </a:p>
        </p:txBody>
      </p:sp>
      <p:pic>
        <p:nvPicPr>
          <p:cNvPr id="14" name="question icon" descr="question icon"/>
          <p:cNvPicPr>
            <a:picLocks noChangeAspect="1"/>
          </p:cNvPicPr>
          <p:nvPr/>
        </p:nvPicPr>
        <p:blipFill>
          <a:blip r:embed="rId5"/>
          <a:stretch>
            <a:fillRect/>
          </a:stretch>
        </p:blipFill>
        <p:spPr>
          <a:xfrm>
            <a:off x="4046220" y="3049524"/>
            <a:ext cx="228600" cy="228600"/>
          </a:xfrm>
          <a:prstGeom prst="rect">
            <a:avLst/>
          </a:prstGeom>
        </p:spPr>
      </p:pic>
      <p:sp>
        <p:nvSpPr>
          <p:cNvPr id="15" name="Text 10"/>
          <p:cNvSpPr txBox="1"/>
          <p:nvPr/>
        </p:nvSpPr>
        <p:spPr>
          <a:xfrm>
            <a:off x="4572000" y="2935224"/>
            <a:ext cx="4114800" cy="457200"/>
          </a:xfrm>
          <a:prstGeom prst="rect">
            <a:avLst/>
          </a:prstGeom>
          <a:noFill/>
          <a:ln/>
        </p:spPr>
        <p:txBody>
          <a:bodyPr wrap="square" lIns="0" tIns="0" rIns="0" bIns="0" rtlCol="0" anchor="ctr"/>
          <a:lstStyle/>
          <a:p>
            <a:pPr marL="0" indent="0">
              <a:buNone/>
            </a:pPr>
            <a:r>
              <a:rPr lang="en-US" sz="1500" dirty="0">
                <a:solidFill>
                  <a:schemeClr val="tx1"/>
                </a:solidFill>
              </a:rPr>
              <a:t>Can we sustain services after the grant ends?</a:t>
            </a:r>
            <a:endParaRPr lang="en-US" sz="1500" dirty="0"/>
          </a:p>
        </p:txBody>
      </p:sp>
      <p:sp>
        <p:nvSpPr>
          <p:cNvPr id="16" name="question icon circle"/>
          <p:cNvSpPr/>
          <p:nvPr/>
        </p:nvSpPr>
        <p:spPr>
          <a:xfrm>
            <a:off x="3931920" y="3557016"/>
            <a:ext cx="457200" cy="457200"/>
          </a:xfrm>
          <a:prstGeom prst="ellipse">
            <a:avLst/>
          </a:prstGeom>
          <a:solidFill>
            <a:schemeClr val="accent3"/>
          </a:solidFill>
          <a:ln w="12700">
            <a:solidFill>
              <a:schemeClr val="accent3"/>
            </a:solidFill>
            <a:prstDash val="solid"/>
          </a:ln>
        </p:spPr>
        <p:txBody>
          <a:bodyPr/>
          <a:lstStyle/>
          <a:p>
            <a:endParaRPr lang="en-PH"/>
          </a:p>
        </p:txBody>
      </p:sp>
      <p:pic>
        <p:nvPicPr>
          <p:cNvPr id="17" name="question icon" descr="question icon"/>
          <p:cNvPicPr>
            <a:picLocks noChangeAspect="1"/>
          </p:cNvPicPr>
          <p:nvPr/>
        </p:nvPicPr>
        <p:blipFill>
          <a:blip r:embed="rId6"/>
          <a:stretch>
            <a:fillRect/>
          </a:stretch>
        </p:blipFill>
        <p:spPr>
          <a:xfrm>
            <a:off x="4046220" y="3671316"/>
            <a:ext cx="228600" cy="228600"/>
          </a:xfrm>
          <a:prstGeom prst="rect">
            <a:avLst/>
          </a:prstGeom>
        </p:spPr>
      </p:pic>
      <p:sp>
        <p:nvSpPr>
          <p:cNvPr id="18" name="Text 12"/>
          <p:cNvSpPr txBox="1"/>
          <p:nvPr/>
        </p:nvSpPr>
        <p:spPr>
          <a:xfrm>
            <a:off x="4572000" y="3557016"/>
            <a:ext cx="4114800" cy="457200"/>
          </a:xfrm>
          <a:prstGeom prst="rect">
            <a:avLst/>
          </a:prstGeom>
          <a:noFill/>
          <a:ln/>
        </p:spPr>
        <p:txBody>
          <a:bodyPr wrap="square" lIns="0" tIns="0" rIns="0" bIns="0" rtlCol="0" anchor="ctr"/>
          <a:lstStyle/>
          <a:p>
            <a:pPr marL="0" indent="0">
              <a:buNone/>
            </a:pPr>
            <a:r>
              <a:rPr lang="en-US" sz="1500" dirty="0">
                <a:solidFill>
                  <a:schemeClr val="tx1"/>
                </a:solidFill>
              </a:rPr>
              <a:t>Can we measure outcomes effectively?</a:t>
            </a:r>
            <a:endParaRPr lang="en-US" sz="1500" dirty="0"/>
          </a:p>
        </p:txBody>
      </p:sp>
      <p:sp>
        <p:nvSpPr>
          <p:cNvPr id="19" name="Text 13"/>
          <p:cNvSpPr txBox="1"/>
          <p:nvPr/>
        </p:nvSpPr>
        <p:spPr>
          <a:xfrm>
            <a:off x="3931920" y="4206240"/>
            <a:ext cx="4754880" cy="365760"/>
          </a:xfrm>
          <a:prstGeom prst="rect">
            <a:avLst/>
          </a:prstGeom>
          <a:noFill/>
          <a:ln/>
        </p:spPr>
        <p:txBody>
          <a:bodyPr wrap="square" lIns="0" tIns="0" rIns="0" bIns="0" rtlCol="0" anchor="t"/>
          <a:lstStyle/>
          <a:p>
            <a:pPr marL="0" indent="0">
              <a:buNone/>
            </a:pPr>
            <a:r>
              <a:rPr lang="en-US" sz="1400" b="1" i="1" dirty="0">
                <a:solidFill>
                  <a:schemeClr val="accent3"/>
                </a:solidFill>
              </a:rPr>
              <a:t>Sometimes saying "no" to a grant is the most responsible decision.</a:t>
            </a:r>
            <a:endParaRPr lang="en-US" sz="14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defRPr>
            </a:lvl1pPr>
          </a:lstStyle>
          <a:p>
            <a:pPr algn="r"/>
            <a:fld id="{F7021451-1387-4CA6-816F-3879F97B5CBC}" type="slidenum">
              <a:rPr lang="en-US" b="0"/>
              <a:t>9</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157"/>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grpId="0" nodeType="withEffect">
                                  <p:stCondLst>
                                    <p:cond delay="314"/>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par>
                                <p:cTn id="20" presetID="10" presetClass="entr" presetSubtype="0" fill="hold" grpId="0" nodeType="withEffect">
                                  <p:stCondLst>
                                    <p:cond delay="471"/>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par>
                                <p:cTn id="23" presetID="10" presetClass="entr" presetSubtype="0" fill="hold" nodeType="withEffect">
                                  <p:stCondLst>
                                    <p:cond delay="628"/>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par>
                                <p:cTn id="26" presetID="10" presetClass="entr" presetSubtype="0" fill="hold" grpId="0" nodeType="withEffect">
                                  <p:stCondLst>
                                    <p:cond delay="785"/>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par>
                                <p:cTn id="29" presetID="10" presetClass="entr" presetSubtype="0" fill="hold" grpId="0" nodeType="withEffect">
                                  <p:stCondLst>
                                    <p:cond delay="942"/>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nodeType="withEffect">
                                  <p:stCondLst>
                                    <p:cond delay="1099"/>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childTnLst>
                                </p:cTn>
                              </p:par>
                              <p:par>
                                <p:cTn id="35" presetID="10" presetClass="entr" presetSubtype="0" fill="hold" grpId="0" nodeType="withEffect">
                                  <p:stCondLst>
                                    <p:cond delay="1256"/>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par>
                                <p:cTn id="38" presetID="10" presetClass="entr" presetSubtype="0" fill="hold" nodeType="withEffect">
                                  <p:stCondLst>
                                    <p:cond delay="1413"/>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500"/>
                                        <p:tgtEl>
                                          <p:spTgt spid="14"/>
                                        </p:tgtEl>
                                      </p:cBhvr>
                                    </p:animEffect>
                                  </p:childTnLst>
                                </p:cTn>
                              </p:par>
                              <p:par>
                                <p:cTn id="41" presetID="10" presetClass="entr" presetSubtype="0" fill="hold" grpId="0" nodeType="withEffect">
                                  <p:stCondLst>
                                    <p:cond delay="157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par>
                                <p:cTn id="44" presetID="10" presetClass="entr" presetSubtype="0" fill="hold" grpId="0" nodeType="withEffect">
                                  <p:stCondLst>
                                    <p:cond delay="1727"/>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500"/>
                                        <p:tgtEl>
                                          <p:spTgt spid="16"/>
                                        </p:tgtEl>
                                      </p:cBhvr>
                                    </p:animEffect>
                                  </p:childTnLst>
                                </p:cTn>
                              </p:par>
                              <p:par>
                                <p:cTn id="47" presetID="10" presetClass="entr" presetSubtype="0" fill="hold" nodeType="withEffect">
                                  <p:stCondLst>
                                    <p:cond delay="1884"/>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childTnLst>
                                </p:cTn>
                              </p:par>
                              <p:par>
                                <p:cTn id="50" presetID="10" presetClass="entr" presetSubtype="0" fill="hold" grpId="0" nodeType="withEffect">
                                  <p:stCondLst>
                                    <p:cond delay="2041"/>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500"/>
                                        <p:tgtEl>
                                          <p:spTgt spid="18"/>
                                        </p:tgtEl>
                                      </p:cBhvr>
                                    </p:animEffect>
                                  </p:childTnLst>
                                </p:cTn>
                              </p:par>
                              <p:par>
                                <p:cTn id="53" presetID="10" presetClass="entr" presetSubtype="0" fill="hold" grpId="0" nodeType="withEffect">
                                  <p:stCondLst>
                                    <p:cond delay="2198"/>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9" grpId="0" animBg="1"/>
      <p:bldP spid="10" grpId="0" animBg="1"/>
      <p:bldP spid="12" grpId="0" animBg="1"/>
      <p:bldP spid="13" grpId="0" animBg="1"/>
      <p:bldP spid="15" grpId="0" animBg="1"/>
      <p:bldP spid="16" grpId="0" animBg="1"/>
      <p:bldP spid="18" grpId="0" animBg="1"/>
      <p:bldP spid="1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poll icon circle"/>
          <p:cNvSpPr/>
          <p:nvPr/>
        </p:nvSpPr>
        <p:spPr>
          <a:xfrm>
            <a:off x="457200" y="228600"/>
            <a:ext cx="731520" cy="731520"/>
          </a:xfrm>
          <a:prstGeom prst="ellipse">
            <a:avLst/>
          </a:prstGeom>
          <a:solidFill>
            <a:schemeClr val="accent2"/>
          </a:solidFill>
          <a:ln w="12700">
            <a:solidFill>
              <a:schemeClr val="accent2"/>
            </a:solidFill>
            <a:prstDash val="solid"/>
          </a:ln>
        </p:spPr>
        <p:txBody>
          <a:bodyPr/>
          <a:lstStyle/>
          <a:p>
            <a:endParaRPr lang="en-PH"/>
          </a:p>
        </p:txBody>
      </p:sp>
      <p:pic>
        <p:nvPicPr>
          <p:cNvPr id="3" name="poll icon" descr="poll icon"/>
          <p:cNvPicPr>
            <a:picLocks noChangeAspect="1"/>
          </p:cNvPicPr>
          <p:nvPr/>
        </p:nvPicPr>
        <p:blipFill>
          <a:blip r:embed="rId3"/>
          <a:stretch>
            <a:fillRect/>
          </a:stretch>
        </p:blipFill>
        <p:spPr>
          <a:xfrm>
            <a:off x="640080" y="411480"/>
            <a:ext cx="365760" cy="365760"/>
          </a:xfrm>
          <a:prstGeom prst="rect">
            <a:avLst/>
          </a:prstGeom>
        </p:spPr>
      </p:pic>
      <p:sp>
        <p:nvSpPr>
          <p:cNvPr id="4" name="Text 0"/>
          <p:cNvSpPr>
            <a:spLocks noGrp="1"/>
          </p:cNvSpPr>
          <p:nvPr>
            <p:ph type="title" idx="100" hasCustomPrompt="1"/>
          </p:nvPr>
        </p:nvSpPr>
        <p:spPr>
          <a:xfrm>
            <a:off x="1417320" y="320040"/>
            <a:ext cx="7315200" cy="548640"/>
          </a:xfrm>
          <a:prstGeom prst="rect">
            <a:avLst/>
          </a:prstGeom>
          <a:noFill/>
          <a:ln/>
        </p:spPr>
        <p:txBody>
          <a:bodyPr wrap="square" lIns="0" tIns="0" rIns="0" bIns="0" rtlCol="0" anchor="ctr"/>
          <a:lstStyle/>
          <a:p>
            <a:pPr marL="0" indent="0" algn="l">
              <a:buNone/>
            </a:pPr>
            <a:r>
              <a:rPr lang="en-US" sz="2600" b="1" dirty="0">
                <a:solidFill>
                  <a:schemeClr val="accent1"/>
                </a:solidFill>
                <a:latin typeface="Cambria" pitchFamily="34" charset="0"/>
                <a:ea typeface="Cambria" pitchFamily="34" charset="-122"/>
                <a:cs typeface="Cambria" pitchFamily="34" charset="-120"/>
              </a:rPr>
              <a:t>Polling Question #1</a:t>
            </a:r>
            <a:endParaRPr lang="en-US" sz="2600" dirty="0"/>
          </a:p>
        </p:txBody>
      </p:sp>
      <p:sp>
        <p:nvSpPr>
          <p:cNvPr id="5" name="Text 0"/>
          <p:cNvSpPr>
            <a:spLocks noGrp="1"/>
          </p:cNvSpPr>
          <p:nvPr>
            <p:ph type="body" idx="101" hasCustomPrompt="1"/>
          </p:nvPr>
        </p:nvSpPr>
        <p:spPr>
          <a:xfrm>
            <a:off x="457200" y="1097280"/>
            <a:ext cx="8229600" cy="822960"/>
          </a:xfrm>
          <a:prstGeom prst="rect">
            <a:avLst/>
          </a:prstGeom>
          <a:noFill/>
          <a:ln/>
        </p:spPr>
        <p:txBody>
          <a:bodyPr wrap="square" lIns="0" tIns="0" rIns="0" bIns="0" rtlCol="0" anchor="ctr"/>
          <a:lstStyle/>
          <a:p>
            <a:pPr marL="0" indent="0">
              <a:buNone/>
            </a:pPr>
            <a:r>
              <a:rPr lang="en-US" sz="2000" b="1" dirty="0">
                <a:solidFill>
                  <a:schemeClr val="tx1"/>
                </a:solidFill>
              </a:rPr>
              <a:t>When evaluating a new grant opportunity, what is the MOST important consideration before deciding to apply?</a:t>
            </a:r>
            <a:endParaRPr lang="en-US" sz="2000" dirty="0"/>
          </a:p>
        </p:txBody>
      </p:sp>
      <p:sp>
        <p:nvSpPr>
          <p:cNvPr id="6" name="option A"/>
          <p:cNvSpPr/>
          <p:nvPr/>
        </p:nvSpPr>
        <p:spPr>
          <a:xfrm>
            <a:off x="457200" y="2148840"/>
            <a:ext cx="4023360" cy="1097280"/>
          </a:xfrm>
          <a:prstGeom prst="roundRect">
            <a:avLst>
              <a:gd name="adj" fmla="val 6667"/>
            </a:avLst>
          </a:prstGeom>
          <a:solidFill>
            <a:schemeClr val="bg1"/>
          </a:solidFill>
          <a:ln w="12700">
            <a:solidFill>
              <a:schemeClr val="bg1"/>
            </a:solidFill>
            <a:prstDash val="solid"/>
          </a:ln>
        </p:spPr>
        <p:txBody>
          <a:bodyPr/>
          <a:lstStyle/>
          <a:p>
            <a:endParaRPr lang="en-PH"/>
          </a:p>
        </p:txBody>
      </p:sp>
      <p:sp>
        <p:nvSpPr>
          <p:cNvPr id="7" name="option letter circle"/>
          <p:cNvSpPr/>
          <p:nvPr/>
        </p:nvSpPr>
        <p:spPr>
          <a:xfrm>
            <a:off x="640080" y="2423160"/>
            <a:ext cx="548640" cy="548640"/>
          </a:xfrm>
          <a:prstGeom prst="ellipse">
            <a:avLst/>
          </a:prstGeom>
          <a:solidFill>
            <a:schemeClr val="accent1"/>
          </a:solidFill>
          <a:ln w="12700">
            <a:solidFill>
              <a:schemeClr val="accent1"/>
            </a:solidFill>
            <a:prstDash val="solid"/>
          </a:ln>
        </p:spPr>
        <p:txBody>
          <a:bodyPr/>
          <a:lstStyle/>
          <a:p>
            <a:endParaRPr lang="en-PH"/>
          </a:p>
        </p:txBody>
      </p:sp>
      <p:sp>
        <p:nvSpPr>
          <p:cNvPr id="8" name="Text 5"/>
          <p:cNvSpPr txBox="1"/>
          <p:nvPr/>
        </p:nvSpPr>
        <p:spPr>
          <a:xfrm>
            <a:off x="640080" y="2423160"/>
            <a:ext cx="548640" cy="548640"/>
          </a:xfrm>
          <a:prstGeom prst="rect">
            <a:avLst/>
          </a:prstGeom>
          <a:noFill/>
          <a:ln/>
        </p:spPr>
        <p:txBody>
          <a:bodyPr wrap="square" lIns="0" tIns="0" rIns="0" bIns="0" rtlCol="0" anchor="ctr"/>
          <a:lstStyle/>
          <a:p>
            <a:pPr marL="0" indent="0" algn="ctr">
              <a:buNone/>
            </a:pPr>
            <a:r>
              <a:rPr lang="en-US" sz="1800" b="1" dirty="0">
                <a:solidFill>
                  <a:schemeClr val="bg1"/>
                </a:solidFill>
                <a:latin typeface="Cambria" pitchFamily="34" charset="0"/>
                <a:ea typeface="Cambria" pitchFamily="34" charset="-122"/>
                <a:cs typeface="Cambria" pitchFamily="34" charset="-120"/>
              </a:rPr>
              <a:t>A</a:t>
            </a:r>
            <a:endParaRPr lang="en-US" sz="1800" dirty="0"/>
          </a:p>
        </p:txBody>
      </p:sp>
      <p:sp>
        <p:nvSpPr>
          <p:cNvPr id="9" name="Text 6"/>
          <p:cNvSpPr txBox="1"/>
          <p:nvPr/>
        </p:nvSpPr>
        <p:spPr>
          <a:xfrm>
            <a:off x="1325880" y="2240280"/>
            <a:ext cx="3017520" cy="914400"/>
          </a:xfrm>
          <a:prstGeom prst="rect">
            <a:avLst/>
          </a:prstGeom>
          <a:noFill/>
          <a:ln/>
        </p:spPr>
        <p:txBody>
          <a:bodyPr wrap="square" lIns="0" tIns="0" rIns="0" bIns="0" rtlCol="0" anchor="ctr"/>
          <a:lstStyle/>
          <a:p>
            <a:pPr marL="0" indent="0">
              <a:buNone/>
            </a:pPr>
            <a:r>
              <a:rPr lang="en-US" sz="1500" dirty="0">
                <a:solidFill>
                  <a:schemeClr val="tx1"/>
                </a:solidFill>
              </a:rPr>
              <a:t>The amount of funding available</a:t>
            </a:r>
            <a:endParaRPr lang="en-US" sz="1500" dirty="0"/>
          </a:p>
        </p:txBody>
      </p:sp>
      <p:sp>
        <p:nvSpPr>
          <p:cNvPr id="10" name="option B"/>
          <p:cNvSpPr/>
          <p:nvPr/>
        </p:nvSpPr>
        <p:spPr>
          <a:xfrm>
            <a:off x="4663440" y="2148840"/>
            <a:ext cx="4023360" cy="1097280"/>
          </a:xfrm>
          <a:prstGeom prst="roundRect">
            <a:avLst>
              <a:gd name="adj" fmla="val 6667"/>
            </a:avLst>
          </a:prstGeom>
          <a:solidFill>
            <a:schemeClr val="bg1"/>
          </a:solidFill>
          <a:ln w="12700">
            <a:solidFill>
              <a:schemeClr val="bg1"/>
            </a:solidFill>
            <a:prstDash val="solid"/>
          </a:ln>
        </p:spPr>
        <p:txBody>
          <a:bodyPr/>
          <a:lstStyle/>
          <a:p>
            <a:endParaRPr lang="en-PH"/>
          </a:p>
        </p:txBody>
      </p:sp>
      <p:sp>
        <p:nvSpPr>
          <p:cNvPr id="11" name="option letter circle"/>
          <p:cNvSpPr/>
          <p:nvPr/>
        </p:nvSpPr>
        <p:spPr>
          <a:xfrm>
            <a:off x="4846320" y="2423160"/>
            <a:ext cx="548640" cy="548640"/>
          </a:xfrm>
          <a:prstGeom prst="ellipse">
            <a:avLst/>
          </a:prstGeom>
          <a:solidFill>
            <a:schemeClr val="accent1"/>
          </a:solidFill>
          <a:ln w="12700">
            <a:solidFill>
              <a:schemeClr val="accent1"/>
            </a:solidFill>
            <a:prstDash val="solid"/>
          </a:ln>
        </p:spPr>
        <p:txBody>
          <a:bodyPr/>
          <a:lstStyle/>
          <a:p>
            <a:endParaRPr lang="en-PH"/>
          </a:p>
        </p:txBody>
      </p:sp>
      <p:sp>
        <p:nvSpPr>
          <p:cNvPr id="12" name="Text 9"/>
          <p:cNvSpPr txBox="1"/>
          <p:nvPr/>
        </p:nvSpPr>
        <p:spPr>
          <a:xfrm>
            <a:off x="4846320" y="2423160"/>
            <a:ext cx="548640" cy="548640"/>
          </a:xfrm>
          <a:prstGeom prst="rect">
            <a:avLst/>
          </a:prstGeom>
          <a:noFill/>
          <a:ln/>
        </p:spPr>
        <p:txBody>
          <a:bodyPr wrap="square" lIns="0" tIns="0" rIns="0" bIns="0" rtlCol="0" anchor="ctr"/>
          <a:lstStyle/>
          <a:p>
            <a:pPr marL="0" indent="0" algn="ctr">
              <a:buNone/>
            </a:pPr>
            <a:r>
              <a:rPr lang="en-US" sz="1800" b="1" dirty="0">
                <a:solidFill>
                  <a:schemeClr val="bg1"/>
                </a:solidFill>
                <a:latin typeface="Cambria" pitchFamily="34" charset="0"/>
                <a:ea typeface="Cambria" pitchFamily="34" charset="-122"/>
                <a:cs typeface="Cambria" pitchFamily="34" charset="-120"/>
              </a:rPr>
              <a:t>B</a:t>
            </a:r>
            <a:endParaRPr lang="en-US" sz="1800" dirty="0"/>
          </a:p>
        </p:txBody>
      </p:sp>
      <p:sp>
        <p:nvSpPr>
          <p:cNvPr id="13" name="Text 10"/>
          <p:cNvSpPr txBox="1"/>
          <p:nvPr/>
        </p:nvSpPr>
        <p:spPr>
          <a:xfrm>
            <a:off x="5532120" y="2240280"/>
            <a:ext cx="3017520" cy="914400"/>
          </a:xfrm>
          <a:prstGeom prst="rect">
            <a:avLst/>
          </a:prstGeom>
          <a:noFill/>
          <a:ln/>
        </p:spPr>
        <p:txBody>
          <a:bodyPr wrap="square" lIns="0" tIns="0" rIns="0" bIns="0" rtlCol="0" anchor="ctr"/>
          <a:lstStyle/>
          <a:p>
            <a:pPr marL="0" indent="0">
              <a:buNone/>
            </a:pPr>
            <a:r>
              <a:rPr lang="en-US" sz="1500" dirty="0">
                <a:solidFill>
                  <a:schemeClr val="tx1"/>
                </a:solidFill>
              </a:rPr>
              <a:t>Whether the grant aligns with the organization's mission and capacity</a:t>
            </a:r>
            <a:endParaRPr lang="en-US" sz="1500" dirty="0"/>
          </a:p>
        </p:txBody>
      </p:sp>
      <p:sp>
        <p:nvSpPr>
          <p:cNvPr id="14" name="option C"/>
          <p:cNvSpPr/>
          <p:nvPr/>
        </p:nvSpPr>
        <p:spPr>
          <a:xfrm>
            <a:off x="457200" y="3429000"/>
            <a:ext cx="4023360" cy="1097280"/>
          </a:xfrm>
          <a:prstGeom prst="roundRect">
            <a:avLst>
              <a:gd name="adj" fmla="val 6667"/>
            </a:avLst>
          </a:prstGeom>
          <a:solidFill>
            <a:schemeClr val="bg1"/>
          </a:solidFill>
          <a:ln w="12700">
            <a:solidFill>
              <a:schemeClr val="bg1"/>
            </a:solidFill>
            <a:prstDash val="solid"/>
          </a:ln>
        </p:spPr>
        <p:txBody>
          <a:bodyPr/>
          <a:lstStyle/>
          <a:p>
            <a:endParaRPr lang="en-PH"/>
          </a:p>
        </p:txBody>
      </p:sp>
      <p:sp>
        <p:nvSpPr>
          <p:cNvPr id="15" name="option letter circle"/>
          <p:cNvSpPr/>
          <p:nvPr/>
        </p:nvSpPr>
        <p:spPr>
          <a:xfrm>
            <a:off x="640080" y="3703320"/>
            <a:ext cx="548640" cy="548640"/>
          </a:xfrm>
          <a:prstGeom prst="ellipse">
            <a:avLst/>
          </a:prstGeom>
          <a:solidFill>
            <a:schemeClr val="accent1"/>
          </a:solidFill>
          <a:ln w="12700">
            <a:solidFill>
              <a:schemeClr val="accent1"/>
            </a:solidFill>
            <a:prstDash val="solid"/>
          </a:ln>
        </p:spPr>
        <p:txBody>
          <a:bodyPr/>
          <a:lstStyle/>
          <a:p>
            <a:endParaRPr lang="en-PH"/>
          </a:p>
        </p:txBody>
      </p:sp>
      <p:sp>
        <p:nvSpPr>
          <p:cNvPr id="16" name="Text 13"/>
          <p:cNvSpPr txBox="1"/>
          <p:nvPr/>
        </p:nvSpPr>
        <p:spPr>
          <a:xfrm>
            <a:off x="640080" y="3703320"/>
            <a:ext cx="548640" cy="548640"/>
          </a:xfrm>
          <a:prstGeom prst="rect">
            <a:avLst/>
          </a:prstGeom>
          <a:noFill/>
          <a:ln/>
        </p:spPr>
        <p:txBody>
          <a:bodyPr wrap="square" lIns="0" tIns="0" rIns="0" bIns="0" rtlCol="0" anchor="ctr"/>
          <a:lstStyle/>
          <a:p>
            <a:pPr marL="0" indent="0" algn="ctr">
              <a:buNone/>
            </a:pPr>
            <a:r>
              <a:rPr lang="en-US" sz="1800" b="1" dirty="0">
                <a:solidFill>
                  <a:schemeClr val="bg1"/>
                </a:solidFill>
                <a:latin typeface="Cambria" pitchFamily="34" charset="0"/>
                <a:ea typeface="Cambria" pitchFamily="34" charset="-122"/>
                <a:cs typeface="Cambria" pitchFamily="34" charset="-120"/>
              </a:rPr>
              <a:t>C</a:t>
            </a:r>
            <a:endParaRPr lang="en-US" sz="1800" dirty="0"/>
          </a:p>
        </p:txBody>
      </p:sp>
      <p:sp>
        <p:nvSpPr>
          <p:cNvPr id="17" name="Text 14"/>
          <p:cNvSpPr txBox="1"/>
          <p:nvPr/>
        </p:nvSpPr>
        <p:spPr>
          <a:xfrm>
            <a:off x="1325880" y="3520440"/>
            <a:ext cx="3017520" cy="914400"/>
          </a:xfrm>
          <a:prstGeom prst="rect">
            <a:avLst/>
          </a:prstGeom>
          <a:noFill/>
          <a:ln/>
        </p:spPr>
        <p:txBody>
          <a:bodyPr wrap="square" lIns="0" tIns="0" rIns="0" bIns="0" rtlCol="0" anchor="ctr"/>
          <a:lstStyle/>
          <a:p>
            <a:pPr marL="0" indent="0">
              <a:buNone/>
            </a:pPr>
            <a:r>
              <a:rPr lang="en-US" sz="1500" dirty="0">
                <a:solidFill>
                  <a:schemeClr val="tx1"/>
                </a:solidFill>
              </a:rPr>
              <a:t>Whether another organization already received a similar grant</a:t>
            </a:r>
            <a:endParaRPr lang="en-US" sz="1500" dirty="0"/>
          </a:p>
        </p:txBody>
      </p:sp>
      <p:sp>
        <p:nvSpPr>
          <p:cNvPr id="18" name="option D"/>
          <p:cNvSpPr/>
          <p:nvPr/>
        </p:nvSpPr>
        <p:spPr>
          <a:xfrm>
            <a:off x="4663440" y="3429000"/>
            <a:ext cx="4023360" cy="1097280"/>
          </a:xfrm>
          <a:prstGeom prst="roundRect">
            <a:avLst>
              <a:gd name="adj" fmla="val 6667"/>
            </a:avLst>
          </a:prstGeom>
          <a:solidFill>
            <a:schemeClr val="bg1"/>
          </a:solidFill>
          <a:ln w="12700">
            <a:solidFill>
              <a:schemeClr val="bg1"/>
            </a:solidFill>
            <a:prstDash val="solid"/>
          </a:ln>
        </p:spPr>
        <p:txBody>
          <a:bodyPr/>
          <a:lstStyle/>
          <a:p>
            <a:endParaRPr lang="en-PH"/>
          </a:p>
        </p:txBody>
      </p:sp>
      <p:sp>
        <p:nvSpPr>
          <p:cNvPr id="19" name="option letter circle"/>
          <p:cNvSpPr/>
          <p:nvPr/>
        </p:nvSpPr>
        <p:spPr>
          <a:xfrm>
            <a:off x="4846320" y="3703320"/>
            <a:ext cx="548640" cy="548640"/>
          </a:xfrm>
          <a:prstGeom prst="ellipse">
            <a:avLst/>
          </a:prstGeom>
          <a:solidFill>
            <a:schemeClr val="accent1"/>
          </a:solidFill>
          <a:ln w="12700">
            <a:solidFill>
              <a:schemeClr val="accent1"/>
            </a:solidFill>
            <a:prstDash val="solid"/>
          </a:ln>
        </p:spPr>
        <p:txBody>
          <a:bodyPr/>
          <a:lstStyle/>
          <a:p>
            <a:endParaRPr lang="en-PH"/>
          </a:p>
        </p:txBody>
      </p:sp>
      <p:sp>
        <p:nvSpPr>
          <p:cNvPr id="20" name="Text 17"/>
          <p:cNvSpPr txBox="1"/>
          <p:nvPr/>
        </p:nvSpPr>
        <p:spPr>
          <a:xfrm>
            <a:off x="4846320" y="3703320"/>
            <a:ext cx="548640" cy="548640"/>
          </a:xfrm>
          <a:prstGeom prst="rect">
            <a:avLst/>
          </a:prstGeom>
          <a:noFill/>
          <a:ln/>
        </p:spPr>
        <p:txBody>
          <a:bodyPr wrap="square" lIns="0" tIns="0" rIns="0" bIns="0" rtlCol="0" anchor="ctr"/>
          <a:lstStyle/>
          <a:p>
            <a:pPr marL="0" indent="0" algn="ctr">
              <a:buNone/>
            </a:pPr>
            <a:r>
              <a:rPr lang="en-US" sz="1800" b="1" dirty="0">
                <a:solidFill>
                  <a:schemeClr val="bg1"/>
                </a:solidFill>
                <a:latin typeface="Cambria" pitchFamily="34" charset="0"/>
                <a:ea typeface="Cambria" pitchFamily="34" charset="-122"/>
                <a:cs typeface="Cambria" pitchFamily="34" charset="-120"/>
              </a:rPr>
              <a:t>D</a:t>
            </a:r>
            <a:endParaRPr lang="en-US" sz="1800" dirty="0"/>
          </a:p>
        </p:txBody>
      </p:sp>
      <p:sp>
        <p:nvSpPr>
          <p:cNvPr id="21" name="Text 18"/>
          <p:cNvSpPr txBox="1"/>
          <p:nvPr/>
        </p:nvSpPr>
        <p:spPr>
          <a:xfrm>
            <a:off x="5532120" y="3520440"/>
            <a:ext cx="3017520" cy="914400"/>
          </a:xfrm>
          <a:prstGeom prst="rect">
            <a:avLst/>
          </a:prstGeom>
          <a:noFill/>
          <a:ln/>
        </p:spPr>
        <p:txBody>
          <a:bodyPr wrap="square" lIns="0" tIns="0" rIns="0" bIns="0" rtlCol="0" anchor="ctr"/>
          <a:lstStyle/>
          <a:p>
            <a:pPr marL="0" indent="0">
              <a:buNone/>
            </a:pPr>
            <a:r>
              <a:rPr lang="en-US" sz="1500" dirty="0">
                <a:solidFill>
                  <a:schemeClr val="tx1"/>
                </a:solidFill>
              </a:rPr>
              <a:t>Whether the application deadline is more than 30 days away</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defRPr>
            </a:lvl1pPr>
          </a:lstStyle>
          <a:p>
            <a:pPr algn="r"/>
            <a:fld id="{F7021451-1387-4CA6-816F-3879F97B5CBC}" type="slidenum">
              <a:rPr lang="en-US" b="0"/>
              <a:t>10</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22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44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66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grpId="0" nodeType="withEffect">
                                  <p:stCondLst>
                                    <p:cond delay="66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par>
                                <p:cTn id="20" presetID="10" presetClass="entr" presetSubtype="0" fill="hold" grpId="0" nodeType="withEffect">
                                  <p:stCondLst>
                                    <p:cond delay="66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10" presetClass="entr" presetSubtype="0" fill="hold" grpId="0" nodeType="withEffect">
                                  <p:stCondLst>
                                    <p:cond delay="66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par>
                                <p:cTn id="26" presetID="10" presetClass="entr" presetSubtype="0" fill="hold" grpId="0" nodeType="withEffect">
                                  <p:stCondLst>
                                    <p:cond delay="88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par>
                                <p:cTn id="29" presetID="10" presetClass="entr" presetSubtype="0" fill="hold" grpId="0" nodeType="withEffect">
                                  <p:stCondLst>
                                    <p:cond delay="88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par>
                                <p:cTn id="32" presetID="10" presetClass="entr" presetSubtype="0" fill="hold" grpId="0" nodeType="withEffect">
                                  <p:stCondLst>
                                    <p:cond delay="88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par>
                                <p:cTn id="35" presetID="10" presetClass="entr" presetSubtype="0" fill="hold" grpId="0" nodeType="withEffect">
                                  <p:stCondLst>
                                    <p:cond delay="88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500"/>
                                        <p:tgtEl>
                                          <p:spTgt spid="14"/>
                                        </p:tgtEl>
                                      </p:cBhvr>
                                    </p:animEffect>
                                  </p:childTnLst>
                                </p:cTn>
                              </p:par>
                              <p:par>
                                <p:cTn id="41" presetID="10" presetClass="entr" presetSubtype="0" fill="hold" grpId="0" nodeType="withEffect">
                                  <p:stCondLst>
                                    <p:cond delay="110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par>
                                <p:cTn id="44" presetID="10" presetClass="entr" presetSubtype="0" fill="hold" grpId="0" nodeType="withEffect">
                                  <p:stCondLst>
                                    <p:cond delay="110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500"/>
                                        <p:tgtEl>
                                          <p:spTgt spid="16"/>
                                        </p:tgtEl>
                                      </p:cBhvr>
                                    </p:animEffect>
                                  </p:childTnLst>
                                </p:cTn>
                              </p:par>
                              <p:par>
                                <p:cTn id="47" presetID="10" presetClass="entr" presetSubtype="0" fill="hold" grpId="0" nodeType="withEffect">
                                  <p:stCondLst>
                                    <p:cond delay="110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childTnLst>
                                </p:cTn>
                              </p:par>
                              <p:par>
                                <p:cTn id="50" presetID="10" presetClass="entr" presetSubtype="0" fill="hold" grpId="0" nodeType="withEffect">
                                  <p:stCondLst>
                                    <p:cond delay="132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500"/>
                                        <p:tgtEl>
                                          <p:spTgt spid="18"/>
                                        </p:tgtEl>
                                      </p:cBhvr>
                                    </p:animEffect>
                                  </p:childTnLst>
                                </p:cTn>
                              </p:par>
                              <p:par>
                                <p:cTn id="53" presetID="10" presetClass="entr" presetSubtype="0" fill="hold" grpId="0" nodeType="withEffect">
                                  <p:stCondLst>
                                    <p:cond delay="132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500"/>
                                        <p:tgtEl>
                                          <p:spTgt spid="19"/>
                                        </p:tgtEl>
                                      </p:cBhvr>
                                    </p:animEffect>
                                  </p:childTnLst>
                                </p:cTn>
                              </p:par>
                              <p:par>
                                <p:cTn id="56" presetID="10" presetClass="entr" presetSubtype="0" fill="hold" grpId="0" nodeType="withEffect">
                                  <p:stCondLst>
                                    <p:cond delay="1320"/>
                                  </p:stCondLst>
                                  <p:childTnLst>
                                    <p:set>
                                      <p:cBhvr>
                                        <p:cTn id="57" dur="1" fill="hold">
                                          <p:stCondLst>
                                            <p:cond delay="0"/>
                                          </p:stCondLst>
                                        </p:cTn>
                                        <p:tgtEl>
                                          <p:spTgt spid="20"/>
                                        </p:tgtEl>
                                        <p:attrNameLst>
                                          <p:attrName>style.visibility</p:attrName>
                                        </p:attrNameLst>
                                      </p:cBhvr>
                                      <p:to>
                                        <p:strVal val="visible"/>
                                      </p:to>
                                    </p:set>
                                    <p:animEffect transition="in" filter="fade">
                                      <p:cBhvr>
                                        <p:cTn id="58" dur="500"/>
                                        <p:tgtEl>
                                          <p:spTgt spid="20"/>
                                        </p:tgtEl>
                                      </p:cBhvr>
                                    </p:animEffect>
                                  </p:childTnLst>
                                </p:cTn>
                              </p:par>
                              <p:par>
                                <p:cTn id="59" presetID="10" presetClass="entr" presetSubtype="0" fill="hold" grpId="0" nodeType="withEffect">
                                  <p:stCondLst>
                                    <p:cond delay="1320"/>
                                  </p:stCondLst>
                                  <p:childTnLst>
                                    <p:set>
                                      <p:cBhvr>
                                        <p:cTn id="60" dur="1" fill="hold">
                                          <p:stCondLst>
                                            <p:cond delay="0"/>
                                          </p:stCondLst>
                                        </p:cTn>
                                        <p:tgtEl>
                                          <p:spTgt spid="21"/>
                                        </p:tgtEl>
                                        <p:attrNameLst>
                                          <p:attrName>style.visibility</p:attrName>
                                        </p:attrNameLst>
                                      </p:cBhvr>
                                      <p:to>
                                        <p:strVal val="visible"/>
                                      </p:to>
                                    </p:set>
                                    <p:animEffect transition="in" filter="fade">
                                      <p:cBhvr>
                                        <p:cTn id="6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548640" y="594360"/>
            <a:ext cx="2743200" cy="1280160"/>
          </a:xfrm>
          <a:prstGeom prst="rect">
            <a:avLst/>
          </a:prstGeom>
          <a:noFill/>
          <a:ln/>
        </p:spPr>
        <p:txBody>
          <a:bodyPr wrap="square" lIns="0" tIns="0" rIns="0" bIns="0" rtlCol="0" anchor="b"/>
          <a:lstStyle/>
          <a:p>
            <a:pPr marL="0" indent="0">
              <a:buNone/>
            </a:pPr>
            <a:r>
              <a:rPr lang="en-US" sz="8800" b="1" dirty="0">
                <a:solidFill>
                  <a:schemeClr val="accent2"/>
                </a:solidFill>
                <a:latin typeface="Cambria" pitchFamily="34" charset="0"/>
                <a:ea typeface="Cambria" pitchFamily="34" charset="-122"/>
                <a:cs typeface="Cambria" pitchFamily="34" charset="-120"/>
              </a:rPr>
              <a:t>02</a:t>
            </a:r>
            <a:endParaRPr lang="en-US" sz="8800" dirty="0"/>
          </a:p>
        </p:txBody>
      </p:sp>
      <p:sp>
        <p:nvSpPr>
          <p:cNvPr id="3" name="Text 0"/>
          <p:cNvSpPr>
            <a:spLocks noGrp="1"/>
          </p:cNvSpPr>
          <p:nvPr>
            <p:ph type="title" idx="101" hasCustomPrompt="1"/>
          </p:nvPr>
        </p:nvSpPr>
        <p:spPr>
          <a:xfrm>
            <a:off x="548640" y="2011680"/>
            <a:ext cx="5120640" cy="960120"/>
          </a:xfrm>
          <a:prstGeom prst="rect">
            <a:avLst/>
          </a:prstGeom>
          <a:noFill/>
          <a:ln/>
        </p:spPr>
        <p:txBody>
          <a:bodyPr wrap="square" lIns="0" tIns="0" rIns="0" bIns="0" rtlCol="0" anchor="b"/>
          <a:lstStyle/>
          <a:p>
            <a:pPr marL="0" indent="0" algn="l">
              <a:buNone/>
            </a:pPr>
            <a:r>
              <a:rPr lang="en-US" sz="3600" b="1" dirty="0">
                <a:solidFill>
                  <a:schemeClr val="bg1"/>
                </a:solidFill>
                <a:latin typeface="Cambria" pitchFamily="34" charset="0"/>
                <a:ea typeface="Cambria" pitchFamily="34" charset="-122"/>
                <a:cs typeface="Cambria" pitchFamily="34" charset="-120"/>
              </a:rPr>
              <a:t>Prepare and Submit the Application</a:t>
            </a:r>
            <a:endParaRPr lang="en-US" sz="3600" dirty="0"/>
          </a:p>
        </p:txBody>
      </p:sp>
      <p:sp>
        <p:nvSpPr>
          <p:cNvPr id="4" name="Text 0"/>
          <p:cNvSpPr>
            <a:spLocks noGrp="1"/>
          </p:cNvSpPr>
          <p:nvPr>
            <p:ph type="body" idx="102" hasCustomPrompt="1"/>
          </p:nvPr>
        </p:nvSpPr>
        <p:spPr>
          <a:xfrm>
            <a:off x="548640" y="3108960"/>
            <a:ext cx="5120640" cy="822960"/>
          </a:xfrm>
          <a:prstGeom prst="rect">
            <a:avLst/>
          </a:prstGeom>
          <a:noFill/>
          <a:ln/>
        </p:spPr>
        <p:txBody>
          <a:bodyPr wrap="square" lIns="0" tIns="0" rIns="0" bIns="0" rtlCol="0" anchor="t"/>
          <a:lstStyle/>
          <a:p>
            <a:pPr marL="0" indent="0">
              <a:buNone/>
            </a:pPr>
            <a:r>
              <a:rPr lang="en-US" sz="1800" i="1" dirty="0">
                <a:solidFill>
                  <a:schemeClr val="accent5"/>
                </a:solidFill>
              </a:rPr>
              <a:t>The application is a business plan, operating plan, accountability plan and performance commitment in one.</a:t>
            </a:r>
            <a:endParaRPr lang="en-US" sz="1800" dirty="0"/>
          </a:p>
        </p:txBody>
      </p:sp>
      <p:sp>
        <p:nvSpPr>
          <p:cNvPr id="25" name="Slide Number Placeholder 0"/>
          <p:cNvSpPr>
            <a:spLocks noGrp="1"/>
          </p:cNvSpPr>
          <p:nvPr>
            <p:ph type="sldNum" sz="quarter" idx="4294967295"/>
          </p:nvPr>
        </p:nvSpPr>
        <p:spPr>
          <a:xfrm>
            <a:off x="8229600" y="4754880"/>
            <a:ext cx="54864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4"/>
                </a:solidFill>
              </a:defRPr>
            </a:lvl1pPr>
          </a:lstStyle>
          <a:p>
            <a:pPr algn="r"/>
            <a:fld id="{F7021451-1387-4CA6-816F-3879F97B5CBC}" type="slidenum">
              <a:rPr lang="en-US" b="0"/>
              <a:t>11</a:t>
            </a:fld>
            <a:endParaRPr lang="en-US"/>
          </a:p>
        </p:txBody>
      </p:sp>
      <p:pic>
        <p:nvPicPr>
          <p:cNvPr id="26" name="Medallion image" descr="Decorative illustration"/>
          <p:cNvPicPr>
            <a:picLocks noChangeAspect="1"/>
          </p:cNvPicPr>
          <p:nvPr/>
        </p:nvPicPr>
        <p:blipFill>
          <a:blip r:embed="rId3"/>
          <a:stretch>
            <a:fillRect/>
          </a:stretch>
        </p:blipFill>
        <p:spPr>
          <a:xfrm>
            <a:off x="5806440" y="1325880"/>
            <a:ext cx="2743200" cy="2743200"/>
          </a:xfrm>
          <a:prstGeom prst="ellipse">
            <a:avLst/>
          </a:prstGeom>
          <a:effectLst>
            <a:outerShdw blurRad="190500" dist="63500" dir="5400000" algn="t" rotWithShape="0">
              <a:srgbClr val="000000">
                <a:alpha val="30000"/>
              </a:srgbClr>
            </a:outerShdw>
          </a:effectLst>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44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66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par>
                                <p:cTn id="11" presetID="10" presetClass="entr" presetSubtype="0" fill="hold" grpId="0" nodeType="withEffect">
                                  <p:stCondLst>
                                    <p:cond delay="88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accent1"/>
                </a:solidFill>
                <a:latin typeface="Cambria" pitchFamily="34" charset="0"/>
                <a:ea typeface="Cambria" pitchFamily="34" charset="-122"/>
                <a:cs typeface="Cambria" pitchFamily="34" charset="-120"/>
              </a:rPr>
              <a:t>What Most Grant Applications Include</a:t>
            </a:r>
            <a:endParaRPr lang="en-US" sz="2800" dirty="0"/>
          </a:p>
        </p:txBody>
      </p:sp>
      <p:sp>
        <p:nvSpPr>
          <p:cNvPr id="3" name="card"/>
          <p:cNvSpPr/>
          <p:nvPr/>
        </p:nvSpPr>
        <p:spPr>
          <a:xfrm>
            <a:off x="457200" y="1234440"/>
            <a:ext cx="1536192" cy="1508760"/>
          </a:xfrm>
          <a:prstGeom prst="roundRect">
            <a:avLst>
              <a:gd name="adj" fmla="val 4848"/>
            </a:avLst>
          </a:prstGeom>
          <a:solidFill>
            <a:schemeClr val="bg2"/>
          </a:solidFill>
          <a:ln w="12700">
            <a:solidFill>
              <a:schemeClr val="bg2"/>
            </a:solidFill>
            <a:prstDash val="solid"/>
          </a:ln>
        </p:spPr>
        <p:txBody>
          <a:bodyPr/>
          <a:lstStyle/>
          <a:p>
            <a:endParaRPr lang="en-PH"/>
          </a:p>
        </p:txBody>
      </p:sp>
      <p:sp>
        <p:nvSpPr>
          <p:cNvPr id="4" name="Text 2"/>
          <p:cNvSpPr txBox="1"/>
          <p:nvPr/>
        </p:nvSpPr>
        <p:spPr>
          <a:xfrm>
            <a:off x="594360" y="1371600"/>
            <a:ext cx="1097280" cy="457200"/>
          </a:xfrm>
          <a:prstGeom prst="rect">
            <a:avLst/>
          </a:prstGeom>
          <a:noFill/>
          <a:ln/>
        </p:spPr>
        <p:txBody>
          <a:bodyPr wrap="square" lIns="0" tIns="0" rIns="0" bIns="0" rtlCol="0" anchor="t"/>
          <a:lstStyle/>
          <a:p>
            <a:pPr marL="0" indent="0">
              <a:buNone/>
            </a:pPr>
            <a:r>
              <a:rPr lang="en-US" sz="2400" b="1" dirty="0">
                <a:solidFill>
                  <a:schemeClr val="accent3"/>
                </a:solidFill>
                <a:latin typeface="Cambria" pitchFamily="34" charset="0"/>
                <a:ea typeface="Cambria" pitchFamily="34" charset="-122"/>
                <a:cs typeface="Cambria" pitchFamily="34" charset="-120"/>
              </a:rPr>
              <a:t>01</a:t>
            </a:r>
            <a:endParaRPr lang="en-US" sz="2400" dirty="0"/>
          </a:p>
        </p:txBody>
      </p:sp>
      <p:sp>
        <p:nvSpPr>
          <p:cNvPr id="5" name="Text 3"/>
          <p:cNvSpPr txBox="1"/>
          <p:nvPr/>
        </p:nvSpPr>
        <p:spPr>
          <a:xfrm>
            <a:off x="594360" y="1874520"/>
            <a:ext cx="1298448" cy="777240"/>
          </a:xfrm>
          <a:prstGeom prst="rect">
            <a:avLst/>
          </a:prstGeom>
          <a:noFill/>
          <a:ln/>
        </p:spPr>
        <p:txBody>
          <a:bodyPr wrap="square" lIns="0" tIns="0" rIns="0" bIns="0" rtlCol="0" anchor="t"/>
          <a:lstStyle/>
          <a:p>
            <a:pPr marL="0" indent="0">
              <a:buNone/>
            </a:pPr>
            <a:r>
              <a:rPr lang="en-US" sz="1400" b="1" dirty="0">
                <a:solidFill>
                  <a:schemeClr val="accent1"/>
                </a:solidFill>
              </a:rPr>
              <a:t>Narrative proposal</a:t>
            </a:r>
            <a:endParaRPr lang="en-US" sz="1400" dirty="0"/>
          </a:p>
        </p:txBody>
      </p:sp>
      <p:sp>
        <p:nvSpPr>
          <p:cNvPr id="6" name="card"/>
          <p:cNvSpPr/>
          <p:nvPr/>
        </p:nvSpPr>
        <p:spPr>
          <a:xfrm>
            <a:off x="2130552" y="1234440"/>
            <a:ext cx="1536192" cy="1508760"/>
          </a:xfrm>
          <a:prstGeom prst="roundRect">
            <a:avLst>
              <a:gd name="adj" fmla="val 4848"/>
            </a:avLst>
          </a:prstGeom>
          <a:solidFill>
            <a:schemeClr val="bg2"/>
          </a:solidFill>
          <a:ln w="12700">
            <a:solidFill>
              <a:schemeClr val="bg2"/>
            </a:solidFill>
            <a:prstDash val="solid"/>
          </a:ln>
        </p:spPr>
        <p:txBody>
          <a:bodyPr/>
          <a:lstStyle/>
          <a:p>
            <a:endParaRPr lang="en-PH"/>
          </a:p>
        </p:txBody>
      </p:sp>
      <p:sp>
        <p:nvSpPr>
          <p:cNvPr id="7" name="Text 5"/>
          <p:cNvSpPr txBox="1"/>
          <p:nvPr/>
        </p:nvSpPr>
        <p:spPr>
          <a:xfrm>
            <a:off x="2267712" y="1371600"/>
            <a:ext cx="1097280" cy="457200"/>
          </a:xfrm>
          <a:prstGeom prst="rect">
            <a:avLst/>
          </a:prstGeom>
          <a:noFill/>
          <a:ln/>
        </p:spPr>
        <p:txBody>
          <a:bodyPr wrap="square" lIns="0" tIns="0" rIns="0" bIns="0" rtlCol="0" anchor="t"/>
          <a:lstStyle/>
          <a:p>
            <a:pPr marL="0" indent="0">
              <a:buNone/>
            </a:pPr>
            <a:r>
              <a:rPr lang="en-US" sz="2400" b="1" dirty="0">
                <a:solidFill>
                  <a:schemeClr val="accent3"/>
                </a:solidFill>
                <a:latin typeface="Cambria" pitchFamily="34" charset="0"/>
                <a:ea typeface="Cambria" pitchFamily="34" charset="-122"/>
                <a:cs typeface="Cambria" pitchFamily="34" charset="-120"/>
              </a:rPr>
              <a:t>02</a:t>
            </a:r>
            <a:endParaRPr lang="en-US" sz="2400" dirty="0"/>
          </a:p>
        </p:txBody>
      </p:sp>
      <p:sp>
        <p:nvSpPr>
          <p:cNvPr id="8" name="Text 6"/>
          <p:cNvSpPr txBox="1"/>
          <p:nvPr/>
        </p:nvSpPr>
        <p:spPr>
          <a:xfrm>
            <a:off x="2267712" y="1874520"/>
            <a:ext cx="1298448" cy="777240"/>
          </a:xfrm>
          <a:prstGeom prst="rect">
            <a:avLst/>
          </a:prstGeom>
          <a:noFill/>
          <a:ln/>
        </p:spPr>
        <p:txBody>
          <a:bodyPr wrap="square" lIns="0" tIns="0" rIns="0" bIns="0" rtlCol="0" anchor="t"/>
          <a:lstStyle/>
          <a:p>
            <a:pPr marL="0" indent="0">
              <a:buNone/>
            </a:pPr>
            <a:r>
              <a:rPr lang="en-US" sz="1400" b="1" dirty="0">
                <a:solidFill>
                  <a:schemeClr val="accent1"/>
                </a:solidFill>
              </a:rPr>
              <a:t>Organizational description</a:t>
            </a:r>
            <a:endParaRPr lang="en-US" sz="1400" dirty="0"/>
          </a:p>
        </p:txBody>
      </p:sp>
      <p:sp>
        <p:nvSpPr>
          <p:cNvPr id="9" name="card"/>
          <p:cNvSpPr/>
          <p:nvPr/>
        </p:nvSpPr>
        <p:spPr>
          <a:xfrm>
            <a:off x="3803904" y="1234440"/>
            <a:ext cx="1536192" cy="1508760"/>
          </a:xfrm>
          <a:prstGeom prst="roundRect">
            <a:avLst>
              <a:gd name="adj" fmla="val 4848"/>
            </a:avLst>
          </a:prstGeom>
          <a:solidFill>
            <a:schemeClr val="bg2"/>
          </a:solidFill>
          <a:ln w="12700">
            <a:solidFill>
              <a:schemeClr val="bg2"/>
            </a:solidFill>
            <a:prstDash val="solid"/>
          </a:ln>
        </p:spPr>
        <p:txBody>
          <a:bodyPr/>
          <a:lstStyle/>
          <a:p>
            <a:endParaRPr lang="en-PH"/>
          </a:p>
        </p:txBody>
      </p:sp>
      <p:sp>
        <p:nvSpPr>
          <p:cNvPr id="10" name="Text 8"/>
          <p:cNvSpPr txBox="1"/>
          <p:nvPr/>
        </p:nvSpPr>
        <p:spPr>
          <a:xfrm>
            <a:off x="3941064" y="1371600"/>
            <a:ext cx="1097280" cy="457200"/>
          </a:xfrm>
          <a:prstGeom prst="rect">
            <a:avLst/>
          </a:prstGeom>
          <a:noFill/>
          <a:ln/>
        </p:spPr>
        <p:txBody>
          <a:bodyPr wrap="square" lIns="0" tIns="0" rIns="0" bIns="0" rtlCol="0" anchor="t"/>
          <a:lstStyle/>
          <a:p>
            <a:pPr marL="0" indent="0">
              <a:buNone/>
            </a:pPr>
            <a:r>
              <a:rPr lang="en-US" sz="2400" b="1" dirty="0">
                <a:solidFill>
                  <a:schemeClr val="accent3"/>
                </a:solidFill>
                <a:latin typeface="Cambria" pitchFamily="34" charset="0"/>
                <a:ea typeface="Cambria" pitchFamily="34" charset="-122"/>
                <a:cs typeface="Cambria" pitchFamily="34" charset="-120"/>
              </a:rPr>
              <a:t>03</a:t>
            </a:r>
            <a:endParaRPr lang="en-US" sz="2400" dirty="0"/>
          </a:p>
        </p:txBody>
      </p:sp>
      <p:sp>
        <p:nvSpPr>
          <p:cNvPr id="11" name="Text 9"/>
          <p:cNvSpPr txBox="1"/>
          <p:nvPr/>
        </p:nvSpPr>
        <p:spPr>
          <a:xfrm>
            <a:off x="3941064" y="1874520"/>
            <a:ext cx="1298448" cy="777240"/>
          </a:xfrm>
          <a:prstGeom prst="rect">
            <a:avLst/>
          </a:prstGeom>
          <a:noFill/>
          <a:ln/>
        </p:spPr>
        <p:txBody>
          <a:bodyPr wrap="square" lIns="0" tIns="0" rIns="0" bIns="0" rtlCol="0" anchor="t"/>
          <a:lstStyle/>
          <a:p>
            <a:pPr marL="0" indent="0">
              <a:buNone/>
            </a:pPr>
            <a:r>
              <a:rPr lang="en-US" sz="1400" b="1" dirty="0">
                <a:solidFill>
                  <a:schemeClr val="accent1"/>
                </a:solidFill>
              </a:rPr>
              <a:t>Program design</a:t>
            </a:r>
            <a:endParaRPr lang="en-US" sz="1400" dirty="0"/>
          </a:p>
        </p:txBody>
      </p:sp>
      <p:sp>
        <p:nvSpPr>
          <p:cNvPr id="12" name="card"/>
          <p:cNvSpPr/>
          <p:nvPr/>
        </p:nvSpPr>
        <p:spPr>
          <a:xfrm>
            <a:off x="5477256" y="1234440"/>
            <a:ext cx="1536192" cy="1508760"/>
          </a:xfrm>
          <a:prstGeom prst="roundRect">
            <a:avLst>
              <a:gd name="adj" fmla="val 4848"/>
            </a:avLst>
          </a:prstGeom>
          <a:solidFill>
            <a:schemeClr val="bg2"/>
          </a:solidFill>
          <a:ln w="12700">
            <a:solidFill>
              <a:schemeClr val="bg2"/>
            </a:solidFill>
            <a:prstDash val="solid"/>
          </a:ln>
        </p:spPr>
        <p:txBody>
          <a:bodyPr/>
          <a:lstStyle/>
          <a:p>
            <a:endParaRPr lang="en-PH"/>
          </a:p>
        </p:txBody>
      </p:sp>
      <p:sp>
        <p:nvSpPr>
          <p:cNvPr id="13" name="Text 11"/>
          <p:cNvSpPr txBox="1"/>
          <p:nvPr/>
        </p:nvSpPr>
        <p:spPr>
          <a:xfrm>
            <a:off x="5614416" y="1371600"/>
            <a:ext cx="1097280" cy="457200"/>
          </a:xfrm>
          <a:prstGeom prst="rect">
            <a:avLst/>
          </a:prstGeom>
          <a:noFill/>
          <a:ln/>
        </p:spPr>
        <p:txBody>
          <a:bodyPr wrap="square" lIns="0" tIns="0" rIns="0" bIns="0" rtlCol="0" anchor="t"/>
          <a:lstStyle/>
          <a:p>
            <a:pPr marL="0" indent="0">
              <a:buNone/>
            </a:pPr>
            <a:r>
              <a:rPr lang="en-US" sz="2400" b="1" dirty="0">
                <a:solidFill>
                  <a:schemeClr val="accent3"/>
                </a:solidFill>
                <a:latin typeface="Cambria" pitchFamily="34" charset="0"/>
                <a:ea typeface="Cambria" pitchFamily="34" charset="-122"/>
                <a:cs typeface="Cambria" pitchFamily="34" charset="-120"/>
              </a:rPr>
              <a:t>04</a:t>
            </a:r>
            <a:endParaRPr lang="en-US" sz="2400" dirty="0"/>
          </a:p>
        </p:txBody>
      </p:sp>
      <p:sp>
        <p:nvSpPr>
          <p:cNvPr id="14" name="Text 12"/>
          <p:cNvSpPr txBox="1"/>
          <p:nvPr/>
        </p:nvSpPr>
        <p:spPr>
          <a:xfrm>
            <a:off x="5614416" y="1874520"/>
            <a:ext cx="1298448" cy="777240"/>
          </a:xfrm>
          <a:prstGeom prst="rect">
            <a:avLst/>
          </a:prstGeom>
          <a:noFill/>
          <a:ln/>
        </p:spPr>
        <p:txBody>
          <a:bodyPr wrap="square" lIns="0" tIns="0" rIns="0" bIns="0" rtlCol="0" anchor="t"/>
          <a:lstStyle/>
          <a:p>
            <a:pPr marL="0" indent="0">
              <a:buNone/>
            </a:pPr>
            <a:r>
              <a:rPr lang="en-US" sz="1400" b="1" dirty="0">
                <a:solidFill>
                  <a:schemeClr val="accent1"/>
                </a:solidFill>
              </a:rPr>
              <a:t>Outcomes &amp; evaluation plan</a:t>
            </a:r>
            <a:endParaRPr lang="en-US" sz="1400" dirty="0"/>
          </a:p>
        </p:txBody>
      </p:sp>
      <p:sp>
        <p:nvSpPr>
          <p:cNvPr id="15" name="card"/>
          <p:cNvSpPr/>
          <p:nvPr/>
        </p:nvSpPr>
        <p:spPr>
          <a:xfrm>
            <a:off x="7150608" y="1234440"/>
            <a:ext cx="1536192" cy="1508760"/>
          </a:xfrm>
          <a:prstGeom prst="roundRect">
            <a:avLst>
              <a:gd name="adj" fmla="val 4848"/>
            </a:avLst>
          </a:prstGeom>
          <a:solidFill>
            <a:schemeClr val="bg2"/>
          </a:solidFill>
          <a:ln w="12700">
            <a:solidFill>
              <a:schemeClr val="bg2"/>
            </a:solidFill>
            <a:prstDash val="solid"/>
          </a:ln>
        </p:spPr>
        <p:txBody>
          <a:bodyPr/>
          <a:lstStyle/>
          <a:p>
            <a:endParaRPr lang="en-PH"/>
          </a:p>
        </p:txBody>
      </p:sp>
      <p:sp>
        <p:nvSpPr>
          <p:cNvPr id="16" name="Text 14"/>
          <p:cNvSpPr txBox="1"/>
          <p:nvPr/>
        </p:nvSpPr>
        <p:spPr>
          <a:xfrm>
            <a:off x="7287768" y="1371600"/>
            <a:ext cx="1097280" cy="457200"/>
          </a:xfrm>
          <a:prstGeom prst="rect">
            <a:avLst/>
          </a:prstGeom>
          <a:noFill/>
          <a:ln/>
        </p:spPr>
        <p:txBody>
          <a:bodyPr wrap="square" lIns="0" tIns="0" rIns="0" bIns="0" rtlCol="0" anchor="t"/>
          <a:lstStyle/>
          <a:p>
            <a:pPr marL="0" indent="0">
              <a:buNone/>
            </a:pPr>
            <a:r>
              <a:rPr lang="en-US" sz="2400" b="1" dirty="0">
                <a:solidFill>
                  <a:schemeClr val="accent3"/>
                </a:solidFill>
                <a:latin typeface="Cambria" pitchFamily="34" charset="0"/>
                <a:ea typeface="Cambria" pitchFamily="34" charset="-122"/>
                <a:cs typeface="Cambria" pitchFamily="34" charset="-120"/>
              </a:rPr>
              <a:t>05</a:t>
            </a:r>
            <a:endParaRPr lang="en-US" sz="2400" dirty="0"/>
          </a:p>
        </p:txBody>
      </p:sp>
      <p:sp>
        <p:nvSpPr>
          <p:cNvPr id="17" name="Text 15"/>
          <p:cNvSpPr txBox="1"/>
          <p:nvPr/>
        </p:nvSpPr>
        <p:spPr>
          <a:xfrm>
            <a:off x="7287768" y="1874520"/>
            <a:ext cx="1298448" cy="777240"/>
          </a:xfrm>
          <a:prstGeom prst="rect">
            <a:avLst/>
          </a:prstGeom>
          <a:noFill/>
          <a:ln/>
        </p:spPr>
        <p:txBody>
          <a:bodyPr wrap="square" lIns="0" tIns="0" rIns="0" bIns="0" rtlCol="0" anchor="t"/>
          <a:lstStyle/>
          <a:p>
            <a:pPr marL="0" indent="0">
              <a:buNone/>
            </a:pPr>
            <a:r>
              <a:rPr lang="en-US" sz="1400" b="1" dirty="0">
                <a:solidFill>
                  <a:schemeClr val="accent1"/>
                </a:solidFill>
              </a:rPr>
              <a:t>Budget</a:t>
            </a:r>
            <a:endParaRPr lang="en-US" sz="1400" dirty="0"/>
          </a:p>
        </p:txBody>
      </p:sp>
      <p:sp>
        <p:nvSpPr>
          <p:cNvPr id="18" name="card"/>
          <p:cNvSpPr/>
          <p:nvPr/>
        </p:nvSpPr>
        <p:spPr>
          <a:xfrm>
            <a:off x="457200" y="2926080"/>
            <a:ext cx="1536192" cy="1508760"/>
          </a:xfrm>
          <a:prstGeom prst="roundRect">
            <a:avLst>
              <a:gd name="adj" fmla="val 4848"/>
            </a:avLst>
          </a:prstGeom>
          <a:solidFill>
            <a:schemeClr val="bg2"/>
          </a:solidFill>
          <a:ln w="12700">
            <a:solidFill>
              <a:schemeClr val="bg2"/>
            </a:solidFill>
            <a:prstDash val="solid"/>
          </a:ln>
        </p:spPr>
        <p:txBody>
          <a:bodyPr/>
          <a:lstStyle/>
          <a:p>
            <a:endParaRPr lang="en-PH"/>
          </a:p>
        </p:txBody>
      </p:sp>
      <p:sp>
        <p:nvSpPr>
          <p:cNvPr id="19" name="Text 17"/>
          <p:cNvSpPr txBox="1"/>
          <p:nvPr/>
        </p:nvSpPr>
        <p:spPr>
          <a:xfrm>
            <a:off x="594360" y="3063240"/>
            <a:ext cx="1097280" cy="457200"/>
          </a:xfrm>
          <a:prstGeom prst="rect">
            <a:avLst/>
          </a:prstGeom>
          <a:noFill/>
          <a:ln/>
        </p:spPr>
        <p:txBody>
          <a:bodyPr wrap="square" lIns="0" tIns="0" rIns="0" bIns="0" rtlCol="0" anchor="t"/>
          <a:lstStyle/>
          <a:p>
            <a:pPr marL="0" indent="0">
              <a:buNone/>
            </a:pPr>
            <a:r>
              <a:rPr lang="en-US" sz="2400" b="1" dirty="0">
                <a:solidFill>
                  <a:schemeClr val="accent3"/>
                </a:solidFill>
                <a:latin typeface="Cambria" pitchFamily="34" charset="0"/>
                <a:ea typeface="Cambria" pitchFamily="34" charset="-122"/>
                <a:cs typeface="Cambria" pitchFamily="34" charset="-120"/>
              </a:rPr>
              <a:t>06</a:t>
            </a:r>
            <a:endParaRPr lang="en-US" sz="2400" dirty="0"/>
          </a:p>
        </p:txBody>
      </p:sp>
      <p:sp>
        <p:nvSpPr>
          <p:cNvPr id="20" name="Text 18"/>
          <p:cNvSpPr txBox="1"/>
          <p:nvPr/>
        </p:nvSpPr>
        <p:spPr>
          <a:xfrm>
            <a:off x="594360" y="3566160"/>
            <a:ext cx="1298448" cy="777240"/>
          </a:xfrm>
          <a:prstGeom prst="rect">
            <a:avLst/>
          </a:prstGeom>
          <a:noFill/>
          <a:ln/>
        </p:spPr>
        <p:txBody>
          <a:bodyPr wrap="square" lIns="0" tIns="0" rIns="0" bIns="0" rtlCol="0" anchor="t"/>
          <a:lstStyle/>
          <a:p>
            <a:pPr marL="0" indent="0">
              <a:buNone/>
            </a:pPr>
            <a:r>
              <a:rPr lang="en-US" sz="1400" b="1" dirty="0">
                <a:solidFill>
                  <a:schemeClr val="accent1"/>
                </a:solidFill>
              </a:rPr>
              <a:t>Budget narrative</a:t>
            </a:r>
            <a:endParaRPr lang="en-US" sz="1400" dirty="0"/>
          </a:p>
        </p:txBody>
      </p:sp>
      <p:sp>
        <p:nvSpPr>
          <p:cNvPr id="21" name="card"/>
          <p:cNvSpPr/>
          <p:nvPr/>
        </p:nvSpPr>
        <p:spPr>
          <a:xfrm>
            <a:off x="2130552" y="2926080"/>
            <a:ext cx="1536192" cy="1508760"/>
          </a:xfrm>
          <a:prstGeom prst="roundRect">
            <a:avLst>
              <a:gd name="adj" fmla="val 4848"/>
            </a:avLst>
          </a:prstGeom>
          <a:solidFill>
            <a:schemeClr val="bg2"/>
          </a:solidFill>
          <a:ln w="12700">
            <a:solidFill>
              <a:schemeClr val="bg2"/>
            </a:solidFill>
            <a:prstDash val="solid"/>
          </a:ln>
        </p:spPr>
        <p:txBody>
          <a:bodyPr/>
          <a:lstStyle/>
          <a:p>
            <a:endParaRPr lang="en-PH"/>
          </a:p>
        </p:txBody>
      </p:sp>
      <p:sp>
        <p:nvSpPr>
          <p:cNvPr id="22" name="Text 20"/>
          <p:cNvSpPr txBox="1"/>
          <p:nvPr/>
        </p:nvSpPr>
        <p:spPr>
          <a:xfrm>
            <a:off x="2267712" y="3063240"/>
            <a:ext cx="1097280" cy="457200"/>
          </a:xfrm>
          <a:prstGeom prst="rect">
            <a:avLst/>
          </a:prstGeom>
          <a:noFill/>
          <a:ln/>
        </p:spPr>
        <p:txBody>
          <a:bodyPr wrap="square" lIns="0" tIns="0" rIns="0" bIns="0" rtlCol="0" anchor="t"/>
          <a:lstStyle/>
          <a:p>
            <a:pPr marL="0" indent="0">
              <a:buNone/>
            </a:pPr>
            <a:r>
              <a:rPr lang="en-US" sz="2400" b="1" dirty="0">
                <a:solidFill>
                  <a:schemeClr val="accent3"/>
                </a:solidFill>
                <a:latin typeface="Cambria" pitchFamily="34" charset="0"/>
                <a:ea typeface="Cambria" pitchFamily="34" charset="-122"/>
                <a:cs typeface="Cambria" pitchFamily="34" charset="-120"/>
              </a:rPr>
              <a:t>07</a:t>
            </a:r>
            <a:endParaRPr lang="en-US" sz="2400" dirty="0"/>
          </a:p>
        </p:txBody>
      </p:sp>
      <p:sp>
        <p:nvSpPr>
          <p:cNvPr id="23" name="Text 21"/>
          <p:cNvSpPr txBox="1"/>
          <p:nvPr/>
        </p:nvSpPr>
        <p:spPr>
          <a:xfrm>
            <a:off x="2267712" y="3566160"/>
            <a:ext cx="1298448" cy="777240"/>
          </a:xfrm>
          <a:prstGeom prst="rect">
            <a:avLst/>
          </a:prstGeom>
          <a:noFill/>
          <a:ln/>
        </p:spPr>
        <p:txBody>
          <a:bodyPr wrap="square" lIns="0" tIns="0" rIns="0" bIns="0" rtlCol="0" anchor="t"/>
          <a:lstStyle/>
          <a:p>
            <a:pPr marL="0" indent="0">
              <a:buNone/>
            </a:pPr>
            <a:r>
              <a:rPr lang="en-US" sz="1400" b="1" dirty="0">
                <a:solidFill>
                  <a:schemeClr val="accent1"/>
                </a:solidFill>
              </a:rPr>
              <a:t>Board information</a:t>
            </a:r>
            <a:endParaRPr lang="en-US" sz="1400" dirty="0"/>
          </a:p>
        </p:txBody>
      </p:sp>
      <p:sp>
        <p:nvSpPr>
          <p:cNvPr id="24" name="card"/>
          <p:cNvSpPr/>
          <p:nvPr/>
        </p:nvSpPr>
        <p:spPr>
          <a:xfrm>
            <a:off x="3803904" y="2926080"/>
            <a:ext cx="1536192" cy="1508760"/>
          </a:xfrm>
          <a:prstGeom prst="roundRect">
            <a:avLst>
              <a:gd name="adj" fmla="val 4848"/>
            </a:avLst>
          </a:prstGeom>
          <a:solidFill>
            <a:schemeClr val="bg2"/>
          </a:solidFill>
          <a:ln w="12700">
            <a:solidFill>
              <a:schemeClr val="bg2"/>
            </a:solidFill>
            <a:prstDash val="solid"/>
          </a:ln>
        </p:spPr>
        <p:txBody>
          <a:bodyPr/>
          <a:lstStyle/>
          <a:p>
            <a:endParaRPr lang="en-PH"/>
          </a:p>
        </p:txBody>
      </p:sp>
      <p:sp>
        <p:nvSpPr>
          <p:cNvPr id="25" name="Text 23"/>
          <p:cNvSpPr txBox="1"/>
          <p:nvPr/>
        </p:nvSpPr>
        <p:spPr>
          <a:xfrm>
            <a:off x="3941064" y="3063240"/>
            <a:ext cx="1097280" cy="457200"/>
          </a:xfrm>
          <a:prstGeom prst="rect">
            <a:avLst/>
          </a:prstGeom>
          <a:noFill/>
          <a:ln/>
        </p:spPr>
        <p:txBody>
          <a:bodyPr wrap="square" lIns="0" tIns="0" rIns="0" bIns="0" rtlCol="0" anchor="t"/>
          <a:lstStyle/>
          <a:p>
            <a:pPr marL="0" indent="0">
              <a:buNone/>
            </a:pPr>
            <a:r>
              <a:rPr lang="en-US" sz="2400" b="1" dirty="0">
                <a:solidFill>
                  <a:schemeClr val="accent3"/>
                </a:solidFill>
                <a:latin typeface="Cambria" pitchFamily="34" charset="0"/>
                <a:ea typeface="Cambria" pitchFamily="34" charset="-122"/>
                <a:cs typeface="Cambria" pitchFamily="34" charset="-120"/>
              </a:rPr>
              <a:t>08</a:t>
            </a:r>
            <a:endParaRPr lang="en-US" sz="2400" dirty="0"/>
          </a:p>
        </p:txBody>
      </p:sp>
      <p:sp>
        <p:nvSpPr>
          <p:cNvPr id="26" name="Text 24"/>
          <p:cNvSpPr txBox="1"/>
          <p:nvPr/>
        </p:nvSpPr>
        <p:spPr>
          <a:xfrm>
            <a:off x="3941064" y="3566160"/>
            <a:ext cx="1298448" cy="777240"/>
          </a:xfrm>
          <a:prstGeom prst="rect">
            <a:avLst/>
          </a:prstGeom>
          <a:noFill/>
          <a:ln/>
        </p:spPr>
        <p:txBody>
          <a:bodyPr wrap="square" lIns="0" tIns="0" rIns="0" bIns="0" rtlCol="0" anchor="t"/>
          <a:lstStyle/>
          <a:p>
            <a:pPr marL="0" indent="0">
              <a:buNone/>
            </a:pPr>
            <a:r>
              <a:rPr lang="en-US" sz="1400" b="1" dirty="0">
                <a:solidFill>
                  <a:schemeClr val="accent1"/>
                </a:solidFill>
              </a:rPr>
              <a:t>Financial information</a:t>
            </a:r>
            <a:endParaRPr lang="en-US" sz="1400" dirty="0"/>
          </a:p>
        </p:txBody>
      </p:sp>
      <p:sp>
        <p:nvSpPr>
          <p:cNvPr id="27" name="card"/>
          <p:cNvSpPr/>
          <p:nvPr/>
        </p:nvSpPr>
        <p:spPr>
          <a:xfrm>
            <a:off x="5477256" y="2926080"/>
            <a:ext cx="1536192" cy="1508760"/>
          </a:xfrm>
          <a:prstGeom prst="roundRect">
            <a:avLst>
              <a:gd name="adj" fmla="val 4848"/>
            </a:avLst>
          </a:prstGeom>
          <a:solidFill>
            <a:schemeClr val="bg2"/>
          </a:solidFill>
          <a:ln w="12700">
            <a:solidFill>
              <a:schemeClr val="bg2"/>
            </a:solidFill>
            <a:prstDash val="solid"/>
          </a:ln>
        </p:spPr>
        <p:txBody>
          <a:bodyPr/>
          <a:lstStyle/>
          <a:p>
            <a:endParaRPr lang="en-PH"/>
          </a:p>
        </p:txBody>
      </p:sp>
      <p:sp>
        <p:nvSpPr>
          <p:cNvPr id="28" name="Text 26"/>
          <p:cNvSpPr txBox="1"/>
          <p:nvPr/>
        </p:nvSpPr>
        <p:spPr>
          <a:xfrm>
            <a:off x="5614416" y="3063240"/>
            <a:ext cx="1097280" cy="457200"/>
          </a:xfrm>
          <a:prstGeom prst="rect">
            <a:avLst/>
          </a:prstGeom>
          <a:noFill/>
          <a:ln/>
        </p:spPr>
        <p:txBody>
          <a:bodyPr wrap="square" lIns="0" tIns="0" rIns="0" bIns="0" rtlCol="0" anchor="t"/>
          <a:lstStyle/>
          <a:p>
            <a:pPr marL="0" indent="0">
              <a:buNone/>
            </a:pPr>
            <a:r>
              <a:rPr lang="en-US" sz="2400" b="1" dirty="0">
                <a:solidFill>
                  <a:schemeClr val="accent3"/>
                </a:solidFill>
                <a:latin typeface="Cambria" pitchFamily="34" charset="0"/>
                <a:ea typeface="Cambria" pitchFamily="34" charset="-122"/>
                <a:cs typeface="Cambria" pitchFamily="34" charset="-120"/>
              </a:rPr>
              <a:t>09</a:t>
            </a:r>
            <a:endParaRPr lang="en-US" sz="2400" dirty="0"/>
          </a:p>
        </p:txBody>
      </p:sp>
      <p:sp>
        <p:nvSpPr>
          <p:cNvPr id="29" name="Text 27"/>
          <p:cNvSpPr txBox="1"/>
          <p:nvPr/>
        </p:nvSpPr>
        <p:spPr>
          <a:xfrm>
            <a:off x="5614416" y="3566160"/>
            <a:ext cx="1298448" cy="777240"/>
          </a:xfrm>
          <a:prstGeom prst="rect">
            <a:avLst/>
          </a:prstGeom>
          <a:noFill/>
          <a:ln/>
        </p:spPr>
        <p:txBody>
          <a:bodyPr wrap="square" lIns="0" tIns="0" rIns="0" bIns="0" rtlCol="0" anchor="t"/>
          <a:lstStyle/>
          <a:p>
            <a:pPr marL="0" indent="0">
              <a:buNone/>
            </a:pPr>
            <a:r>
              <a:rPr lang="en-US" sz="1400" b="1" dirty="0">
                <a:solidFill>
                  <a:schemeClr val="accent1"/>
                </a:solidFill>
              </a:rPr>
              <a:t>Financial statements </a:t>
            </a:r>
            <a:r>
              <a:rPr lang="en-US" sz="1000" b="1" dirty="0">
                <a:solidFill>
                  <a:schemeClr val="accent1"/>
                </a:solidFill>
              </a:rPr>
              <a:t>(audited/reviewed)</a:t>
            </a:r>
            <a:endParaRPr lang="en-US" sz="1000" dirty="0"/>
          </a:p>
        </p:txBody>
      </p:sp>
      <p:sp>
        <p:nvSpPr>
          <p:cNvPr id="30" name="card"/>
          <p:cNvSpPr/>
          <p:nvPr/>
        </p:nvSpPr>
        <p:spPr>
          <a:xfrm>
            <a:off x="7150608" y="2926080"/>
            <a:ext cx="1536192" cy="1508760"/>
          </a:xfrm>
          <a:prstGeom prst="roundRect">
            <a:avLst>
              <a:gd name="adj" fmla="val 4848"/>
            </a:avLst>
          </a:prstGeom>
          <a:solidFill>
            <a:schemeClr val="bg2"/>
          </a:solidFill>
          <a:ln w="12700">
            <a:solidFill>
              <a:schemeClr val="bg2"/>
            </a:solidFill>
            <a:prstDash val="solid"/>
          </a:ln>
        </p:spPr>
        <p:txBody>
          <a:bodyPr/>
          <a:lstStyle/>
          <a:p>
            <a:endParaRPr lang="en-PH"/>
          </a:p>
        </p:txBody>
      </p:sp>
      <p:sp>
        <p:nvSpPr>
          <p:cNvPr id="31" name="Text 29"/>
          <p:cNvSpPr txBox="1"/>
          <p:nvPr/>
        </p:nvSpPr>
        <p:spPr>
          <a:xfrm>
            <a:off x="7287768" y="3063240"/>
            <a:ext cx="1097280" cy="457200"/>
          </a:xfrm>
          <a:prstGeom prst="rect">
            <a:avLst/>
          </a:prstGeom>
          <a:noFill/>
          <a:ln/>
        </p:spPr>
        <p:txBody>
          <a:bodyPr wrap="square" lIns="0" tIns="0" rIns="0" bIns="0" rtlCol="0" anchor="t"/>
          <a:lstStyle/>
          <a:p>
            <a:pPr marL="0" indent="0">
              <a:buNone/>
            </a:pPr>
            <a:r>
              <a:rPr lang="en-US" sz="2400" b="1" dirty="0">
                <a:solidFill>
                  <a:schemeClr val="accent3"/>
                </a:solidFill>
                <a:latin typeface="Cambria" pitchFamily="34" charset="0"/>
                <a:ea typeface="Cambria" pitchFamily="34" charset="-122"/>
                <a:cs typeface="Cambria" pitchFamily="34" charset="-120"/>
              </a:rPr>
              <a:t>10</a:t>
            </a:r>
            <a:endParaRPr lang="en-US" sz="2400" dirty="0"/>
          </a:p>
        </p:txBody>
      </p:sp>
      <p:sp>
        <p:nvSpPr>
          <p:cNvPr id="32" name="Text 30"/>
          <p:cNvSpPr txBox="1"/>
          <p:nvPr/>
        </p:nvSpPr>
        <p:spPr>
          <a:xfrm>
            <a:off x="7287768" y="3566160"/>
            <a:ext cx="1298448" cy="777240"/>
          </a:xfrm>
          <a:prstGeom prst="rect">
            <a:avLst/>
          </a:prstGeom>
          <a:noFill/>
          <a:ln/>
        </p:spPr>
        <p:txBody>
          <a:bodyPr wrap="square" lIns="0" tIns="0" rIns="0" bIns="0" rtlCol="0" anchor="t"/>
          <a:lstStyle/>
          <a:p>
            <a:pPr marL="0" indent="0">
              <a:buNone/>
            </a:pPr>
            <a:r>
              <a:rPr lang="en-US" sz="1400" b="1" dirty="0">
                <a:solidFill>
                  <a:schemeClr val="accent1"/>
                </a:solidFill>
              </a:rPr>
              <a:t>Tax-exemption documentation </a:t>
            </a:r>
            <a:endParaRPr lang="en-US" sz="1400" dirty="0"/>
          </a:p>
        </p:txBody>
      </p:sp>
      <p:sp>
        <p:nvSpPr>
          <p:cNvPr id="33"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defRPr>
            </a:lvl1pPr>
          </a:lstStyle>
          <a:p>
            <a:pPr algn="r"/>
            <a:fld id="{F7021451-1387-4CA6-816F-3879F97B5CBC}" type="slidenum">
              <a:rPr lang="en-US" b="0"/>
              <a:t>12</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22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grpId="0" nodeType="withEffect">
                                  <p:stCondLst>
                                    <p:cond delay="22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par>
                                <p:cTn id="20" presetID="10" presetClass="entr" presetSubtype="0" fill="hold" grpId="0" nodeType="withEffect">
                                  <p:stCondLst>
                                    <p:cond delay="22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10" presetClass="entr" presetSubtype="0" fill="hold" grpId="0" nodeType="withEffect">
                                  <p:stCondLst>
                                    <p:cond delay="44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par>
                                <p:cTn id="26" presetID="10" presetClass="entr" presetSubtype="0" fill="hold" grpId="0" nodeType="withEffect">
                                  <p:stCondLst>
                                    <p:cond delay="44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par>
                                <p:cTn id="29" presetID="10" presetClass="entr" presetSubtype="0" fill="hold" grpId="0" nodeType="withEffect">
                                  <p:stCondLst>
                                    <p:cond delay="44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par>
                                <p:cTn id="32" presetID="10" presetClass="entr" presetSubtype="0" fill="hold" grpId="0" nodeType="withEffect">
                                  <p:stCondLst>
                                    <p:cond delay="66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par>
                                <p:cTn id="35" presetID="10" presetClass="entr" presetSubtype="0" fill="hold" grpId="0" nodeType="withEffect">
                                  <p:stCondLst>
                                    <p:cond delay="66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par>
                                <p:cTn id="38" presetID="10" presetClass="entr" presetSubtype="0" fill="hold" grpId="0" nodeType="withEffect">
                                  <p:stCondLst>
                                    <p:cond delay="66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500"/>
                                        <p:tgtEl>
                                          <p:spTgt spid="14"/>
                                        </p:tgtEl>
                                      </p:cBhvr>
                                    </p:animEffect>
                                  </p:childTnLst>
                                </p:cTn>
                              </p:par>
                              <p:par>
                                <p:cTn id="41" presetID="10" presetClass="entr" presetSubtype="0" fill="hold" grpId="0" nodeType="withEffect">
                                  <p:stCondLst>
                                    <p:cond delay="88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par>
                                <p:cTn id="44" presetID="10" presetClass="entr" presetSubtype="0" fill="hold" grpId="0" nodeType="withEffect">
                                  <p:stCondLst>
                                    <p:cond delay="88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500"/>
                                        <p:tgtEl>
                                          <p:spTgt spid="16"/>
                                        </p:tgtEl>
                                      </p:cBhvr>
                                    </p:animEffect>
                                  </p:childTnLst>
                                </p:cTn>
                              </p:par>
                              <p:par>
                                <p:cTn id="47" presetID="10" presetClass="entr" presetSubtype="0" fill="hold" grpId="0" nodeType="withEffect">
                                  <p:stCondLst>
                                    <p:cond delay="88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childTnLst>
                                </p:cTn>
                              </p:par>
                              <p:par>
                                <p:cTn id="50" presetID="10" presetClass="entr" presetSubtype="0" fill="hold" grpId="0" nodeType="withEffect">
                                  <p:stCondLst>
                                    <p:cond delay="110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500"/>
                                        <p:tgtEl>
                                          <p:spTgt spid="18"/>
                                        </p:tgtEl>
                                      </p:cBhvr>
                                    </p:animEffect>
                                  </p:childTnLst>
                                </p:cTn>
                              </p:par>
                              <p:par>
                                <p:cTn id="53" presetID="10" presetClass="entr" presetSubtype="0" fill="hold" grpId="0" nodeType="withEffect">
                                  <p:stCondLst>
                                    <p:cond delay="110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500"/>
                                        <p:tgtEl>
                                          <p:spTgt spid="19"/>
                                        </p:tgtEl>
                                      </p:cBhvr>
                                    </p:animEffect>
                                  </p:childTnLst>
                                </p:cTn>
                              </p:par>
                              <p:par>
                                <p:cTn id="56" presetID="10" presetClass="entr" presetSubtype="0" fill="hold" grpId="0" nodeType="withEffect">
                                  <p:stCondLst>
                                    <p:cond delay="1100"/>
                                  </p:stCondLst>
                                  <p:childTnLst>
                                    <p:set>
                                      <p:cBhvr>
                                        <p:cTn id="57" dur="1" fill="hold">
                                          <p:stCondLst>
                                            <p:cond delay="0"/>
                                          </p:stCondLst>
                                        </p:cTn>
                                        <p:tgtEl>
                                          <p:spTgt spid="20"/>
                                        </p:tgtEl>
                                        <p:attrNameLst>
                                          <p:attrName>style.visibility</p:attrName>
                                        </p:attrNameLst>
                                      </p:cBhvr>
                                      <p:to>
                                        <p:strVal val="visible"/>
                                      </p:to>
                                    </p:set>
                                    <p:animEffect transition="in" filter="fade">
                                      <p:cBhvr>
                                        <p:cTn id="58" dur="500"/>
                                        <p:tgtEl>
                                          <p:spTgt spid="20"/>
                                        </p:tgtEl>
                                      </p:cBhvr>
                                    </p:animEffect>
                                  </p:childTnLst>
                                </p:cTn>
                              </p:par>
                              <p:par>
                                <p:cTn id="59" presetID="10" presetClass="entr" presetSubtype="0" fill="hold" grpId="0" nodeType="withEffect">
                                  <p:stCondLst>
                                    <p:cond delay="1320"/>
                                  </p:stCondLst>
                                  <p:childTnLst>
                                    <p:set>
                                      <p:cBhvr>
                                        <p:cTn id="60" dur="1" fill="hold">
                                          <p:stCondLst>
                                            <p:cond delay="0"/>
                                          </p:stCondLst>
                                        </p:cTn>
                                        <p:tgtEl>
                                          <p:spTgt spid="21"/>
                                        </p:tgtEl>
                                        <p:attrNameLst>
                                          <p:attrName>style.visibility</p:attrName>
                                        </p:attrNameLst>
                                      </p:cBhvr>
                                      <p:to>
                                        <p:strVal val="visible"/>
                                      </p:to>
                                    </p:set>
                                    <p:animEffect transition="in" filter="fade">
                                      <p:cBhvr>
                                        <p:cTn id="61" dur="500"/>
                                        <p:tgtEl>
                                          <p:spTgt spid="21"/>
                                        </p:tgtEl>
                                      </p:cBhvr>
                                    </p:animEffect>
                                  </p:childTnLst>
                                </p:cTn>
                              </p:par>
                              <p:par>
                                <p:cTn id="62" presetID="10" presetClass="entr" presetSubtype="0" fill="hold" grpId="0" nodeType="withEffect">
                                  <p:stCondLst>
                                    <p:cond delay="1320"/>
                                  </p:stCondLst>
                                  <p:childTnLst>
                                    <p:set>
                                      <p:cBhvr>
                                        <p:cTn id="63" dur="1" fill="hold">
                                          <p:stCondLst>
                                            <p:cond delay="0"/>
                                          </p:stCondLst>
                                        </p:cTn>
                                        <p:tgtEl>
                                          <p:spTgt spid="22"/>
                                        </p:tgtEl>
                                        <p:attrNameLst>
                                          <p:attrName>style.visibility</p:attrName>
                                        </p:attrNameLst>
                                      </p:cBhvr>
                                      <p:to>
                                        <p:strVal val="visible"/>
                                      </p:to>
                                    </p:set>
                                    <p:animEffect transition="in" filter="fade">
                                      <p:cBhvr>
                                        <p:cTn id="64" dur="500"/>
                                        <p:tgtEl>
                                          <p:spTgt spid="22"/>
                                        </p:tgtEl>
                                      </p:cBhvr>
                                    </p:animEffect>
                                  </p:childTnLst>
                                </p:cTn>
                              </p:par>
                              <p:par>
                                <p:cTn id="65" presetID="10" presetClass="entr" presetSubtype="0" fill="hold" grpId="0" nodeType="withEffect">
                                  <p:stCondLst>
                                    <p:cond delay="132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500"/>
                                        <p:tgtEl>
                                          <p:spTgt spid="23"/>
                                        </p:tgtEl>
                                      </p:cBhvr>
                                    </p:animEffect>
                                  </p:childTnLst>
                                </p:cTn>
                              </p:par>
                              <p:par>
                                <p:cTn id="68" presetID="10" presetClass="entr" presetSubtype="0" fill="hold" grpId="0" nodeType="withEffect">
                                  <p:stCondLst>
                                    <p:cond delay="1540"/>
                                  </p:stCondLst>
                                  <p:childTnLst>
                                    <p:set>
                                      <p:cBhvr>
                                        <p:cTn id="69" dur="1" fill="hold">
                                          <p:stCondLst>
                                            <p:cond delay="0"/>
                                          </p:stCondLst>
                                        </p:cTn>
                                        <p:tgtEl>
                                          <p:spTgt spid="24"/>
                                        </p:tgtEl>
                                        <p:attrNameLst>
                                          <p:attrName>style.visibility</p:attrName>
                                        </p:attrNameLst>
                                      </p:cBhvr>
                                      <p:to>
                                        <p:strVal val="visible"/>
                                      </p:to>
                                    </p:set>
                                    <p:animEffect transition="in" filter="fade">
                                      <p:cBhvr>
                                        <p:cTn id="70" dur="500"/>
                                        <p:tgtEl>
                                          <p:spTgt spid="24"/>
                                        </p:tgtEl>
                                      </p:cBhvr>
                                    </p:animEffect>
                                  </p:childTnLst>
                                </p:cTn>
                              </p:par>
                              <p:par>
                                <p:cTn id="71" presetID="10" presetClass="entr" presetSubtype="0" fill="hold" grpId="0" nodeType="withEffect">
                                  <p:stCondLst>
                                    <p:cond delay="1540"/>
                                  </p:stCondLst>
                                  <p:childTnLst>
                                    <p:set>
                                      <p:cBhvr>
                                        <p:cTn id="72" dur="1" fill="hold">
                                          <p:stCondLst>
                                            <p:cond delay="0"/>
                                          </p:stCondLst>
                                        </p:cTn>
                                        <p:tgtEl>
                                          <p:spTgt spid="25"/>
                                        </p:tgtEl>
                                        <p:attrNameLst>
                                          <p:attrName>style.visibility</p:attrName>
                                        </p:attrNameLst>
                                      </p:cBhvr>
                                      <p:to>
                                        <p:strVal val="visible"/>
                                      </p:to>
                                    </p:set>
                                    <p:animEffect transition="in" filter="fade">
                                      <p:cBhvr>
                                        <p:cTn id="73" dur="500"/>
                                        <p:tgtEl>
                                          <p:spTgt spid="25"/>
                                        </p:tgtEl>
                                      </p:cBhvr>
                                    </p:animEffect>
                                  </p:childTnLst>
                                </p:cTn>
                              </p:par>
                              <p:par>
                                <p:cTn id="74" presetID="10" presetClass="entr" presetSubtype="0" fill="hold" grpId="0" nodeType="withEffect">
                                  <p:stCondLst>
                                    <p:cond delay="1540"/>
                                  </p:stCondLst>
                                  <p:childTnLst>
                                    <p:set>
                                      <p:cBhvr>
                                        <p:cTn id="75" dur="1" fill="hold">
                                          <p:stCondLst>
                                            <p:cond delay="0"/>
                                          </p:stCondLst>
                                        </p:cTn>
                                        <p:tgtEl>
                                          <p:spTgt spid="26"/>
                                        </p:tgtEl>
                                        <p:attrNameLst>
                                          <p:attrName>style.visibility</p:attrName>
                                        </p:attrNameLst>
                                      </p:cBhvr>
                                      <p:to>
                                        <p:strVal val="visible"/>
                                      </p:to>
                                    </p:set>
                                    <p:animEffect transition="in" filter="fade">
                                      <p:cBhvr>
                                        <p:cTn id="76" dur="500"/>
                                        <p:tgtEl>
                                          <p:spTgt spid="26"/>
                                        </p:tgtEl>
                                      </p:cBhvr>
                                    </p:animEffect>
                                  </p:childTnLst>
                                </p:cTn>
                              </p:par>
                              <p:par>
                                <p:cTn id="77" presetID="10" presetClass="entr" presetSubtype="0" fill="hold" grpId="0" nodeType="withEffect">
                                  <p:stCondLst>
                                    <p:cond delay="1760"/>
                                  </p:stCondLst>
                                  <p:childTnLst>
                                    <p:set>
                                      <p:cBhvr>
                                        <p:cTn id="78" dur="1" fill="hold">
                                          <p:stCondLst>
                                            <p:cond delay="0"/>
                                          </p:stCondLst>
                                        </p:cTn>
                                        <p:tgtEl>
                                          <p:spTgt spid="27"/>
                                        </p:tgtEl>
                                        <p:attrNameLst>
                                          <p:attrName>style.visibility</p:attrName>
                                        </p:attrNameLst>
                                      </p:cBhvr>
                                      <p:to>
                                        <p:strVal val="visible"/>
                                      </p:to>
                                    </p:set>
                                    <p:animEffect transition="in" filter="fade">
                                      <p:cBhvr>
                                        <p:cTn id="79" dur="500"/>
                                        <p:tgtEl>
                                          <p:spTgt spid="27"/>
                                        </p:tgtEl>
                                      </p:cBhvr>
                                    </p:animEffect>
                                  </p:childTnLst>
                                </p:cTn>
                              </p:par>
                              <p:par>
                                <p:cTn id="80" presetID="10" presetClass="entr" presetSubtype="0" fill="hold" grpId="0" nodeType="withEffect">
                                  <p:stCondLst>
                                    <p:cond delay="1760"/>
                                  </p:stCondLst>
                                  <p:childTnLst>
                                    <p:set>
                                      <p:cBhvr>
                                        <p:cTn id="81" dur="1" fill="hold">
                                          <p:stCondLst>
                                            <p:cond delay="0"/>
                                          </p:stCondLst>
                                        </p:cTn>
                                        <p:tgtEl>
                                          <p:spTgt spid="28"/>
                                        </p:tgtEl>
                                        <p:attrNameLst>
                                          <p:attrName>style.visibility</p:attrName>
                                        </p:attrNameLst>
                                      </p:cBhvr>
                                      <p:to>
                                        <p:strVal val="visible"/>
                                      </p:to>
                                    </p:set>
                                    <p:animEffect transition="in" filter="fade">
                                      <p:cBhvr>
                                        <p:cTn id="82" dur="500"/>
                                        <p:tgtEl>
                                          <p:spTgt spid="28"/>
                                        </p:tgtEl>
                                      </p:cBhvr>
                                    </p:animEffect>
                                  </p:childTnLst>
                                </p:cTn>
                              </p:par>
                              <p:par>
                                <p:cTn id="83" presetID="10" presetClass="entr" presetSubtype="0" fill="hold" grpId="0" nodeType="withEffect">
                                  <p:stCondLst>
                                    <p:cond delay="1760"/>
                                  </p:stCondLst>
                                  <p:childTnLst>
                                    <p:set>
                                      <p:cBhvr>
                                        <p:cTn id="84" dur="1" fill="hold">
                                          <p:stCondLst>
                                            <p:cond delay="0"/>
                                          </p:stCondLst>
                                        </p:cTn>
                                        <p:tgtEl>
                                          <p:spTgt spid="29"/>
                                        </p:tgtEl>
                                        <p:attrNameLst>
                                          <p:attrName>style.visibility</p:attrName>
                                        </p:attrNameLst>
                                      </p:cBhvr>
                                      <p:to>
                                        <p:strVal val="visible"/>
                                      </p:to>
                                    </p:set>
                                    <p:animEffect transition="in" filter="fade">
                                      <p:cBhvr>
                                        <p:cTn id="85" dur="500"/>
                                        <p:tgtEl>
                                          <p:spTgt spid="29"/>
                                        </p:tgtEl>
                                      </p:cBhvr>
                                    </p:animEffect>
                                  </p:childTnLst>
                                </p:cTn>
                              </p:par>
                              <p:par>
                                <p:cTn id="86" presetID="10" presetClass="entr" presetSubtype="0" fill="hold" grpId="0" nodeType="withEffect">
                                  <p:stCondLst>
                                    <p:cond delay="1980"/>
                                  </p:stCondLst>
                                  <p:childTnLst>
                                    <p:set>
                                      <p:cBhvr>
                                        <p:cTn id="87" dur="1" fill="hold">
                                          <p:stCondLst>
                                            <p:cond delay="0"/>
                                          </p:stCondLst>
                                        </p:cTn>
                                        <p:tgtEl>
                                          <p:spTgt spid="30"/>
                                        </p:tgtEl>
                                        <p:attrNameLst>
                                          <p:attrName>style.visibility</p:attrName>
                                        </p:attrNameLst>
                                      </p:cBhvr>
                                      <p:to>
                                        <p:strVal val="visible"/>
                                      </p:to>
                                    </p:set>
                                    <p:animEffect transition="in" filter="fade">
                                      <p:cBhvr>
                                        <p:cTn id="88" dur="500"/>
                                        <p:tgtEl>
                                          <p:spTgt spid="30"/>
                                        </p:tgtEl>
                                      </p:cBhvr>
                                    </p:animEffect>
                                  </p:childTnLst>
                                </p:cTn>
                              </p:par>
                              <p:par>
                                <p:cTn id="89" presetID="10" presetClass="entr" presetSubtype="0" fill="hold" grpId="0" nodeType="withEffect">
                                  <p:stCondLst>
                                    <p:cond delay="1980"/>
                                  </p:stCondLst>
                                  <p:childTnLst>
                                    <p:set>
                                      <p:cBhvr>
                                        <p:cTn id="90" dur="1" fill="hold">
                                          <p:stCondLst>
                                            <p:cond delay="0"/>
                                          </p:stCondLst>
                                        </p:cTn>
                                        <p:tgtEl>
                                          <p:spTgt spid="31"/>
                                        </p:tgtEl>
                                        <p:attrNameLst>
                                          <p:attrName>style.visibility</p:attrName>
                                        </p:attrNameLst>
                                      </p:cBhvr>
                                      <p:to>
                                        <p:strVal val="visible"/>
                                      </p:to>
                                    </p:set>
                                    <p:animEffect transition="in" filter="fade">
                                      <p:cBhvr>
                                        <p:cTn id="91" dur="500"/>
                                        <p:tgtEl>
                                          <p:spTgt spid="31"/>
                                        </p:tgtEl>
                                      </p:cBhvr>
                                    </p:animEffect>
                                  </p:childTnLst>
                                </p:cTn>
                              </p:par>
                              <p:par>
                                <p:cTn id="92" presetID="10" presetClass="entr" presetSubtype="0" fill="hold" grpId="0" nodeType="withEffect">
                                  <p:stCondLst>
                                    <p:cond delay="1980"/>
                                  </p:stCondLst>
                                  <p:childTnLst>
                                    <p:set>
                                      <p:cBhvr>
                                        <p:cTn id="93" dur="1" fill="hold">
                                          <p:stCondLst>
                                            <p:cond delay="0"/>
                                          </p:stCondLst>
                                        </p:cTn>
                                        <p:tgtEl>
                                          <p:spTgt spid="32"/>
                                        </p:tgtEl>
                                        <p:attrNameLst>
                                          <p:attrName>style.visibility</p:attrName>
                                        </p:attrNameLst>
                                      </p:cBhvr>
                                      <p:to>
                                        <p:strVal val="visible"/>
                                      </p:to>
                                    </p:set>
                                    <p:animEffect transition="in" filter="fade">
                                      <p:cBhvr>
                                        <p:cTn id="94"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accent1"/>
                </a:solidFill>
                <a:latin typeface="Cambria" pitchFamily="34" charset="0"/>
                <a:ea typeface="Cambria" pitchFamily="34" charset="-122"/>
                <a:cs typeface="Cambria" pitchFamily="34" charset="-120"/>
              </a:rPr>
              <a:t>Strong Applications Are Never Built in Isolation</a:t>
            </a:r>
            <a:endParaRPr lang="en-US" sz="2800" dirty="0"/>
          </a:p>
        </p:txBody>
      </p:sp>
      <p:sp>
        <p:nvSpPr>
          <p:cNvPr id="3" name="card"/>
          <p:cNvSpPr/>
          <p:nvPr/>
        </p:nvSpPr>
        <p:spPr>
          <a:xfrm>
            <a:off x="457200" y="1371600"/>
            <a:ext cx="1536192" cy="2103120"/>
          </a:xfrm>
          <a:prstGeom prst="roundRect">
            <a:avLst>
              <a:gd name="adj" fmla="val 4762"/>
            </a:avLst>
          </a:prstGeom>
          <a:solidFill>
            <a:schemeClr val="bg2"/>
          </a:solidFill>
          <a:ln w="12700">
            <a:solidFill>
              <a:schemeClr val="bg2"/>
            </a:solidFill>
            <a:prstDash val="solid"/>
          </a:ln>
        </p:spPr>
        <p:txBody>
          <a:bodyPr/>
          <a:lstStyle/>
          <a:p>
            <a:endParaRPr lang="en-PH"/>
          </a:p>
        </p:txBody>
      </p:sp>
      <p:sp>
        <p:nvSpPr>
          <p:cNvPr id="4" name="Executive leadership icon circle"/>
          <p:cNvSpPr/>
          <p:nvPr/>
        </p:nvSpPr>
        <p:spPr>
          <a:xfrm>
            <a:off x="859536" y="1600200"/>
            <a:ext cx="731520" cy="731520"/>
          </a:xfrm>
          <a:prstGeom prst="ellipse">
            <a:avLst/>
          </a:prstGeom>
          <a:solidFill>
            <a:schemeClr val="accent1"/>
          </a:solidFill>
          <a:ln w="12700">
            <a:solidFill>
              <a:schemeClr val="accent1"/>
            </a:solidFill>
            <a:prstDash val="solid"/>
          </a:ln>
        </p:spPr>
        <p:txBody>
          <a:bodyPr/>
          <a:lstStyle/>
          <a:p>
            <a:endParaRPr lang="en-PH"/>
          </a:p>
        </p:txBody>
      </p:sp>
      <p:pic>
        <p:nvPicPr>
          <p:cNvPr id="5" name="Executive leadership icon" descr="Executive leadership icon"/>
          <p:cNvPicPr>
            <a:picLocks noChangeAspect="1"/>
          </p:cNvPicPr>
          <p:nvPr/>
        </p:nvPicPr>
        <p:blipFill>
          <a:blip r:embed="rId3"/>
          <a:stretch>
            <a:fillRect/>
          </a:stretch>
        </p:blipFill>
        <p:spPr>
          <a:xfrm>
            <a:off x="1042416" y="1783080"/>
            <a:ext cx="365760" cy="365760"/>
          </a:xfrm>
          <a:prstGeom prst="rect">
            <a:avLst/>
          </a:prstGeom>
        </p:spPr>
      </p:pic>
      <p:sp>
        <p:nvSpPr>
          <p:cNvPr id="6" name="Text 3"/>
          <p:cNvSpPr txBox="1"/>
          <p:nvPr/>
        </p:nvSpPr>
        <p:spPr>
          <a:xfrm>
            <a:off x="548640" y="2514600"/>
            <a:ext cx="1353312" cy="731520"/>
          </a:xfrm>
          <a:prstGeom prst="rect">
            <a:avLst/>
          </a:prstGeom>
          <a:noFill/>
          <a:ln/>
        </p:spPr>
        <p:txBody>
          <a:bodyPr wrap="square" lIns="0" tIns="0" rIns="0" bIns="0" rtlCol="0" anchor="t"/>
          <a:lstStyle/>
          <a:p>
            <a:pPr marL="0" indent="0" algn="ctr">
              <a:buNone/>
            </a:pPr>
            <a:r>
              <a:rPr lang="en-US" sz="1500" b="1" dirty="0">
                <a:solidFill>
                  <a:schemeClr val="accent1"/>
                </a:solidFill>
              </a:rPr>
              <a:t>Executive leadership</a:t>
            </a:r>
            <a:endParaRPr lang="en-US" sz="1500" dirty="0"/>
          </a:p>
        </p:txBody>
      </p:sp>
      <p:sp>
        <p:nvSpPr>
          <p:cNvPr id="7" name="card"/>
          <p:cNvSpPr/>
          <p:nvPr/>
        </p:nvSpPr>
        <p:spPr>
          <a:xfrm>
            <a:off x="2130552" y="1371600"/>
            <a:ext cx="1536192" cy="2103120"/>
          </a:xfrm>
          <a:prstGeom prst="roundRect">
            <a:avLst>
              <a:gd name="adj" fmla="val 4762"/>
            </a:avLst>
          </a:prstGeom>
          <a:solidFill>
            <a:schemeClr val="bg2"/>
          </a:solidFill>
          <a:ln w="12700">
            <a:solidFill>
              <a:schemeClr val="bg2"/>
            </a:solidFill>
            <a:prstDash val="solid"/>
          </a:ln>
        </p:spPr>
        <p:txBody>
          <a:bodyPr/>
          <a:lstStyle/>
          <a:p>
            <a:endParaRPr lang="en-PH"/>
          </a:p>
        </p:txBody>
      </p:sp>
      <p:sp>
        <p:nvSpPr>
          <p:cNvPr id="8" name="Program staff icon circle"/>
          <p:cNvSpPr/>
          <p:nvPr/>
        </p:nvSpPr>
        <p:spPr>
          <a:xfrm>
            <a:off x="2532888" y="1600200"/>
            <a:ext cx="731520" cy="731520"/>
          </a:xfrm>
          <a:prstGeom prst="ellipse">
            <a:avLst/>
          </a:prstGeom>
          <a:solidFill>
            <a:schemeClr val="accent1"/>
          </a:solidFill>
          <a:ln w="12700">
            <a:solidFill>
              <a:schemeClr val="accent1"/>
            </a:solidFill>
            <a:prstDash val="solid"/>
          </a:ln>
        </p:spPr>
        <p:txBody>
          <a:bodyPr/>
          <a:lstStyle/>
          <a:p>
            <a:endParaRPr lang="en-PH"/>
          </a:p>
        </p:txBody>
      </p:sp>
      <p:pic>
        <p:nvPicPr>
          <p:cNvPr id="9" name="Program staff icon" descr="Program staff icon"/>
          <p:cNvPicPr>
            <a:picLocks noChangeAspect="1"/>
          </p:cNvPicPr>
          <p:nvPr/>
        </p:nvPicPr>
        <p:blipFill>
          <a:blip r:embed="rId4"/>
          <a:stretch>
            <a:fillRect/>
          </a:stretch>
        </p:blipFill>
        <p:spPr>
          <a:xfrm>
            <a:off x="2715768" y="1783080"/>
            <a:ext cx="365760" cy="365760"/>
          </a:xfrm>
          <a:prstGeom prst="rect">
            <a:avLst/>
          </a:prstGeom>
        </p:spPr>
      </p:pic>
      <p:sp>
        <p:nvSpPr>
          <p:cNvPr id="10" name="Text 6"/>
          <p:cNvSpPr txBox="1"/>
          <p:nvPr/>
        </p:nvSpPr>
        <p:spPr>
          <a:xfrm>
            <a:off x="2221992" y="2514600"/>
            <a:ext cx="1353312" cy="731520"/>
          </a:xfrm>
          <a:prstGeom prst="rect">
            <a:avLst/>
          </a:prstGeom>
          <a:noFill/>
          <a:ln/>
        </p:spPr>
        <p:txBody>
          <a:bodyPr wrap="square" lIns="0" tIns="0" rIns="0" bIns="0" rtlCol="0" anchor="t"/>
          <a:lstStyle/>
          <a:p>
            <a:pPr marL="0" indent="0" algn="ctr">
              <a:buNone/>
            </a:pPr>
            <a:r>
              <a:rPr lang="en-US" sz="1500" b="1" dirty="0">
                <a:solidFill>
                  <a:schemeClr val="accent1"/>
                </a:solidFill>
              </a:rPr>
              <a:t>Program staff</a:t>
            </a:r>
            <a:endParaRPr lang="en-US" sz="1500" dirty="0"/>
          </a:p>
        </p:txBody>
      </p:sp>
      <p:sp>
        <p:nvSpPr>
          <p:cNvPr id="11" name="card"/>
          <p:cNvSpPr/>
          <p:nvPr/>
        </p:nvSpPr>
        <p:spPr>
          <a:xfrm>
            <a:off x="3803904" y="1371600"/>
            <a:ext cx="1536192" cy="2103120"/>
          </a:xfrm>
          <a:prstGeom prst="roundRect">
            <a:avLst>
              <a:gd name="adj" fmla="val 4762"/>
            </a:avLst>
          </a:prstGeom>
          <a:solidFill>
            <a:schemeClr val="bg2"/>
          </a:solidFill>
          <a:ln w="12700">
            <a:solidFill>
              <a:schemeClr val="bg2"/>
            </a:solidFill>
            <a:prstDash val="solid"/>
          </a:ln>
        </p:spPr>
        <p:txBody>
          <a:bodyPr/>
          <a:lstStyle/>
          <a:p>
            <a:endParaRPr lang="en-PH"/>
          </a:p>
        </p:txBody>
      </p:sp>
      <p:sp>
        <p:nvSpPr>
          <p:cNvPr id="12" name="Finance personnel icon circle"/>
          <p:cNvSpPr/>
          <p:nvPr/>
        </p:nvSpPr>
        <p:spPr>
          <a:xfrm>
            <a:off x="4206240" y="1600200"/>
            <a:ext cx="731520" cy="731520"/>
          </a:xfrm>
          <a:prstGeom prst="ellipse">
            <a:avLst/>
          </a:prstGeom>
          <a:solidFill>
            <a:schemeClr val="accent1"/>
          </a:solidFill>
          <a:ln w="12700">
            <a:solidFill>
              <a:schemeClr val="accent1"/>
            </a:solidFill>
            <a:prstDash val="solid"/>
          </a:ln>
        </p:spPr>
        <p:txBody>
          <a:bodyPr/>
          <a:lstStyle/>
          <a:p>
            <a:endParaRPr lang="en-PH"/>
          </a:p>
        </p:txBody>
      </p:sp>
      <p:pic>
        <p:nvPicPr>
          <p:cNvPr id="13" name="Finance personnel icon" descr="Finance personnel icon"/>
          <p:cNvPicPr>
            <a:picLocks noChangeAspect="1"/>
          </p:cNvPicPr>
          <p:nvPr/>
        </p:nvPicPr>
        <p:blipFill>
          <a:blip r:embed="rId5"/>
          <a:stretch>
            <a:fillRect/>
          </a:stretch>
        </p:blipFill>
        <p:spPr>
          <a:xfrm>
            <a:off x="4389120" y="1783080"/>
            <a:ext cx="365760" cy="365760"/>
          </a:xfrm>
          <a:prstGeom prst="rect">
            <a:avLst/>
          </a:prstGeom>
        </p:spPr>
      </p:pic>
      <p:sp>
        <p:nvSpPr>
          <p:cNvPr id="14" name="Text 9"/>
          <p:cNvSpPr txBox="1"/>
          <p:nvPr/>
        </p:nvSpPr>
        <p:spPr>
          <a:xfrm>
            <a:off x="3895344" y="2514600"/>
            <a:ext cx="1353312" cy="731520"/>
          </a:xfrm>
          <a:prstGeom prst="rect">
            <a:avLst/>
          </a:prstGeom>
          <a:noFill/>
          <a:ln/>
        </p:spPr>
        <p:txBody>
          <a:bodyPr wrap="square" lIns="0" tIns="0" rIns="0" bIns="0" rtlCol="0" anchor="t"/>
          <a:lstStyle/>
          <a:p>
            <a:pPr marL="0" indent="0" algn="ctr">
              <a:buNone/>
            </a:pPr>
            <a:r>
              <a:rPr lang="en-US" sz="1500" b="1" dirty="0">
                <a:solidFill>
                  <a:schemeClr val="accent1"/>
                </a:solidFill>
              </a:rPr>
              <a:t>Finance personnel</a:t>
            </a:r>
            <a:endParaRPr lang="en-US" sz="1500" dirty="0"/>
          </a:p>
        </p:txBody>
      </p:sp>
      <p:sp>
        <p:nvSpPr>
          <p:cNvPr id="15" name="card"/>
          <p:cNvSpPr/>
          <p:nvPr/>
        </p:nvSpPr>
        <p:spPr>
          <a:xfrm>
            <a:off x="5477256" y="1371600"/>
            <a:ext cx="1536192" cy="2103120"/>
          </a:xfrm>
          <a:prstGeom prst="roundRect">
            <a:avLst>
              <a:gd name="adj" fmla="val 4762"/>
            </a:avLst>
          </a:prstGeom>
          <a:solidFill>
            <a:schemeClr val="bg2"/>
          </a:solidFill>
          <a:ln w="12700">
            <a:solidFill>
              <a:schemeClr val="bg2"/>
            </a:solidFill>
            <a:prstDash val="solid"/>
          </a:ln>
        </p:spPr>
        <p:txBody>
          <a:bodyPr/>
          <a:lstStyle/>
          <a:p>
            <a:endParaRPr lang="en-PH"/>
          </a:p>
        </p:txBody>
      </p:sp>
      <p:sp>
        <p:nvSpPr>
          <p:cNvPr id="16" name="Development staff icon circle"/>
          <p:cNvSpPr/>
          <p:nvPr/>
        </p:nvSpPr>
        <p:spPr>
          <a:xfrm>
            <a:off x="5879592" y="1600200"/>
            <a:ext cx="731520" cy="731520"/>
          </a:xfrm>
          <a:prstGeom prst="ellipse">
            <a:avLst/>
          </a:prstGeom>
          <a:solidFill>
            <a:schemeClr val="accent1"/>
          </a:solidFill>
          <a:ln w="12700">
            <a:solidFill>
              <a:schemeClr val="accent1"/>
            </a:solidFill>
            <a:prstDash val="solid"/>
          </a:ln>
        </p:spPr>
        <p:txBody>
          <a:bodyPr/>
          <a:lstStyle/>
          <a:p>
            <a:endParaRPr lang="en-PH"/>
          </a:p>
        </p:txBody>
      </p:sp>
      <p:pic>
        <p:nvPicPr>
          <p:cNvPr id="17" name="Development staff icon" descr="Development staff icon"/>
          <p:cNvPicPr>
            <a:picLocks noChangeAspect="1"/>
          </p:cNvPicPr>
          <p:nvPr/>
        </p:nvPicPr>
        <p:blipFill>
          <a:blip r:embed="rId6"/>
          <a:stretch>
            <a:fillRect/>
          </a:stretch>
        </p:blipFill>
        <p:spPr>
          <a:xfrm>
            <a:off x="6062472" y="1783080"/>
            <a:ext cx="365760" cy="365760"/>
          </a:xfrm>
          <a:prstGeom prst="rect">
            <a:avLst/>
          </a:prstGeom>
        </p:spPr>
      </p:pic>
      <p:sp>
        <p:nvSpPr>
          <p:cNvPr id="18" name="Text 12"/>
          <p:cNvSpPr txBox="1"/>
          <p:nvPr/>
        </p:nvSpPr>
        <p:spPr>
          <a:xfrm>
            <a:off x="5568696" y="2514600"/>
            <a:ext cx="1353312" cy="731520"/>
          </a:xfrm>
          <a:prstGeom prst="rect">
            <a:avLst/>
          </a:prstGeom>
          <a:noFill/>
          <a:ln/>
        </p:spPr>
        <p:txBody>
          <a:bodyPr wrap="square" lIns="0" tIns="0" rIns="0" bIns="0" rtlCol="0" anchor="t"/>
          <a:lstStyle/>
          <a:p>
            <a:pPr marL="0" indent="0" algn="ctr">
              <a:buNone/>
            </a:pPr>
            <a:r>
              <a:rPr lang="en-US" sz="1500" b="1" dirty="0">
                <a:solidFill>
                  <a:schemeClr val="accent1"/>
                </a:solidFill>
              </a:rPr>
              <a:t>Development staff</a:t>
            </a:r>
            <a:endParaRPr lang="en-US" sz="1500" dirty="0"/>
          </a:p>
        </p:txBody>
      </p:sp>
      <p:sp>
        <p:nvSpPr>
          <p:cNvPr id="19" name="card"/>
          <p:cNvSpPr/>
          <p:nvPr/>
        </p:nvSpPr>
        <p:spPr>
          <a:xfrm>
            <a:off x="7150608" y="1371600"/>
            <a:ext cx="1536192" cy="2103120"/>
          </a:xfrm>
          <a:prstGeom prst="roundRect">
            <a:avLst>
              <a:gd name="adj" fmla="val 4762"/>
            </a:avLst>
          </a:prstGeom>
          <a:solidFill>
            <a:schemeClr val="bg2"/>
          </a:solidFill>
          <a:ln w="12700">
            <a:solidFill>
              <a:schemeClr val="bg2"/>
            </a:solidFill>
            <a:prstDash val="solid"/>
          </a:ln>
        </p:spPr>
        <p:txBody>
          <a:bodyPr/>
          <a:lstStyle/>
          <a:p>
            <a:endParaRPr lang="en-PH"/>
          </a:p>
        </p:txBody>
      </p:sp>
      <p:sp>
        <p:nvSpPr>
          <p:cNvPr id="20" name="Evaluation staff icon circle"/>
          <p:cNvSpPr/>
          <p:nvPr/>
        </p:nvSpPr>
        <p:spPr>
          <a:xfrm>
            <a:off x="7552944" y="1600200"/>
            <a:ext cx="731520" cy="731520"/>
          </a:xfrm>
          <a:prstGeom prst="ellipse">
            <a:avLst/>
          </a:prstGeom>
          <a:solidFill>
            <a:schemeClr val="accent1"/>
          </a:solidFill>
          <a:ln w="12700">
            <a:solidFill>
              <a:schemeClr val="accent1"/>
            </a:solidFill>
            <a:prstDash val="solid"/>
          </a:ln>
        </p:spPr>
        <p:txBody>
          <a:bodyPr/>
          <a:lstStyle/>
          <a:p>
            <a:endParaRPr lang="en-PH"/>
          </a:p>
        </p:txBody>
      </p:sp>
      <p:pic>
        <p:nvPicPr>
          <p:cNvPr id="21" name="Evaluation staff icon" descr="Evaluation staff icon"/>
          <p:cNvPicPr>
            <a:picLocks noChangeAspect="1"/>
          </p:cNvPicPr>
          <p:nvPr/>
        </p:nvPicPr>
        <p:blipFill>
          <a:blip r:embed="rId7"/>
          <a:stretch>
            <a:fillRect/>
          </a:stretch>
        </p:blipFill>
        <p:spPr>
          <a:xfrm>
            <a:off x="7735824" y="1783080"/>
            <a:ext cx="365760" cy="365760"/>
          </a:xfrm>
          <a:prstGeom prst="rect">
            <a:avLst/>
          </a:prstGeom>
        </p:spPr>
      </p:pic>
      <p:sp>
        <p:nvSpPr>
          <p:cNvPr id="22" name="Text 15"/>
          <p:cNvSpPr txBox="1"/>
          <p:nvPr/>
        </p:nvSpPr>
        <p:spPr>
          <a:xfrm>
            <a:off x="7242048" y="2514600"/>
            <a:ext cx="1353312" cy="731520"/>
          </a:xfrm>
          <a:prstGeom prst="rect">
            <a:avLst/>
          </a:prstGeom>
          <a:noFill/>
          <a:ln/>
        </p:spPr>
        <p:txBody>
          <a:bodyPr wrap="square" lIns="0" tIns="0" rIns="0" bIns="0" rtlCol="0" anchor="t"/>
          <a:lstStyle/>
          <a:p>
            <a:pPr marL="0" indent="0" algn="ctr">
              <a:buNone/>
            </a:pPr>
            <a:r>
              <a:rPr lang="en-US" sz="1500" b="1" dirty="0">
                <a:solidFill>
                  <a:schemeClr val="accent1"/>
                </a:solidFill>
              </a:rPr>
              <a:t>Evaluation staff</a:t>
            </a:r>
            <a:endParaRPr lang="en-US" sz="1500" dirty="0"/>
          </a:p>
        </p:txBody>
      </p:sp>
      <p:sp>
        <p:nvSpPr>
          <p:cNvPr id="23" name="Text 16"/>
          <p:cNvSpPr txBox="1"/>
          <p:nvPr/>
        </p:nvSpPr>
        <p:spPr>
          <a:xfrm>
            <a:off x="457200" y="3840480"/>
            <a:ext cx="8229600" cy="548640"/>
          </a:xfrm>
          <a:prstGeom prst="rect">
            <a:avLst/>
          </a:prstGeom>
          <a:noFill/>
          <a:ln/>
        </p:spPr>
        <p:txBody>
          <a:bodyPr wrap="square" lIns="0" tIns="0" rIns="0" bIns="0" rtlCol="0" anchor="t"/>
          <a:lstStyle/>
          <a:p>
            <a:pPr marL="0" indent="0">
              <a:buNone/>
            </a:pPr>
            <a:r>
              <a:rPr lang="en-US" sz="1500" i="1" dirty="0">
                <a:solidFill>
                  <a:schemeClr val="accent3"/>
                </a:solidFill>
              </a:rPr>
              <a:t>Bring finance in early so the budget can actually support what the program promises.</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defRPr>
            </a:lvl1pPr>
          </a:lstStyle>
          <a:p>
            <a:pPr algn="r"/>
            <a:fld id="{F7021451-1387-4CA6-816F-3879F97B5CBC}" type="slidenum">
              <a:rPr lang="en-US" b="0"/>
              <a:t>13</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grpId="0" nodeType="withEffect">
                                  <p:stCondLst>
                                    <p:cond delay="22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par>
                                <p:cTn id="20" presetID="10" presetClass="entr" presetSubtype="0" fill="hold" grpId="0" nodeType="withEffect">
                                  <p:stCondLst>
                                    <p:cond delay="22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10" presetClass="entr" presetSubtype="0" fill="hold" nodeType="withEffect">
                                  <p:stCondLst>
                                    <p:cond delay="22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par>
                                <p:cTn id="26" presetID="10" presetClass="entr" presetSubtype="0" fill="hold" grpId="0" nodeType="withEffect">
                                  <p:stCondLst>
                                    <p:cond delay="22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par>
                                <p:cTn id="29" presetID="10" presetClass="entr" presetSubtype="0" fill="hold" grpId="0" nodeType="withEffect">
                                  <p:stCondLst>
                                    <p:cond delay="44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par>
                                <p:cTn id="32" presetID="10" presetClass="entr" presetSubtype="0" fill="hold" grpId="0" nodeType="withEffect">
                                  <p:stCondLst>
                                    <p:cond delay="44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par>
                                <p:cTn id="35" presetID="10" presetClass="entr" presetSubtype="0" fill="hold" nodeType="withEffect">
                                  <p:stCondLst>
                                    <p:cond delay="44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par>
                                <p:cTn id="38" presetID="10" presetClass="entr" presetSubtype="0" fill="hold" grpId="0" nodeType="withEffect">
                                  <p:stCondLst>
                                    <p:cond delay="44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500"/>
                                        <p:tgtEl>
                                          <p:spTgt spid="14"/>
                                        </p:tgtEl>
                                      </p:cBhvr>
                                    </p:animEffect>
                                  </p:childTnLst>
                                </p:cTn>
                              </p:par>
                              <p:par>
                                <p:cTn id="41" presetID="10" presetClass="entr" presetSubtype="0" fill="hold" grpId="0" nodeType="withEffect">
                                  <p:stCondLst>
                                    <p:cond delay="66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par>
                                <p:cTn id="44" presetID="10" presetClass="entr" presetSubtype="0" fill="hold" grpId="0" nodeType="withEffect">
                                  <p:stCondLst>
                                    <p:cond delay="66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500"/>
                                        <p:tgtEl>
                                          <p:spTgt spid="16"/>
                                        </p:tgtEl>
                                      </p:cBhvr>
                                    </p:animEffect>
                                  </p:childTnLst>
                                </p:cTn>
                              </p:par>
                              <p:par>
                                <p:cTn id="47" presetID="10" presetClass="entr" presetSubtype="0" fill="hold" nodeType="withEffect">
                                  <p:stCondLst>
                                    <p:cond delay="66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childTnLst>
                                </p:cTn>
                              </p:par>
                              <p:par>
                                <p:cTn id="50" presetID="10" presetClass="entr" presetSubtype="0" fill="hold" grpId="0" nodeType="withEffect">
                                  <p:stCondLst>
                                    <p:cond delay="66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500"/>
                                        <p:tgtEl>
                                          <p:spTgt spid="18"/>
                                        </p:tgtEl>
                                      </p:cBhvr>
                                    </p:animEffect>
                                  </p:childTnLst>
                                </p:cTn>
                              </p:par>
                              <p:par>
                                <p:cTn id="53" presetID="10" presetClass="entr" presetSubtype="0" fill="hold" grpId="0" nodeType="withEffect">
                                  <p:stCondLst>
                                    <p:cond delay="88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500"/>
                                        <p:tgtEl>
                                          <p:spTgt spid="19"/>
                                        </p:tgtEl>
                                      </p:cBhvr>
                                    </p:animEffect>
                                  </p:childTnLst>
                                </p:cTn>
                              </p:par>
                              <p:par>
                                <p:cTn id="56" presetID="10" presetClass="entr" presetSubtype="0" fill="hold" grpId="0" nodeType="withEffect">
                                  <p:stCondLst>
                                    <p:cond delay="880"/>
                                  </p:stCondLst>
                                  <p:childTnLst>
                                    <p:set>
                                      <p:cBhvr>
                                        <p:cTn id="57" dur="1" fill="hold">
                                          <p:stCondLst>
                                            <p:cond delay="0"/>
                                          </p:stCondLst>
                                        </p:cTn>
                                        <p:tgtEl>
                                          <p:spTgt spid="20"/>
                                        </p:tgtEl>
                                        <p:attrNameLst>
                                          <p:attrName>style.visibility</p:attrName>
                                        </p:attrNameLst>
                                      </p:cBhvr>
                                      <p:to>
                                        <p:strVal val="visible"/>
                                      </p:to>
                                    </p:set>
                                    <p:animEffect transition="in" filter="fade">
                                      <p:cBhvr>
                                        <p:cTn id="58" dur="500"/>
                                        <p:tgtEl>
                                          <p:spTgt spid="20"/>
                                        </p:tgtEl>
                                      </p:cBhvr>
                                    </p:animEffect>
                                  </p:childTnLst>
                                </p:cTn>
                              </p:par>
                              <p:par>
                                <p:cTn id="59" presetID="10" presetClass="entr" presetSubtype="0" fill="hold" nodeType="withEffect">
                                  <p:stCondLst>
                                    <p:cond delay="880"/>
                                  </p:stCondLst>
                                  <p:childTnLst>
                                    <p:set>
                                      <p:cBhvr>
                                        <p:cTn id="60" dur="1" fill="hold">
                                          <p:stCondLst>
                                            <p:cond delay="0"/>
                                          </p:stCondLst>
                                        </p:cTn>
                                        <p:tgtEl>
                                          <p:spTgt spid="21"/>
                                        </p:tgtEl>
                                        <p:attrNameLst>
                                          <p:attrName>style.visibility</p:attrName>
                                        </p:attrNameLst>
                                      </p:cBhvr>
                                      <p:to>
                                        <p:strVal val="visible"/>
                                      </p:to>
                                    </p:set>
                                    <p:animEffect transition="in" filter="fade">
                                      <p:cBhvr>
                                        <p:cTn id="61" dur="500"/>
                                        <p:tgtEl>
                                          <p:spTgt spid="21"/>
                                        </p:tgtEl>
                                      </p:cBhvr>
                                    </p:animEffect>
                                  </p:childTnLst>
                                </p:cTn>
                              </p:par>
                              <p:par>
                                <p:cTn id="62" presetID="10" presetClass="entr" presetSubtype="0" fill="hold" grpId="0" nodeType="withEffect">
                                  <p:stCondLst>
                                    <p:cond delay="880"/>
                                  </p:stCondLst>
                                  <p:childTnLst>
                                    <p:set>
                                      <p:cBhvr>
                                        <p:cTn id="63" dur="1" fill="hold">
                                          <p:stCondLst>
                                            <p:cond delay="0"/>
                                          </p:stCondLst>
                                        </p:cTn>
                                        <p:tgtEl>
                                          <p:spTgt spid="22"/>
                                        </p:tgtEl>
                                        <p:attrNameLst>
                                          <p:attrName>style.visibility</p:attrName>
                                        </p:attrNameLst>
                                      </p:cBhvr>
                                      <p:to>
                                        <p:strVal val="visible"/>
                                      </p:to>
                                    </p:set>
                                    <p:animEffect transition="in" filter="fade">
                                      <p:cBhvr>
                                        <p:cTn id="64" dur="500"/>
                                        <p:tgtEl>
                                          <p:spTgt spid="22"/>
                                        </p:tgtEl>
                                      </p:cBhvr>
                                    </p:animEffect>
                                  </p:childTnLst>
                                </p:cTn>
                              </p:par>
                              <p:par>
                                <p:cTn id="65" presetID="10" presetClass="entr" presetSubtype="0" fill="hold" grpId="0" nodeType="withEffect">
                                  <p:stCondLst>
                                    <p:cond delay="110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7" grpId="0" animBg="1"/>
      <p:bldP spid="8" grpId="0" animBg="1"/>
      <p:bldP spid="10" grpId="0" animBg="1"/>
      <p:bldP spid="11" grpId="0" animBg="1"/>
      <p:bldP spid="12" grpId="0" animBg="1"/>
      <p:bldP spid="14" grpId="0" animBg="1"/>
      <p:bldP spid="15" grpId="0" animBg="1"/>
      <p:bldP spid="16" grpId="0" animBg="1"/>
      <p:bldP spid="18" grpId="0" animBg="1"/>
      <p:bldP spid="19" grpId="0" animBg="1"/>
      <p:bldP spid="20" grpId="0" animBg="1"/>
      <p:bldP spid="22" grpId="0" animBg="1"/>
      <p:bldP spid="2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accent1"/>
                </a:solidFill>
                <a:latin typeface="Cambria" pitchFamily="34" charset="0"/>
                <a:ea typeface="Cambria" pitchFamily="34" charset="-122"/>
                <a:cs typeface="Cambria" pitchFamily="34" charset="-120"/>
              </a:rPr>
              <a:t>Make the Budget Match the Story</a:t>
            </a:r>
            <a:endParaRPr lang="en-US" sz="2800" dirty="0"/>
          </a:p>
        </p:txBody>
      </p:sp>
      <p:sp>
        <p:nvSpPr>
          <p:cNvPr id="3" name="narrative card"/>
          <p:cNvSpPr/>
          <p:nvPr/>
        </p:nvSpPr>
        <p:spPr>
          <a:xfrm>
            <a:off x="457200" y="1188720"/>
            <a:ext cx="3840480" cy="2377440"/>
          </a:xfrm>
          <a:prstGeom prst="roundRect">
            <a:avLst>
              <a:gd name="adj" fmla="val 3077"/>
            </a:avLst>
          </a:prstGeom>
          <a:solidFill>
            <a:schemeClr val="accent4"/>
          </a:solidFill>
          <a:ln w="12700">
            <a:solidFill>
              <a:schemeClr val="accent4"/>
            </a:solidFill>
            <a:prstDash val="solid"/>
          </a:ln>
        </p:spPr>
        <p:txBody>
          <a:bodyPr/>
          <a:lstStyle/>
          <a:p>
            <a:endParaRPr lang="en-PH"/>
          </a:p>
        </p:txBody>
      </p:sp>
      <p:sp>
        <p:nvSpPr>
          <p:cNvPr id="4" name="Text 2"/>
          <p:cNvSpPr txBox="1"/>
          <p:nvPr/>
        </p:nvSpPr>
        <p:spPr>
          <a:xfrm>
            <a:off x="731520" y="1371600"/>
            <a:ext cx="3383280" cy="320040"/>
          </a:xfrm>
          <a:prstGeom prst="rect">
            <a:avLst/>
          </a:prstGeom>
          <a:noFill/>
          <a:ln/>
        </p:spPr>
        <p:txBody>
          <a:bodyPr wrap="square" lIns="0" tIns="0" rIns="0" bIns="0" rtlCol="0" anchor="t"/>
          <a:lstStyle/>
          <a:p>
            <a:pPr marL="0" indent="0">
              <a:buNone/>
            </a:pPr>
            <a:r>
              <a:rPr lang="en-US" sz="1200" b="1" kern="0" spc="200" dirty="0">
                <a:solidFill>
                  <a:schemeClr val="accent3"/>
                </a:solidFill>
              </a:rPr>
              <a:t>THE NARRATIVE SAYS</a:t>
            </a:r>
            <a:endParaRPr lang="en-US" sz="1200" dirty="0"/>
          </a:p>
        </p:txBody>
      </p:sp>
      <p:sp>
        <p:nvSpPr>
          <p:cNvPr id="5" name="Text 3"/>
          <p:cNvSpPr txBox="1"/>
          <p:nvPr/>
        </p:nvSpPr>
        <p:spPr>
          <a:xfrm>
            <a:off x="731520" y="1783080"/>
            <a:ext cx="3383280" cy="1463040"/>
          </a:xfrm>
          <a:prstGeom prst="rect">
            <a:avLst/>
          </a:prstGeom>
          <a:noFill/>
          <a:ln/>
        </p:spPr>
        <p:txBody>
          <a:bodyPr wrap="square" lIns="0" tIns="0" rIns="0" bIns="0" rtlCol="0" anchor="t"/>
          <a:lstStyle/>
          <a:p>
            <a:pPr marL="0" indent="0">
              <a:buNone/>
            </a:pPr>
            <a:r>
              <a:rPr lang="en-US" sz="2200" b="1" dirty="0">
                <a:solidFill>
                  <a:schemeClr val="accent1"/>
                </a:solidFill>
                <a:latin typeface="Cambria" pitchFamily="34" charset="0"/>
                <a:ea typeface="Cambria" pitchFamily="34" charset="-122"/>
                <a:cs typeface="Cambria" pitchFamily="34" charset="-120"/>
              </a:rPr>
              <a:t>"We will double the number of individuals served."</a:t>
            </a:r>
            <a:endParaRPr lang="en-US" sz="2200" dirty="0"/>
          </a:p>
        </p:txBody>
      </p:sp>
      <p:sp>
        <p:nvSpPr>
          <p:cNvPr id="6" name="budget card"/>
          <p:cNvSpPr/>
          <p:nvPr/>
        </p:nvSpPr>
        <p:spPr>
          <a:xfrm>
            <a:off x="4846320" y="1188720"/>
            <a:ext cx="3840480" cy="2377440"/>
          </a:xfrm>
          <a:prstGeom prst="roundRect">
            <a:avLst>
              <a:gd name="adj" fmla="val 3077"/>
            </a:avLst>
          </a:prstGeom>
          <a:solidFill>
            <a:schemeClr val="bg2"/>
          </a:solidFill>
          <a:ln w="12700">
            <a:solidFill>
              <a:schemeClr val="bg2"/>
            </a:solidFill>
            <a:prstDash val="solid"/>
          </a:ln>
        </p:spPr>
        <p:txBody>
          <a:bodyPr/>
          <a:lstStyle/>
          <a:p>
            <a:endParaRPr lang="en-PH"/>
          </a:p>
        </p:txBody>
      </p:sp>
      <p:sp>
        <p:nvSpPr>
          <p:cNvPr id="7" name="Text 5"/>
          <p:cNvSpPr txBox="1"/>
          <p:nvPr/>
        </p:nvSpPr>
        <p:spPr>
          <a:xfrm>
            <a:off x="5120640" y="1371600"/>
            <a:ext cx="3383280" cy="320040"/>
          </a:xfrm>
          <a:prstGeom prst="rect">
            <a:avLst/>
          </a:prstGeom>
          <a:noFill/>
          <a:ln/>
        </p:spPr>
        <p:txBody>
          <a:bodyPr wrap="square" lIns="0" tIns="0" rIns="0" bIns="0" rtlCol="0" anchor="t"/>
          <a:lstStyle/>
          <a:p>
            <a:pPr marL="0" indent="0">
              <a:buNone/>
            </a:pPr>
            <a:r>
              <a:rPr lang="en-US" sz="1200" b="1" kern="0" spc="200" dirty="0">
                <a:solidFill>
                  <a:schemeClr val="accent3"/>
                </a:solidFill>
              </a:rPr>
              <a:t>BUT THE BUDGET SHOWS</a:t>
            </a:r>
            <a:endParaRPr lang="en-US" sz="1200" dirty="0"/>
          </a:p>
        </p:txBody>
      </p:sp>
      <p:sp>
        <p:nvSpPr>
          <p:cNvPr id="8" name="x icon circle"/>
          <p:cNvSpPr/>
          <p:nvPr/>
        </p:nvSpPr>
        <p:spPr>
          <a:xfrm>
            <a:off x="5120640" y="1828800"/>
            <a:ext cx="384048" cy="384048"/>
          </a:xfrm>
          <a:prstGeom prst="ellipse">
            <a:avLst/>
          </a:prstGeom>
          <a:solidFill>
            <a:schemeClr val="accent6"/>
          </a:solidFill>
          <a:ln w="12700">
            <a:solidFill>
              <a:schemeClr val="accent6"/>
            </a:solidFill>
            <a:prstDash val="solid"/>
          </a:ln>
        </p:spPr>
        <p:txBody>
          <a:bodyPr/>
          <a:lstStyle/>
          <a:p>
            <a:endParaRPr lang="en-PH"/>
          </a:p>
        </p:txBody>
      </p:sp>
      <p:pic>
        <p:nvPicPr>
          <p:cNvPr id="9" name="x icon" descr="x icon"/>
          <p:cNvPicPr>
            <a:picLocks noChangeAspect="1"/>
          </p:cNvPicPr>
          <p:nvPr/>
        </p:nvPicPr>
        <p:blipFill>
          <a:blip r:embed="rId3"/>
          <a:stretch>
            <a:fillRect/>
          </a:stretch>
        </p:blipFill>
        <p:spPr>
          <a:xfrm>
            <a:off x="5216652" y="1924812"/>
            <a:ext cx="192024" cy="192024"/>
          </a:xfrm>
          <a:prstGeom prst="rect">
            <a:avLst/>
          </a:prstGeom>
        </p:spPr>
      </p:pic>
      <p:sp>
        <p:nvSpPr>
          <p:cNvPr id="10" name="Text 7"/>
          <p:cNvSpPr txBox="1"/>
          <p:nvPr/>
        </p:nvSpPr>
        <p:spPr>
          <a:xfrm>
            <a:off x="5669280" y="1828800"/>
            <a:ext cx="2834640" cy="384048"/>
          </a:xfrm>
          <a:prstGeom prst="rect">
            <a:avLst/>
          </a:prstGeom>
          <a:noFill/>
          <a:ln/>
        </p:spPr>
        <p:txBody>
          <a:bodyPr wrap="square" lIns="0" tIns="0" rIns="0" bIns="0" rtlCol="0" anchor="ctr"/>
          <a:lstStyle/>
          <a:p>
            <a:pPr marL="0" indent="0">
              <a:buNone/>
            </a:pPr>
            <a:r>
              <a:rPr lang="en-US" sz="1600" dirty="0">
                <a:solidFill>
                  <a:schemeClr val="tx1"/>
                </a:solidFill>
              </a:rPr>
              <a:t>No additional staff</a:t>
            </a:r>
            <a:endParaRPr lang="en-US" sz="1600" dirty="0"/>
          </a:p>
        </p:txBody>
      </p:sp>
      <p:sp>
        <p:nvSpPr>
          <p:cNvPr id="11" name="x icon circle"/>
          <p:cNvSpPr/>
          <p:nvPr/>
        </p:nvSpPr>
        <p:spPr>
          <a:xfrm>
            <a:off x="5120640" y="2377440"/>
            <a:ext cx="384048" cy="384048"/>
          </a:xfrm>
          <a:prstGeom prst="ellipse">
            <a:avLst/>
          </a:prstGeom>
          <a:solidFill>
            <a:schemeClr val="accent6"/>
          </a:solidFill>
          <a:ln w="12700">
            <a:solidFill>
              <a:schemeClr val="accent6"/>
            </a:solidFill>
            <a:prstDash val="solid"/>
          </a:ln>
        </p:spPr>
        <p:txBody>
          <a:bodyPr/>
          <a:lstStyle/>
          <a:p>
            <a:endParaRPr lang="en-PH"/>
          </a:p>
        </p:txBody>
      </p:sp>
      <p:pic>
        <p:nvPicPr>
          <p:cNvPr id="12" name="x icon" descr="x icon"/>
          <p:cNvPicPr>
            <a:picLocks noChangeAspect="1"/>
          </p:cNvPicPr>
          <p:nvPr/>
        </p:nvPicPr>
        <p:blipFill>
          <a:blip r:embed="rId3"/>
          <a:stretch>
            <a:fillRect/>
          </a:stretch>
        </p:blipFill>
        <p:spPr>
          <a:xfrm>
            <a:off x="5216652" y="2473452"/>
            <a:ext cx="192024" cy="192024"/>
          </a:xfrm>
          <a:prstGeom prst="rect">
            <a:avLst/>
          </a:prstGeom>
        </p:spPr>
      </p:pic>
      <p:sp>
        <p:nvSpPr>
          <p:cNvPr id="13" name="Text 9"/>
          <p:cNvSpPr txBox="1"/>
          <p:nvPr/>
        </p:nvSpPr>
        <p:spPr>
          <a:xfrm>
            <a:off x="5669280" y="2377440"/>
            <a:ext cx="2834640" cy="384048"/>
          </a:xfrm>
          <a:prstGeom prst="rect">
            <a:avLst/>
          </a:prstGeom>
          <a:noFill/>
          <a:ln/>
        </p:spPr>
        <p:txBody>
          <a:bodyPr wrap="square" lIns="0" tIns="0" rIns="0" bIns="0" rtlCol="0" anchor="ctr"/>
          <a:lstStyle/>
          <a:p>
            <a:pPr marL="0" indent="0">
              <a:buNone/>
            </a:pPr>
            <a:r>
              <a:rPr lang="en-US" sz="1600" dirty="0">
                <a:solidFill>
                  <a:schemeClr val="tx1"/>
                </a:solidFill>
              </a:rPr>
              <a:t>No additional supplies</a:t>
            </a:r>
            <a:endParaRPr lang="en-US" sz="1600" dirty="0"/>
          </a:p>
        </p:txBody>
      </p:sp>
      <p:sp>
        <p:nvSpPr>
          <p:cNvPr id="14" name="x icon circle"/>
          <p:cNvSpPr/>
          <p:nvPr/>
        </p:nvSpPr>
        <p:spPr>
          <a:xfrm>
            <a:off x="5120640" y="2926080"/>
            <a:ext cx="384048" cy="384048"/>
          </a:xfrm>
          <a:prstGeom prst="ellipse">
            <a:avLst/>
          </a:prstGeom>
          <a:solidFill>
            <a:schemeClr val="accent6"/>
          </a:solidFill>
          <a:ln w="12700">
            <a:solidFill>
              <a:schemeClr val="accent6"/>
            </a:solidFill>
            <a:prstDash val="solid"/>
          </a:ln>
        </p:spPr>
        <p:txBody>
          <a:bodyPr/>
          <a:lstStyle/>
          <a:p>
            <a:endParaRPr lang="en-PH"/>
          </a:p>
        </p:txBody>
      </p:sp>
      <p:pic>
        <p:nvPicPr>
          <p:cNvPr id="15" name="x icon" descr="x icon"/>
          <p:cNvPicPr>
            <a:picLocks noChangeAspect="1"/>
          </p:cNvPicPr>
          <p:nvPr/>
        </p:nvPicPr>
        <p:blipFill>
          <a:blip r:embed="rId3"/>
          <a:stretch>
            <a:fillRect/>
          </a:stretch>
        </p:blipFill>
        <p:spPr>
          <a:xfrm>
            <a:off x="5216652" y="3022092"/>
            <a:ext cx="192024" cy="192024"/>
          </a:xfrm>
          <a:prstGeom prst="rect">
            <a:avLst/>
          </a:prstGeom>
        </p:spPr>
      </p:pic>
      <p:sp>
        <p:nvSpPr>
          <p:cNvPr id="16" name="Text 11"/>
          <p:cNvSpPr txBox="1"/>
          <p:nvPr/>
        </p:nvSpPr>
        <p:spPr>
          <a:xfrm>
            <a:off x="5669280" y="2926080"/>
            <a:ext cx="2834640" cy="384048"/>
          </a:xfrm>
          <a:prstGeom prst="rect">
            <a:avLst/>
          </a:prstGeom>
          <a:noFill/>
          <a:ln/>
        </p:spPr>
        <p:txBody>
          <a:bodyPr wrap="square" lIns="0" tIns="0" rIns="0" bIns="0" rtlCol="0" anchor="ctr"/>
          <a:lstStyle/>
          <a:p>
            <a:pPr marL="0" indent="0">
              <a:buNone/>
            </a:pPr>
            <a:r>
              <a:rPr lang="en-US" sz="1600" dirty="0">
                <a:solidFill>
                  <a:schemeClr val="tx1"/>
                </a:solidFill>
              </a:rPr>
              <a:t>No additional program costs</a:t>
            </a:r>
            <a:endParaRPr lang="en-US" sz="1600" dirty="0"/>
          </a:p>
        </p:txBody>
      </p:sp>
      <p:sp>
        <p:nvSpPr>
          <p:cNvPr id="17" name="arrow"/>
          <p:cNvSpPr/>
          <p:nvPr/>
        </p:nvSpPr>
        <p:spPr>
          <a:xfrm>
            <a:off x="4343400" y="2377440"/>
            <a:ext cx="457200" cy="0"/>
          </a:xfrm>
          <a:prstGeom prst="line">
            <a:avLst/>
          </a:prstGeom>
          <a:noFill/>
          <a:ln w="25400">
            <a:solidFill>
              <a:schemeClr val="accent2"/>
            </a:solidFill>
            <a:prstDash val="solid"/>
            <a:tailEnd type="triangle"/>
          </a:ln>
        </p:spPr>
        <p:txBody>
          <a:bodyPr/>
          <a:lstStyle/>
          <a:p>
            <a:endParaRPr lang="en-PH"/>
          </a:p>
        </p:txBody>
      </p:sp>
      <p:sp>
        <p:nvSpPr>
          <p:cNvPr id="18" name="Text 13"/>
          <p:cNvSpPr txBox="1"/>
          <p:nvPr/>
        </p:nvSpPr>
        <p:spPr>
          <a:xfrm>
            <a:off x="457200" y="3840480"/>
            <a:ext cx="8229600" cy="548640"/>
          </a:xfrm>
          <a:prstGeom prst="rect">
            <a:avLst/>
          </a:prstGeom>
          <a:noFill/>
          <a:ln/>
        </p:spPr>
        <p:txBody>
          <a:bodyPr wrap="square" lIns="0" tIns="0" rIns="0" bIns="0" rtlCol="0" anchor="ctr"/>
          <a:lstStyle/>
          <a:p>
            <a:pPr marL="0" indent="0">
              <a:buNone/>
            </a:pPr>
            <a:r>
              <a:rPr lang="en-US" sz="1700" b="1" dirty="0">
                <a:solidFill>
                  <a:schemeClr val="accent3"/>
                </a:solidFill>
              </a:rPr>
              <a:t>Funders notice. </a:t>
            </a:r>
            <a:r>
              <a:rPr lang="en-US" sz="1700" dirty="0">
                <a:solidFill>
                  <a:schemeClr val="tx1"/>
                </a:solidFill>
              </a:rPr>
              <a:t>The budget and the narrative should tell the same story.</a:t>
            </a:r>
            <a:endParaRPr lang="en-US" sz="17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defRPr>
            </a:lvl1pPr>
          </a:lstStyle>
          <a:p>
            <a:pPr algn="r"/>
            <a:fld id="{F7021451-1387-4CA6-816F-3879F97B5CBC}" type="slidenum">
              <a:rPr lang="en-US" b="0"/>
              <a:t>14</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22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grpId="0" nodeType="withEffect">
                                  <p:stCondLst>
                                    <p:cond delay="22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par>
                                <p:cTn id="20" presetID="10" presetClass="entr" presetSubtype="0" fill="hold" grpId="0" nodeType="withEffect">
                                  <p:stCondLst>
                                    <p:cond delay="22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10" presetClass="entr" presetSubtype="0" fill="hold" nodeType="withEffect">
                                  <p:stCondLst>
                                    <p:cond delay="22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par>
                                <p:cTn id="26" presetID="10" presetClass="entr" presetSubtype="0" fill="hold" grpId="0" nodeType="withEffect">
                                  <p:stCondLst>
                                    <p:cond delay="22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par>
                                <p:cTn id="29" presetID="10" presetClass="entr" presetSubtype="0" fill="hold" grpId="0" nodeType="withEffect">
                                  <p:stCondLst>
                                    <p:cond delay="22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par>
                                <p:cTn id="32" presetID="10" presetClass="entr" presetSubtype="0" fill="hold" nodeType="withEffect">
                                  <p:stCondLst>
                                    <p:cond delay="22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par>
                                <p:cTn id="35" presetID="10" presetClass="entr" presetSubtype="0" fill="hold" grpId="0" nodeType="withEffect">
                                  <p:stCondLst>
                                    <p:cond delay="22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par>
                                <p:cTn id="38" presetID="10" presetClass="entr" presetSubtype="0" fill="hold" grpId="0" nodeType="withEffect">
                                  <p:stCondLst>
                                    <p:cond delay="22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500"/>
                                        <p:tgtEl>
                                          <p:spTgt spid="14"/>
                                        </p:tgtEl>
                                      </p:cBhvr>
                                    </p:animEffect>
                                  </p:childTnLst>
                                </p:cTn>
                              </p:par>
                              <p:par>
                                <p:cTn id="41" presetID="10" presetClass="entr" presetSubtype="0" fill="hold" nodeType="withEffect">
                                  <p:stCondLst>
                                    <p:cond delay="22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par>
                                <p:cTn id="44" presetID="10" presetClass="entr" presetSubtype="0" fill="hold" grpId="0" nodeType="withEffect">
                                  <p:stCondLst>
                                    <p:cond delay="22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500"/>
                                        <p:tgtEl>
                                          <p:spTgt spid="16"/>
                                        </p:tgtEl>
                                      </p:cBhvr>
                                    </p:animEffect>
                                  </p:childTnLst>
                                </p:cTn>
                              </p:par>
                              <p:par>
                                <p:cTn id="47" presetID="10" presetClass="entr" presetSubtype="0" fill="hold" grpId="0" nodeType="withEffect">
                                  <p:stCondLst>
                                    <p:cond delay="44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childTnLst>
                                </p:cTn>
                              </p:par>
                              <p:par>
                                <p:cTn id="50" presetID="10" presetClass="entr" presetSubtype="0" fill="hold" grpId="0" nodeType="withEffect">
                                  <p:stCondLst>
                                    <p:cond delay="66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10" grpId="0" animBg="1"/>
      <p:bldP spid="11" grpId="0" animBg="1"/>
      <p:bldP spid="13" grpId="0" animBg="1"/>
      <p:bldP spid="14" grpId="0" animBg="1"/>
      <p:bldP spid="16" grpId="0" animBg="1"/>
      <p:bldP spid="17" grpId="0" animBg="1"/>
      <p:bldP spid="1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accent1"/>
                </a:solidFill>
                <a:latin typeface="Cambria" pitchFamily="34" charset="0"/>
                <a:ea typeface="Cambria" pitchFamily="34" charset="-122"/>
                <a:cs typeface="Cambria" pitchFamily="34" charset="-120"/>
              </a:rPr>
              <a:t>Questions Finance Should Ask</a:t>
            </a:r>
            <a:endParaRPr lang="en-US" sz="2800" dirty="0"/>
          </a:p>
        </p:txBody>
      </p:sp>
      <p:sp>
        <p:nvSpPr>
          <p:cNvPr id="3" name="card"/>
          <p:cNvSpPr/>
          <p:nvPr/>
        </p:nvSpPr>
        <p:spPr>
          <a:xfrm>
            <a:off x="457200" y="1234440"/>
            <a:ext cx="2606040" cy="1463040"/>
          </a:xfrm>
          <a:prstGeom prst="roundRect">
            <a:avLst>
              <a:gd name="adj" fmla="val 5000"/>
            </a:avLst>
          </a:prstGeom>
          <a:solidFill>
            <a:schemeClr val="bg2"/>
          </a:solidFill>
          <a:ln w="12700">
            <a:solidFill>
              <a:schemeClr val="bg2"/>
            </a:solidFill>
            <a:prstDash val="solid"/>
          </a:ln>
        </p:spPr>
        <p:txBody>
          <a:bodyPr/>
          <a:lstStyle/>
          <a:p>
            <a:endParaRPr lang="en-PH"/>
          </a:p>
        </p:txBody>
      </p:sp>
      <p:sp>
        <p:nvSpPr>
          <p:cNvPr id="4" name="finance icon circle"/>
          <p:cNvSpPr/>
          <p:nvPr/>
        </p:nvSpPr>
        <p:spPr>
          <a:xfrm>
            <a:off x="685800" y="1463040"/>
            <a:ext cx="548640" cy="548640"/>
          </a:xfrm>
          <a:prstGeom prst="ellipse">
            <a:avLst/>
          </a:prstGeom>
          <a:solidFill>
            <a:schemeClr val="accent1"/>
          </a:solidFill>
          <a:ln w="12700">
            <a:solidFill>
              <a:schemeClr val="accent1"/>
            </a:solidFill>
            <a:prstDash val="solid"/>
          </a:ln>
        </p:spPr>
        <p:txBody>
          <a:bodyPr/>
          <a:lstStyle/>
          <a:p>
            <a:endParaRPr lang="en-PH"/>
          </a:p>
        </p:txBody>
      </p:sp>
      <p:pic>
        <p:nvPicPr>
          <p:cNvPr id="5" name="finance icon" descr="finance icon"/>
          <p:cNvPicPr>
            <a:picLocks noChangeAspect="1"/>
          </p:cNvPicPr>
          <p:nvPr/>
        </p:nvPicPr>
        <p:blipFill>
          <a:blip r:embed="rId3"/>
          <a:stretch>
            <a:fillRect/>
          </a:stretch>
        </p:blipFill>
        <p:spPr>
          <a:xfrm>
            <a:off x="822960" y="1600200"/>
            <a:ext cx="274320" cy="274320"/>
          </a:xfrm>
          <a:prstGeom prst="rect">
            <a:avLst/>
          </a:prstGeom>
        </p:spPr>
      </p:pic>
      <p:sp>
        <p:nvSpPr>
          <p:cNvPr id="6" name="Text 3"/>
          <p:cNvSpPr txBox="1"/>
          <p:nvPr/>
        </p:nvSpPr>
        <p:spPr>
          <a:xfrm>
            <a:off x="685800" y="2103120"/>
            <a:ext cx="2194560" cy="502920"/>
          </a:xfrm>
          <a:prstGeom prst="rect">
            <a:avLst/>
          </a:prstGeom>
          <a:noFill/>
          <a:ln/>
        </p:spPr>
        <p:txBody>
          <a:bodyPr wrap="square" lIns="0" tIns="0" rIns="0" bIns="0" rtlCol="0" anchor="t"/>
          <a:lstStyle/>
          <a:p>
            <a:pPr marL="0" indent="0">
              <a:buNone/>
            </a:pPr>
            <a:r>
              <a:rPr lang="en-US" sz="1500" b="1" dirty="0">
                <a:solidFill>
                  <a:schemeClr val="accent1"/>
                </a:solidFill>
              </a:rPr>
              <a:t>Can salaries be supported?</a:t>
            </a:r>
            <a:endParaRPr lang="en-US" sz="1500" dirty="0"/>
          </a:p>
        </p:txBody>
      </p:sp>
      <p:sp>
        <p:nvSpPr>
          <p:cNvPr id="7" name="card"/>
          <p:cNvSpPr/>
          <p:nvPr/>
        </p:nvSpPr>
        <p:spPr>
          <a:xfrm>
            <a:off x="3246120" y="1234440"/>
            <a:ext cx="2606040" cy="1463040"/>
          </a:xfrm>
          <a:prstGeom prst="roundRect">
            <a:avLst>
              <a:gd name="adj" fmla="val 5000"/>
            </a:avLst>
          </a:prstGeom>
          <a:solidFill>
            <a:schemeClr val="bg2"/>
          </a:solidFill>
          <a:ln w="12700">
            <a:solidFill>
              <a:schemeClr val="bg2"/>
            </a:solidFill>
            <a:prstDash val="solid"/>
          </a:ln>
        </p:spPr>
        <p:txBody>
          <a:bodyPr/>
          <a:lstStyle/>
          <a:p>
            <a:endParaRPr lang="en-PH"/>
          </a:p>
        </p:txBody>
      </p:sp>
      <p:sp>
        <p:nvSpPr>
          <p:cNvPr id="8" name="finance icon circle"/>
          <p:cNvSpPr/>
          <p:nvPr/>
        </p:nvSpPr>
        <p:spPr>
          <a:xfrm>
            <a:off x="3474720" y="1463040"/>
            <a:ext cx="548640" cy="548640"/>
          </a:xfrm>
          <a:prstGeom prst="ellipse">
            <a:avLst/>
          </a:prstGeom>
          <a:solidFill>
            <a:schemeClr val="accent1"/>
          </a:solidFill>
          <a:ln w="12700">
            <a:solidFill>
              <a:schemeClr val="accent1"/>
            </a:solidFill>
            <a:prstDash val="solid"/>
          </a:ln>
        </p:spPr>
        <p:txBody>
          <a:bodyPr/>
          <a:lstStyle/>
          <a:p>
            <a:endParaRPr lang="en-PH"/>
          </a:p>
        </p:txBody>
      </p:sp>
      <p:pic>
        <p:nvPicPr>
          <p:cNvPr id="9" name="finance icon" descr="finance icon"/>
          <p:cNvPicPr>
            <a:picLocks noChangeAspect="1"/>
          </p:cNvPicPr>
          <p:nvPr/>
        </p:nvPicPr>
        <p:blipFill>
          <a:blip r:embed="rId4"/>
          <a:stretch>
            <a:fillRect/>
          </a:stretch>
        </p:blipFill>
        <p:spPr>
          <a:xfrm>
            <a:off x="3611880" y="1600200"/>
            <a:ext cx="274320" cy="274320"/>
          </a:xfrm>
          <a:prstGeom prst="rect">
            <a:avLst/>
          </a:prstGeom>
        </p:spPr>
      </p:pic>
      <p:sp>
        <p:nvSpPr>
          <p:cNvPr id="10" name="Text 6"/>
          <p:cNvSpPr txBox="1"/>
          <p:nvPr/>
        </p:nvSpPr>
        <p:spPr>
          <a:xfrm>
            <a:off x="3474720" y="2103120"/>
            <a:ext cx="2194560" cy="502920"/>
          </a:xfrm>
          <a:prstGeom prst="rect">
            <a:avLst/>
          </a:prstGeom>
          <a:noFill/>
          <a:ln/>
        </p:spPr>
        <p:txBody>
          <a:bodyPr wrap="square" lIns="0" tIns="0" rIns="0" bIns="0" rtlCol="0" anchor="t"/>
          <a:lstStyle/>
          <a:p>
            <a:pPr marL="0" indent="0">
              <a:buNone/>
            </a:pPr>
            <a:r>
              <a:rPr lang="en-US" sz="1500" b="1" dirty="0">
                <a:solidFill>
                  <a:schemeClr val="accent1"/>
                </a:solidFill>
              </a:rPr>
              <a:t>Are fringe benefits included?</a:t>
            </a:r>
            <a:endParaRPr lang="en-US" sz="1500" dirty="0"/>
          </a:p>
        </p:txBody>
      </p:sp>
      <p:sp>
        <p:nvSpPr>
          <p:cNvPr id="11" name="card"/>
          <p:cNvSpPr/>
          <p:nvPr/>
        </p:nvSpPr>
        <p:spPr>
          <a:xfrm>
            <a:off x="6035040" y="1234440"/>
            <a:ext cx="2606040" cy="1463040"/>
          </a:xfrm>
          <a:prstGeom prst="roundRect">
            <a:avLst>
              <a:gd name="adj" fmla="val 5000"/>
            </a:avLst>
          </a:prstGeom>
          <a:solidFill>
            <a:schemeClr val="bg2"/>
          </a:solidFill>
          <a:ln w="12700">
            <a:solidFill>
              <a:schemeClr val="bg2"/>
            </a:solidFill>
            <a:prstDash val="solid"/>
          </a:ln>
        </p:spPr>
        <p:txBody>
          <a:bodyPr/>
          <a:lstStyle/>
          <a:p>
            <a:endParaRPr lang="en-PH"/>
          </a:p>
        </p:txBody>
      </p:sp>
      <p:sp>
        <p:nvSpPr>
          <p:cNvPr id="12" name="finance icon circle"/>
          <p:cNvSpPr/>
          <p:nvPr/>
        </p:nvSpPr>
        <p:spPr>
          <a:xfrm>
            <a:off x="6263640" y="1463040"/>
            <a:ext cx="548640" cy="548640"/>
          </a:xfrm>
          <a:prstGeom prst="ellipse">
            <a:avLst/>
          </a:prstGeom>
          <a:solidFill>
            <a:schemeClr val="accent1"/>
          </a:solidFill>
          <a:ln w="12700">
            <a:solidFill>
              <a:schemeClr val="accent1"/>
            </a:solidFill>
            <a:prstDash val="solid"/>
          </a:ln>
        </p:spPr>
        <p:txBody>
          <a:bodyPr/>
          <a:lstStyle/>
          <a:p>
            <a:endParaRPr lang="en-PH"/>
          </a:p>
        </p:txBody>
      </p:sp>
      <p:pic>
        <p:nvPicPr>
          <p:cNvPr id="13" name="finance icon" descr="finance icon"/>
          <p:cNvPicPr>
            <a:picLocks noChangeAspect="1"/>
          </p:cNvPicPr>
          <p:nvPr/>
        </p:nvPicPr>
        <p:blipFill>
          <a:blip r:embed="rId5"/>
          <a:stretch>
            <a:fillRect/>
          </a:stretch>
        </p:blipFill>
        <p:spPr>
          <a:xfrm>
            <a:off x="6400800" y="1600200"/>
            <a:ext cx="274320" cy="274320"/>
          </a:xfrm>
          <a:prstGeom prst="rect">
            <a:avLst/>
          </a:prstGeom>
        </p:spPr>
      </p:pic>
      <p:sp>
        <p:nvSpPr>
          <p:cNvPr id="14" name="Text 9"/>
          <p:cNvSpPr txBox="1"/>
          <p:nvPr/>
        </p:nvSpPr>
        <p:spPr>
          <a:xfrm>
            <a:off x="6263640" y="2103120"/>
            <a:ext cx="2194560" cy="502920"/>
          </a:xfrm>
          <a:prstGeom prst="rect">
            <a:avLst/>
          </a:prstGeom>
          <a:noFill/>
          <a:ln/>
        </p:spPr>
        <p:txBody>
          <a:bodyPr wrap="square" lIns="0" tIns="0" rIns="0" bIns="0" rtlCol="0" anchor="t"/>
          <a:lstStyle/>
          <a:p>
            <a:pPr marL="0" indent="0">
              <a:buNone/>
            </a:pPr>
            <a:r>
              <a:rPr lang="en-US" sz="1500" b="1" dirty="0">
                <a:solidFill>
                  <a:schemeClr val="accent1"/>
                </a:solidFill>
              </a:rPr>
              <a:t>What indirect costs exist?</a:t>
            </a:r>
            <a:endParaRPr lang="en-US" sz="1500" dirty="0"/>
          </a:p>
        </p:txBody>
      </p:sp>
      <p:sp>
        <p:nvSpPr>
          <p:cNvPr id="15" name="card"/>
          <p:cNvSpPr/>
          <p:nvPr/>
        </p:nvSpPr>
        <p:spPr>
          <a:xfrm>
            <a:off x="457200" y="2880360"/>
            <a:ext cx="2606040" cy="1463040"/>
          </a:xfrm>
          <a:prstGeom prst="roundRect">
            <a:avLst>
              <a:gd name="adj" fmla="val 5000"/>
            </a:avLst>
          </a:prstGeom>
          <a:solidFill>
            <a:schemeClr val="bg2"/>
          </a:solidFill>
          <a:ln w="12700">
            <a:solidFill>
              <a:schemeClr val="bg2"/>
            </a:solidFill>
            <a:prstDash val="solid"/>
          </a:ln>
        </p:spPr>
        <p:txBody>
          <a:bodyPr/>
          <a:lstStyle/>
          <a:p>
            <a:endParaRPr lang="en-PH"/>
          </a:p>
        </p:txBody>
      </p:sp>
      <p:sp>
        <p:nvSpPr>
          <p:cNvPr id="16" name="finance icon circle"/>
          <p:cNvSpPr/>
          <p:nvPr/>
        </p:nvSpPr>
        <p:spPr>
          <a:xfrm>
            <a:off x="685800" y="3108960"/>
            <a:ext cx="548640" cy="548640"/>
          </a:xfrm>
          <a:prstGeom prst="ellipse">
            <a:avLst/>
          </a:prstGeom>
          <a:solidFill>
            <a:schemeClr val="accent1"/>
          </a:solidFill>
          <a:ln w="12700">
            <a:solidFill>
              <a:schemeClr val="accent1"/>
            </a:solidFill>
            <a:prstDash val="solid"/>
          </a:ln>
        </p:spPr>
        <p:txBody>
          <a:bodyPr/>
          <a:lstStyle/>
          <a:p>
            <a:endParaRPr lang="en-PH"/>
          </a:p>
        </p:txBody>
      </p:sp>
      <p:pic>
        <p:nvPicPr>
          <p:cNvPr id="17" name="finance icon" descr="finance icon"/>
          <p:cNvPicPr>
            <a:picLocks noChangeAspect="1"/>
          </p:cNvPicPr>
          <p:nvPr/>
        </p:nvPicPr>
        <p:blipFill>
          <a:blip r:embed="rId6"/>
          <a:stretch>
            <a:fillRect/>
          </a:stretch>
        </p:blipFill>
        <p:spPr>
          <a:xfrm>
            <a:off x="822960" y="3246120"/>
            <a:ext cx="274320" cy="274320"/>
          </a:xfrm>
          <a:prstGeom prst="rect">
            <a:avLst/>
          </a:prstGeom>
        </p:spPr>
      </p:pic>
      <p:sp>
        <p:nvSpPr>
          <p:cNvPr id="18" name="Text 12"/>
          <p:cNvSpPr txBox="1"/>
          <p:nvPr/>
        </p:nvSpPr>
        <p:spPr>
          <a:xfrm>
            <a:off x="685800" y="3749040"/>
            <a:ext cx="2194560" cy="502920"/>
          </a:xfrm>
          <a:prstGeom prst="rect">
            <a:avLst/>
          </a:prstGeom>
          <a:noFill/>
          <a:ln/>
        </p:spPr>
        <p:txBody>
          <a:bodyPr wrap="square" lIns="0" tIns="0" rIns="0" bIns="0" rtlCol="0" anchor="t"/>
          <a:lstStyle/>
          <a:p>
            <a:pPr marL="0" indent="0">
              <a:buNone/>
            </a:pPr>
            <a:r>
              <a:rPr lang="en-US" sz="1500" b="1" dirty="0">
                <a:solidFill>
                  <a:schemeClr val="accent1"/>
                </a:solidFill>
              </a:rPr>
              <a:t>Who will supervise the program?</a:t>
            </a:r>
            <a:endParaRPr lang="en-US" sz="1500" dirty="0"/>
          </a:p>
        </p:txBody>
      </p:sp>
      <p:sp>
        <p:nvSpPr>
          <p:cNvPr id="19" name="card"/>
          <p:cNvSpPr/>
          <p:nvPr/>
        </p:nvSpPr>
        <p:spPr>
          <a:xfrm>
            <a:off x="3246120" y="2880360"/>
            <a:ext cx="2606040" cy="1463040"/>
          </a:xfrm>
          <a:prstGeom prst="roundRect">
            <a:avLst>
              <a:gd name="adj" fmla="val 5000"/>
            </a:avLst>
          </a:prstGeom>
          <a:solidFill>
            <a:schemeClr val="bg2"/>
          </a:solidFill>
          <a:ln w="12700">
            <a:solidFill>
              <a:schemeClr val="bg2"/>
            </a:solidFill>
            <a:prstDash val="solid"/>
          </a:ln>
        </p:spPr>
        <p:txBody>
          <a:bodyPr/>
          <a:lstStyle/>
          <a:p>
            <a:endParaRPr lang="en-PH"/>
          </a:p>
        </p:txBody>
      </p:sp>
      <p:sp>
        <p:nvSpPr>
          <p:cNvPr id="20" name="finance icon circle"/>
          <p:cNvSpPr/>
          <p:nvPr/>
        </p:nvSpPr>
        <p:spPr>
          <a:xfrm>
            <a:off x="3474720" y="3108960"/>
            <a:ext cx="548640" cy="548640"/>
          </a:xfrm>
          <a:prstGeom prst="ellipse">
            <a:avLst/>
          </a:prstGeom>
          <a:solidFill>
            <a:schemeClr val="accent1"/>
          </a:solidFill>
          <a:ln w="12700">
            <a:solidFill>
              <a:schemeClr val="accent1"/>
            </a:solidFill>
            <a:prstDash val="solid"/>
          </a:ln>
        </p:spPr>
        <p:txBody>
          <a:bodyPr/>
          <a:lstStyle/>
          <a:p>
            <a:endParaRPr lang="en-PH"/>
          </a:p>
        </p:txBody>
      </p:sp>
      <p:pic>
        <p:nvPicPr>
          <p:cNvPr id="21" name="finance icon" descr="finance icon"/>
          <p:cNvPicPr>
            <a:picLocks noChangeAspect="1"/>
          </p:cNvPicPr>
          <p:nvPr/>
        </p:nvPicPr>
        <p:blipFill>
          <a:blip r:embed="rId7"/>
          <a:stretch>
            <a:fillRect/>
          </a:stretch>
        </p:blipFill>
        <p:spPr>
          <a:xfrm>
            <a:off x="3611880" y="3246120"/>
            <a:ext cx="274320" cy="274320"/>
          </a:xfrm>
          <a:prstGeom prst="rect">
            <a:avLst/>
          </a:prstGeom>
        </p:spPr>
      </p:pic>
      <p:sp>
        <p:nvSpPr>
          <p:cNvPr id="22" name="Text 15"/>
          <p:cNvSpPr txBox="1"/>
          <p:nvPr/>
        </p:nvSpPr>
        <p:spPr>
          <a:xfrm>
            <a:off x="3474720" y="3749040"/>
            <a:ext cx="2194560" cy="502920"/>
          </a:xfrm>
          <a:prstGeom prst="rect">
            <a:avLst/>
          </a:prstGeom>
          <a:noFill/>
          <a:ln/>
        </p:spPr>
        <p:txBody>
          <a:bodyPr wrap="square" lIns="0" tIns="0" rIns="0" bIns="0" rtlCol="0" anchor="t"/>
          <a:lstStyle/>
          <a:p>
            <a:pPr marL="0" indent="0">
              <a:buNone/>
            </a:pPr>
            <a:r>
              <a:rPr lang="en-US" sz="1500" b="1" dirty="0">
                <a:solidFill>
                  <a:schemeClr val="accent1"/>
                </a:solidFill>
              </a:rPr>
              <a:t>What technology is needed?</a:t>
            </a:r>
            <a:endParaRPr lang="en-US" sz="1500" dirty="0"/>
          </a:p>
        </p:txBody>
      </p:sp>
      <p:sp>
        <p:nvSpPr>
          <p:cNvPr id="23" name="card"/>
          <p:cNvSpPr/>
          <p:nvPr/>
        </p:nvSpPr>
        <p:spPr>
          <a:xfrm>
            <a:off x="6035040" y="2880360"/>
            <a:ext cx="2606040" cy="1463040"/>
          </a:xfrm>
          <a:prstGeom prst="roundRect">
            <a:avLst>
              <a:gd name="adj" fmla="val 5000"/>
            </a:avLst>
          </a:prstGeom>
          <a:solidFill>
            <a:schemeClr val="bg2"/>
          </a:solidFill>
          <a:ln w="12700">
            <a:solidFill>
              <a:schemeClr val="bg2"/>
            </a:solidFill>
            <a:prstDash val="solid"/>
          </a:ln>
        </p:spPr>
        <p:txBody>
          <a:bodyPr/>
          <a:lstStyle/>
          <a:p>
            <a:endParaRPr lang="en-PH"/>
          </a:p>
        </p:txBody>
      </p:sp>
      <p:sp>
        <p:nvSpPr>
          <p:cNvPr id="24" name="finance icon circle"/>
          <p:cNvSpPr/>
          <p:nvPr/>
        </p:nvSpPr>
        <p:spPr>
          <a:xfrm>
            <a:off x="6263640" y="3108960"/>
            <a:ext cx="548640" cy="548640"/>
          </a:xfrm>
          <a:prstGeom prst="ellipse">
            <a:avLst/>
          </a:prstGeom>
          <a:solidFill>
            <a:schemeClr val="accent1"/>
          </a:solidFill>
          <a:ln w="12700">
            <a:solidFill>
              <a:schemeClr val="accent1"/>
            </a:solidFill>
            <a:prstDash val="solid"/>
          </a:ln>
        </p:spPr>
        <p:txBody>
          <a:bodyPr/>
          <a:lstStyle/>
          <a:p>
            <a:endParaRPr lang="en-PH"/>
          </a:p>
        </p:txBody>
      </p:sp>
      <p:pic>
        <p:nvPicPr>
          <p:cNvPr id="25" name="finance icon" descr="finance icon"/>
          <p:cNvPicPr>
            <a:picLocks noChangeAspect="1"/>
          </p:cNvPicPr>
          <p:nvPr/>
        </p:nvPicPr>
        <p:blipFill>
          <a:blip r:embed="rId8"/>
          <a:stretch>
            <a:fillRect/>
          </a:stretch>
        </p:blipFill>
        <p:spPr>
          <a:xfrm>
            <a:off x="6400800" y="3246120"/>
            <a:ext cx="274320" cy="274320"/>
          </a:xfrm>
          <a:prstGeom prst="rect">
            <a:avLst/>
          </a:prstGeom>
        </p:spPr>
      </p:pic>
      <p:sp>
        <p:nvSpPr>
          <p:cNvPr id="26" name="Text 18"/>
          <p:cNvSpPr txBox="1"/>
          <p:nvPr/>
        </p:nvSpPr>
        <p:spPr>
          <a:xfrm>
            <a:off x="6263640" y="3749040"/>
            <a:ext cx="2194560" cy="502920"/>
          </a:xfrm>
          <a:prstGeom prst="rect">
            <a:avLst/>
          </a:prstGeom>
          <a:noFill/>
          <a:ln/>
        </p:spPr>
        <p:txBody>
          <a:bodyPr wrap="square" lIns="0" tIns="0" rIns="0" bIns="0" rtlCol="0" anchor="t"/>
          <a:lstStyle/>
          <a:p>
            <a:pPr marL="0" indent="0">
              <a:buNone/>
            </a:pPr>
            <a:r>
              <a:rPr lang="en-US" sz="1500" b="1" dirty="0">
                <a:solidFill>
                  <a:schemeClr val="accent1"/>
                </a:solidFill>
              </a:rPr>
              <a:t>What costs are not allowable?</a:t>
            </a:r>
            <a:endParaRPr lang="en-US" sz="1500" dirty="0"/>
          </a:p>
        </p:txBody>
      </p:sp>
      <p:sp>
        <p:nvSpPr>
          <p:cNvPr id="27"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defRPr>
            </a:lvl1pPr>
          </a:lstStyle>
          <a:p>
            <a:pPr algn="r"/>
            <a:fld id="{F7021451-1387-4CA6-816F-3879F97B5CBC}" type="slidenum">
              <a:rPr lang="en-US" b="0"/>
              <a:t>15</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grpId="0" nodeType="withEffect">
                                  <p:stCondLst>
                                    <p:cond delay="22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par>
                                <p:cTn id="20" presetID="10" presetClass="entr" presetSubtype="0" fill="hold" grpId="0" nodeType="withEffect">
                                  <p:stCondLst>
                                    <p:cond delay="22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10" presetClass="entr" presetSubtype="0" fill="hold" nodeType="withEffect">
                                  <p:stCondLst>
                                    <p:cond delay="22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par>
                                <p:cTn id="26" presetID="10" presetClass="entr" presetSubtype="0" fill="hold" grpId="0" nodeType="withEffect">
                                  <p:stCondLst>
                                    <p:cond delay="22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par>
                                <p:cTn id="29" presetID="10" presetClass="entr" presetSubtype="0" fill="hold" grpId="0" nodeType="withEffect">
                                  <p:stCondLst>
                                    <p:cond delay="44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par>
                                <p:cTn id="32" presetID="10" presetClass="entr" presetSubtype="0" fill="hold" grpId="0" nodeType="withEffect">
                                  <p:stCondLst>
                                    <p:cond delay="44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par>
                                <p:cTn id="35" presetID="10" presetClass="entr" presetSubtype="0" fill="hold" nodeType="withEffect">
                                  <p:stCondLst>
                                    <p:cond delay="44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par>
                                <p:cTn id="38" presetID="10" presetClass="entr" presetSubtype="0" fill="hold" grpId="0" nodeType="withEffect">
                                  <p:stCondLst>
                                    <p:cond delay="44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500"/>
                                        <p:tgtEl>
                                          <p:spTgt spid="14"/>
                                        </p:tgtEl>
                                      </p:cBhvr>
                                    </p:animEffect>
                                  </p:childTnLst>
                                </p:cTn>
                              </p:par>
                              <p:par>
                                <p:cTn id="41" presetID="10" presetClass="entr" presetSubtype="0" fill="hold" grpId="0" nodeType="withEffect">
                                  <p:stCondLst>
                                    <p:cond delay="66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par>
                                <p:cTn id="44" presetID="10" presetClass="entr" presetSubtype="0" fill="hold" grpId="0" nodeType="withEffect">
                                  <p:stCondLst>
                                    <p:cond delay="66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500"/>
                                        <p:tgtEl>
                                          <p:spTgt spid="16"/>
                                        </p:tgtEl>
                                      </p:cBhvr>
                                    </p:animEffect>
                                  </p:childTnLst>
                                </p:cTn>
                              </p:par>
                              <p:par>
                                <p:cTn id="47" presetID="10" presetClass="entr" presetSubtype="0" fill="hold" nodeType="withEffect">
                                  <p:stCondLst>
                                    <p:cond delay="66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childTnLst>
                                </p:cTn>
                              </p:par>
                              <p:par>
                                <p:cTn id="50" presetID="10" presetClass="entr" presetSubtype="0" fill="hold" grpId="0" nodeType="withEffect">
                                  <p:stCondLst>
                                    <p:cond delay="66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500"/>
                                        <p:tgtEl>
                                          <p:spTgt spid="18"/>
                                        </p:tgtEl>
                                      </p:cBhvr>
                                    </p:animEffect>
                                  </p:childTnLst>
                                </p:cTn>
                              </p:par>
                              <p:par>
                                <p:cTn id="53" presetID="10" presetClass="entr" presetSubtype="0" fill="hold" grpId="0" nodeType="withEffect">
                                  <p:stCondLst>
                                    <p:cond delay="88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500"/>
                                        <p:tgtEl>
                                          <p:spTgt spid="19"/>
                                        </p:tgtEl>
                                      </p:cBhvr>
                                    </p:animEffect>
                                  </p:childTnLst>
                                </p:cTn>
                              </p:par>
                              <p:par>
                                <p:cTn id="56" presetID="10" presetClass="entr" presetSubtype="0" fill="hold" grpId="0" nodeType="withEffect">
                                  <p:stCondLst>
                                    <p:cond delay="880"/>
                                  </p:stCondLst>
                                  <p:childTnLst>
                                    <p:set>
                                      <p:cBhvr>
                                        <p:cTn id="57" dur="1" fill="hold">
                                          <p:stCondLst>
                                            <p:cond delay="0"/>
                                          </p:stCondLst>
                                        </p:cTn>
                                        <p:tgtEl>
                                          <p:spTgt spid="20"/>
                                        </p:tgtEl>
                                        <p:attrNameLst>
                                          <p:attrName>style.visibility</p:attrName>
                                        </p:attrNameLst>
                                      </p:cBhvr>
                                      <p:to>
                                        <p:strVal val="visible"/>
                                      </p:to>
                                    </p:set>
                                    <p:animEffect transition="in" filter="fade">
                                      <p:cBhvr>
                                        <p:cTn id="58" dur="500"/>
                                        <p:tgtEl>
                                          <p:spTgt spid="20"/>
                                        </p:tgtEl>
                                      </p:cBhvr>
                                    </p:animEffect>
                                  </p:childTnLst>
                                </p:cTn>
                              </p:par>
                              <p:par>
                                <p:cTn id="59" presetID="10" presetClass="entr" presetSubtype="0" fill="hold" nodeType="withEffect">
                                  <p:stCondLst>
                                    <p:cond delay="880"/>
                                  </p:stCondLst>
                                  <p:childTnLst>
                                    <p:set>
                                      <p:cBhvr>
                                        <p:cTn id="60" dur="1" fill="hold">
                                          <p:stCondLst>
                                            <p:cond delay="0"/>
                                          </p:stCondLst>
                                        </p:cTn>
                                        <p:tgtEl>
                                          <p:spTgt spid="21"/>
                                        </p:tgtEl>
                                        <p:attrNameLst>
                                          <p:attrName>style.visibility</p:attrName>
                                        </p:attrNameLst>
                                      </p:cBhvr>
                                      <p:to>
                                        <p:strVal val="visible"/>
                                      </p:to>
                                    </p:set>
                                    <p:animEffect transition="in" filter="fade">
                                      <p:cBhvr>
                                        <p:cTn id="61" dur="500"/>
                                        <p:tgtEl>
                                          <p:spTgt spid="21"/>
                                        </p:tgtEl>
                                      </p:cBhvr>
                                    </p:animEffect>
                                  </p:childTnLst>
                                </p:cTn>
                              </p:par>
                              <p:par>
                                <p:cTn id="62" presetID="10" presetClass="entr" presetSubtype="0" fill="hold" grpId="0" nodeType="withEffect">
                                  <p:stCondLst>
                                    <p:cond delay="880"/>
                                  </p:stCondLst>
                                  <p:childTnLst>
                                    <p:set>
                                      <p:cBhvr>
                                        <p:cTn id="63" dur="1" fill="hold">
                                          <p:stCondLst>
                                            <p:cond delay="0"/>
                                          </p:stCondLst>
                                        </p:cTn>
                                        <p:tgtEl>
                                          <p:spTgt spid="22"/>
                                        </p:tgtEl>
                                        <p:attrNameLst>
                                          <p:attrName>style.visibility</p:attrName>
                                        </p:attrNameLst>
                                      </p:cBhvr>
                                      <p:to>
                                        <p:strVal val="visible"/>
                                      </p:to>
                                    </p:set>
                                    <p:animEffect transition="in" filter="fade">
                                      <p:cBhvr>
                                        <p:cTn id="64" dur="500"/>
                                        <p:tgtEl>
                                          <p:spTgt spid="22"/>
                                        </p:tgtEl>
                                      </p:cBhvr>
                                    </p:animEffect>
                                  </p:childTnLst>
                                </p:cTn>
                              </p:par>
                              <p:par>
                                <p:cTn id="65" presetID="10" presetClass="entr" presetSubtype="0" fill="hold" grpId="0" nodeType="withEffect">
                                  <p:stCondLst>
                                    <p:cond delay="110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500"/>
                                        <p:tgtEl>
                                          <p:spTgt spid="23"/>
                                        </p:tgtEl>
                                      </p:cBhvr>
                                    </p:animEffect>
                                  </p:childTnLst>
                                </p:cTn>
                              </p:par>
                              <p:par>
                                <p:cTn id="68" presetID="10" presetClass="entr" presetSubtype="0" fill="hold" grpId="0" nodeType="withEffect">
                                  <p:stCondLst>
                                    <p:cond delay="1100"/>
                                  </p:stCondLst>
                                  <p:childTnLst>
                                    <p:set>
                                      <p:cBhvr>
                                        <p:cTn id="69" dur="1" fill="hold">
                                          <p:stCondLst>
                                            <p:cond delay="0"/>
                                          </p:stCondLst>
                                        </p:cTn>
                                        <p:tgtEl>
                                          <p:spTgt spid="24"/>
                                        </p:tgtEl>
                                        <p:attrNameLst>
                                          <p:attrName>style.visibility</p:attrName>
                                        </p:attrNameLst>
                                      </p:cBhvr>
                                      <p:to>
                                        <p:strVal val="visible"/>
                                      </p:to>
                                    </p:set>
                                    <p:animEffect transition="in" filter="fade">
                                      <p:cBhvr>
                                        <p:cTn id="70" dur="500"/>
                                        <p:tgtEl>
                                          <p:spTgt spid="24"/>
                                        </p:tgtEl>
                                      </p:cBhvr>
                                    </p:animEffect>
                                  </p:childTnLst>
                                </p:cTn>
                              </p:par>
                              <p:par>
                                <p:cTn id="71" presetID="10" presetClass="entr" presetSubtype="0" fill="hold" nodeType="withEffect">
                                  <p:stCondLst>
                                    <p:cond delay="1100"/>
                                  </p:stCondLst>
                                  <p:childTnLst>
                                    <p:set>
                                      <p:cBhvr>
                                        <p:cTn id="72" dur="1" fill="hold">
                                          <p:stCondLst>
                                            <p:cond delay="0"/>
                                          </p:stCondLst>
                                        </p:cTn>
                                        <p:tgtEl>
                                          <p:spTgt spid="25"/>
                                        </p:tgtEl>
                                        <p:attrNameLst>
                                          <p:attrName>style.visibility</p:attrName>
                                        </p:attrNameLst>
                                      </p:cBhvr>
                                      <p:to>
                                        <p:strVal val="visible"/>
                                      </p:to>
                                    </p:set>
                                    <p:animEffect transition="in" filter="fade">
                                      <p:cBhvr>
                                        <p:cTn id="73" dur="500"/>
                                        <p:tgtEl>
                                          <p:spTgt spid="25"/>
                                        </p:tgtEl>
                                      </p:cBhvr>
                                    </p:animEffect>
                                  </p:childTnLst>
                                </p:cTn>
                              </p:par>
                              <p:par>
                                <p:cTn id="74" presetID="10" presetClass="entr" presetSubtype="0" fill="hold" grpId="0" nodeType="withEffect">
                                  <p:stCondLst>
                                    <p:cond delay="1100"/>
                                  </p:stCondLst>
                                  <p:childTnLst>
                                    <p:set>
                                      <p:cBhvr>
                                        <p:cTn id="75" dur="1" fill="hold">
                                          <p:stCondLst>
                                            <p:cond delay="0"/>
                                          </p:stCondLst>
                                        </p:cTn>
                                        <p:tgtEl>
                                          <p:spTgt spid="26"/>
                                        </p:tgtEl>
                                        <p:attrNameLst>
                                          <p:attrName>style.visibility</p:attrName>
                                        </p:attrNameLst>
                                      </p:cBhvr>
                                      <p:to>
                                        <p:strVal val="visible"/>
                                      </p:to>
                                    </p:set>
                                    <p:animEffect transition="in" filter="fade">
                                      <p:cBhvr>
                                        <p:cTn id="76"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7" grpId="0" animBg="1"/>
      <p:bldP spid="8" grpId="0" animBg="1"/>
      <p:bldP spid="10" grpId="0" animBg="1"/>
      <p:bldP spid="11" grpId="0" animBg="1"/>
      <p:bldP spid="12" grpId="0" animBg="1"/>
      <p:bldP spid="14" grpId="0" animBg="1"/>
      <p:bldP spid="15" grpId="0" animBg="1"/>
      <p:bldP spid="16" grpId="0" animBg="1"/>
      <p:bldP spid="18" grpId="0" animBg="1"/>
      <p:bldP spid="19" grpId="0" animBg="1"/>
      <p:bldP spid="20" grpId="0" animBg="1"/>
      <p:bldP spid="22" grpId="0" animBg="1"/>
      <p:bldP spid="23" grpId="0" animBg="1"/>
      <p:bldP spid="24" grpId="0" animBg="1"/>
      <p:bldP spid="2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accent1"/>
                </a:solidFill>
                <a:latin typeface="Cambria" pitchFamily="34" charset="0"/>
                <a:ea typeface="Cambria" pitchFamily="34" charset="-122"/>
                <a:cs typeface="Cambria" pitchFamily="34" charset="-120"/>
              </a:rPr>
              <a:t>Outputs vs. Outcomes</a:t>
            </a:r>
            <a:endParaRPr lang="en-US" sz="2800" dirty="0"/>
          </a:p>
        </p:txBody>
      </p:sp>
      <p:sp>
        <p:nvSpPr>
          <p:cNvPr id="3" name="Outputs card"/>
          <p:cNvSpPr/>
          <p:nvPr/>
        </p:nvSpPr>
        <p:spPr>
          <a:xfrm>
            <a:off x="457200" y="1188720"/>
            <a:ext cx="4023360" cy="2743200"/>
          </a:xfrm>
          <a:prstGeom prst="roundRect">
            <a:avLst>
              <a:gd name="adj" fmla="val 2667"/>
            </a:avLst>
          </a:prstGeom>
          <a:solidFill>
            <a:schemeClr val="bg2"/>
          </a:solidFill>
          <a:ln w="12700">
            <a:solidFill>
              <a:schemeClr val="bg2"/>
            </a:solidFill>
            <a:prstDash val="solid"/>
          </a:ln>
        </p:spPr>
        <p:txBody>
          <a:bodyPr/>
          <a:lstStyle/>
          <a:p>
            <a:endParaRPr lang="en-PH"/>
          </a:p>
        </p:txBody>
      </p:sp>
      <p:sp>
        <p:nvSpPr>
          <p:cNvPr id="4" name="Outputs icon circle"/>
          <p:cNvSpPr/>
          <p:nvPr/>
        </p:nvSpPr>
        <p:spPr>
          <a:xfrm>
            <a:off x="731520" y="1371600"/>
            <a:ext cx="640080" cy="640080"/>
          </a:xfrm>
          <a:prstGeom prst="ellipse">
            <a:avLst/>
          </a:prstGeom>
          <a:solidFill>
            <a:schemeClr val="accent3"/>
          </a:solidFill>
          <a:ln w="12700">
            <a:solidFill>
              <a:schemeClr val="accent3"/>
            </a:solidFill>
            <a:prstDash val="solid"/>
          </a:ln>
        </p:spPr>
        <p:txBody>
          <a:bodyPr/>
          <a:lstStyle/>
          <a:p>
            <a:endParaRPr lang="en-PH"/>
          </a:p>
        </p:txBody>
      </p:sp>
      <p:pic>
        <p:nvPicPr>
          <p:cNvPr id="5" name="Outputs icon" descr="Outputs icon"/>
          <p:cNvPicPr>
            <a:picLocks noChangeAspect="1"/>
          </p:cNvPicPr>
          <p:nvPr/>
        </p:nvPicPr>
        <p:blipFill>
          <a:blip r:embed="rId3"/>
          <a:stretch>
            <a:fillRect/>
          </a:stretch>
        </p:blipFill>
        <p:spPr>
          <a:xfrm>
            <a:off x="891540" y="1531620"/>
            <a:ext cx="320040" cy="320040"/>
          </a:xfrm>
          <a:prstGeom prst="rect">
            <a:avLst/>
          </a:prstGeom>
        </p:spPr>
      </p:pic>
      <p:sp>
        <p:nvSpPr>
          <p:cNvPr id="6" name="Text 3"/>
          <p:cNvSpPr txBox="1"/>
          <p:nvPr/>
        </p:nvSpPr>
        <p:spPr>
          <a:xfrm>
            <a:off x="1554480" y="1371600"/>
            <a:ext cx="2743200" cy="365760"/>
          </a:xfrm>
          <a:prstGeom prst="rect">
            <a:avLst/>
          </a:prstGeom>
          <a:noFill/>
          <a:ln/>
        </p:spPr>
        <p:txBody>
          <a:bodyPr wrap="square" lIns="0" tIns="0" rIns="0" bIns="0" rtlCol="0" anchor="t"/>
          <a:lstStyle/>
          <a:p>
            <a:pPr marL="0" indent="0">
              <a:buNone/>
            </a:pPr>
            <a:r>
              <a:rPr lang="en-US" sz="2200" b="1" dirty="0">
                <a:solidFill>
                  <a:schemeClr val="accent1"/>
                </a:solidFill>
                <a:latin typeface="Cambria" pitchFamily="34" charset="0"/>
                <a:ea typeface="Cambria" pitchFamily="34" charset="-122"/>
                <a:cs typeface="Cambria" pitchFamily="34" charset="-120"/>
              </a:rPr>
              <a:t>Outputs</a:t>
            </a:r>
            <a:endParaRPr lang="en-US" sz="2200" dirty="0"/>
          </a:p>
        </p:txBody>
      </p:sp>
      <p:sp>
        <p:nvSpPr>
          <p:cNvPr id="7" name="Text 4"/>
          <p:cNvSpPr txBox="1"/>
          <p:nvPr/>
        </p:nvSpPr>
        <p:spPr>
          <a:xfrm>
            <a:off x="1554480" y="1737360"/>
            <a:ext cx="2743200" cy="274320"/>
          </a:xfrm>
          <a:prstGeom prst="rect">
            <a:avLst/>
          </a:prstGeom>
          <a:noFill/>
          <a:ln/>
        </p:spPr>
        <p:txBody>
          <a:bodyPr wrap="square" lIns="0" tIns="0" rIns="0" bIns="0" rtlCol="0" anchor="t"/>
          <a:lstStyle/>
          <a:p>
            <a:pPr marL="0" indent="0">
              <a:buNone/>
            </a:pPr>
            <a:r>
              <a:rPr lang="en-US" sz="1400" i="1" dirty="0">
                <a:solidFill>
                  <a:schemeClr val="accent3"/>
                </a:solidFill>
              </a:rPr>
              <a:t>What happened</a:t>
            </a:r>
            <a:endParaRPr lang="en-US" sz="1400" dirty="0"/>
          </a:p>
        </p:txBody>
      </p:sp>
      <p:sp>
        <p:nvSpPr>
          <p:cNvPr id="8" name="Text 5"/>
          <p:cNvSpPr txBox="1"/>
          <p:nvPr/>
        </p:nvSpPr>
        <p:spPr>
          <a:xfrm>
            <a:off x="777240" y="2286000"/>
            <a:ext cx="3474720" cy="1463040"/>
          </a:xfrm>
          <a:prstGeom prst="rect">
            <a:avLst/>
          </a:prstGeom>
          <a:noFill/>
          <a:ln/>
        </p:spPr>
        <p:txBody>
          <a:bodyPr wrap="square" lIns="0" tIns="0" rIns="0" bIns="0" rtlCol="0" anchor="t"/>
          <a:lstStyle/>
          <a:p>
            <a:pPr marL="177800" indent="-177800">
              <a:spcAft>
                <a:spcPts val="400"/>
              </a:spcAft>
              <a:buSzPct val="100000"/>
              <a:buChar char="•"/>
            </a:pPr>
            <a:r>
              <a:rPr lang="en-US" sz="1600" dirty="0">
                <a:solidFill>
                  <a:schemeClr val="tx1"/>
                </a:solidFill>
              </a:rPr>
              <a:t>500 meals served</a:t>
            </a:r>
            <a:endParaRPr lang="en-US" sz="1600" dirty="0"/>
          </a:p>
          <a:p>
            <a:pPr marL="177800" indent="-177800">
              <a:spcAft>
                <a:spcPts val="400"/>
              </a:spcAft>
              <a:buSzPct val="100000"/>
              <a:buChar char="•"/>
            </a:pPr>
            <a:r>
              <a:rPr lang="en-US" sz="1600" dirty="0">
                <a:solidFill>
                  <a:schemeClr val="tx1"/>
                </a:solidFill>
              </a:rPr>
              <a:t>100 tutoring sessions provided</a:t>
            </a:r>
            <a:endParaRPr lang="en-US" sz="1600" dirty="0"/>
          </a:p>
          <a:p>
            <a:pPr marL="177800" indent="-177800">
              <a:spcAft>
                <a:spcPts val="400"/>
              </a:spcAft>
              <a:buSzPct val="100000"/>
              <a:buChar char="•"/>
            </a:pPr>
            <a:r>
              <a:rPr lang="en-US" sz="1600" dirty="0">
                <a:solidFill>
                  <a:schemeClr val="tx1"/>
                </a:solidFill>
              </a:rPr>
              <a:t>25 workshops conducted</a:t>
            </a:r>
            <a:endParaRPr lang="en-US" sz="1600" dirty="0"/>
          </a:p>
        </p:txBody>
      </p:sp>
      <p:sp>
        <p:nvSpPr>
          <p:cNvPr id="9" name="Outcomes card"/>
          <p:cNvSpPr/>
          <p:nvPr/>
        </p:nvSpPr>
        <p:spPr>
          <a:xfrm>
            <a:off x="4663440" y="1188720"/>
            <a:ext cx="4023360" cy="2743200"/>
          </a:xfrm>
          <a:prstGeom prst="roundRect">
            <a:avLst>
              <a:gd name="adj" fmla="val 2667"/>
            </a:avLst>
          </a:prstGeom>
          <a:solidFill>
            <a:schemeClr val="accent1"/>
          </a:solidFill>
          <a:ln w="12700">
            <a:solidFill>
              <a:schemeClr val="accent1"/>
            </a:solidFill>
            <a:prstDash val="solid"/>
          </a:ln>
        </p:spPr>
        <p:txBody>
          <a:bodyPr/>
          <a:lstStyle/>
          <a:p>
            <a:endParaRPr lang="en-PH"/>
          </a:p>
        </p:txBody>
      </p:sp>
      <p:sp>
        <p:nvSpPr>
          <p:cNvPr id="10" name="Outcomes icon circle"/>
          <p:cNvSpPr/>
          <p:nvPr/>
        </p:nvSpPr>
        <p:spPr>
          <a:xfrm>
            <a:off x="4937760" y="1371600"/>
            <a:ext cx="640080" cy="640080"/>
          </a:xfrm>
          <a:prstGeom prst="ellipse">
            <a:avLst/>
          </a:prstGeom>
          <a:solidFill>
            <a:schemeClr val="accent2"/>
          </a:solidFill>
          <a:ln w="12700">
            <a:solidFill>
              <a:schemeClr val="accent2"/>
            </a:solidFill>
            <a:prstDash val="solid"/>
          </a:ln>
        </p:spPr>
        <p:txBody>
          <a:bodyPr/>
          <a:lstStyle/>
          <a:p>
            <a:endParaRPr lang="en-PH"/>
          </a:p>
        </p:txBody>
      </p:sp>
      <p:pic>
        <p:nvPicPr>
          <p:cNvPr id="11" name="Outcomes icon" descr="Outcomes icon"/>
          <p:cNvPicPr>
            <a:picLocks noChangeAspect="1"/>
          </p:cNvPicPr>
          <p:nvPr/>
        </p:nvPicPr>
        <p:blipFill>
          <a:blip r:embed="rId4"/>
          <a:stretch>
            <a:fillRect/>
          </a:stretch>
        </p:blipFill>
        <p:spPr>
          <a:xfrm>
            <a:off x="5097780" y="1531620"/>
            <a:ext cx="320040" cy="320040"/>
          </a:xfrm>
          <a:prstGeom prst="rect">
            <a:avLst/>
          </a:prstGeom>
        </p:spPr>
      </p:pic>
      <p:sp>
        <p:nvSpPr>
          <p:cNvPr id="12" name="Text 8"/>
          <p:cNvSpPr txBox="1"/>
          <p:nvPr/>
        </p:nvSpPr>
        <p:spPr>
          <a:xfrm>
            <a:off x="5760720" y="1371600"/>
            <a:ext cx="2743200" cy="365760"/>
          </a:xfrm>
          <a:prstGeom prst="rect">
            <a:avLst/>
          </a:prstGeom>
          <a:noFill/>
          <a:ln/>
        </p:spPr>
        <p:txBody>
          <a:bodyPr wrap="square" lIns="0" tIns="0" rIns="0" bIns="0" rtlCol="0" anchor="t"/>
          <a:lstStyle/>
          <a:p>
            <a:pPr marL="0" indent="0">
              <a:buNone/>
            </a:pPr>
            <a:r>
              <a:rPr lang="en-US" sz="2200" b="1" dirty="0">
                <a:solidFill>
                  <a:schemeClr val="bg1"/>
                </a:solidFill>
                <a:latin typeface="Cambria" pitchFamily="34" charset="0"/>
                <a:ea typeface="Cambria" pitchFamily="34" charset="-122"/>
                <a:cs typeface="Cambria" pitchFamily="34" charset="-120"/>
              </a:rPr>
              <a:t>Outcomes</a:t>
            </a:r>
            <a:endParaRPr lang="en-US" sz="2200" dirty="0"/>
          </a:p>
        </p:txBody>
      </p:sp>
      <p:sp>
        <p:nvSpPr>
          <p:cNvPr id="13" name="Text 9"/>
          <p:cNvSpPr txBox="1"/>
          <p:nvPr/>
        </p:nvSpPr>
        <p:spPr>
          <a:xfrm>
            <a:off x="5760720" y="1737360"/>
            <a:ext cx="2743200" cy="274320"/>
          </a:xfrm>
          <a:prstGeom prst="rect">
            <a:avLst/>
          </a:prstGeom>
          <a:noFill/>
          <a:ln/>
        </p:spPr>
        <p:txBody>
          <a:bodyPr wrap="square" lIns="0" tIns="0" rIns="0" bIns="0" rtlCol="0" anchor="t"/>
          <a:lstStyle/>
          <a:p>
            <a:pPr marL="0" indent="0">
              <a:buNone/>
            </a:pPr>
            <a:r>
              <a:rPr lang="en-US" sz="1400" i="1" dirty="0">
                <a:solidFill>
                  <a:schemeClr val="accent5"/>
                </a:solidFill>
              </a:rPr>
              <a:t>What changed</a:t>
            </a:r>
            <a:endParaRPr lang="en-US" sz="1400" dirty="0"/>
          </a:p>
        </p:txBody>
      </p:sp>
      <p:sp>
        <p:nvSpPr>
          <p:cNvPr id="14" name="Text 10"/>
          <p:cNvSpPr txBox="1"/>
          <p:nvPr/>
        </p:nvSpPr>
        <p:spPr>
          <a:xfrm>
            <a:off x="4983480" y="2286000"/>
            <a:ext cx="3474720" cy="1463040"/>
          </a:xfrm>
          <a:prstGeom prst="rect">
            <a:avLst/>
          </a:prstGeom>
          <a:noFill/>
          <a:ln/>
        </p:spPr>
        <p:txBody>
          <a:bodyPr wrap="square" lIns="0" tIns="0" rIns="0" bIns="0" rtlCol="0" anchor="t"/>
          <a:lstStyle/>
          <a:p>
            <a:pPr marL="177800" indent="-177800">
              <a:spcAft>
                <a:spcPts val="400"/>
              </a:spcAft>
              <a:buSzPct val="100000"/>
              <a:buChar char="•"/>
            </a:pPr>
            <a:r>
              <a:rPr lang="en-US" sz="1600" dirty="0">
                <a:solidFill>
                  <a:schemeClr val="bg1"/>
                </a:solidFill>
              </a:rPr>
              <a:t>Reading scores improved</a:t>
            </a:r>
            <a:endParaRPr lang="en-US" sz="1600" dirty="0"/>
          </a:p>
          <a:p>
            <a:pPr marL="177800" indent="-177800">
              <a:spcAft>
                <a:spcPts val="400"/>
              </a:spcAft>
              <a:buSzPct val="100000"/>
              <a:buChar char="•"/>
            </a:pPr>
            <a:r>
              <a:rPr lang="en-US" sz="1600" dirty="0">
                <a:solidFill>
                  <a:schemeClr val="bg1"/>
                </a:solidFill>
              </a:rPr>
              <a:t>Food insecurity decreased</a:t>
            </a:r>
            <a:endParaRPr lang="en-US" sz="1600" dirty="0"/>
          </a:p>
          <a:p>
            <a:pPr marL="177800" indent="-177800">
              <a:spcAft>
                <a:spcPts val="400"/>
              </a:spcAft>
              <a:buSzPct val="100000"/>
              <a:buChar char="•"/>
            </a:pPr>
            <a:r>
              <a:rPr lang="en-US" sz="1600" dirty="0">
                <a:solidFill>
                  <a:schemeClr val="bg1"/>
                </a:solidFill>
              </a:rPr>
              <a:t>Employment increased</a:t>
            </a:r>
            <a:endParaRPr lang="en-US" sz="1600" dirty="0"/>
          </a:p>
        </p:txBody>
      </p:sp>
      <p:sp>
        <p:nvSpPr>
          <p:cNvPr id="15" name="Text 11"/>
          <p:cNvSpPr txBox="1"/>
          <p:nvPr/>
        </p:nvSpPr>
        <p:spPr>
          <a:xfrm>
            <a:off x="457200" y="4114800"/>
            <a:ext cx="8229600" cy="411480"/>
          </a:xfrm>
          <a:prstGeom prst="rect">
            <a:avLst/>
          </a:prstGeom>
          <a:noFill/>
          <a:ln/>
        </p:spPr>
        <p:txBody>
          <a:bodyPr wrap="square" lIns="0" tIns="0" rIns="0" bIns="0" rtlCol="0" anchor="t"/>
          <a:lstStyle/>
          <a:p>
            <a:pPr marL="0" indent="0">
              <a:buNone/>
            </a:pPr>
            <a:r>
              <a:rPr lang="en-US" sz="1500" i="1" dirty="0">
                <a:solidFill>
                  <a:schemeClr val="accent3"/>
                </a:solidFill>
              </a:rPr>
              <a:t>Funders increasingly want evidence of impact, not just activity.</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defRPr>
            </a:lvl1pPr>
          </a:lstStyle>
          <a:p>
            <a:pPr algn="r"/>
            <a:fld id="{F7021451-1387-4CA6-816F-3879F97B5CBC}" type="slidenum">
              <a:rPr lang="en-US" b="0"/>
              <a:t>16</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10" presetClass="entr" presetSubtype="0" fill="hold" grpId="0" nodeType="withEffect">
                                  <p:stCondLst>
                                    <p:cond delay="22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par>
                                <p:cTn id="26" presetID="10" presetClass="entr" presetSubtype="0" fill="hold" grpId="0" nodeType="withEffect">
                                  <p:stCondLst>
                                    <p:cond delay="22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par>
                                <p:cTn id="29" presetID="10" presetClass="entr" presetSubtype="0" fill="hold" nodeType="withEffect">
                                  <p:stCondLst>
                                    <p:cond delay="22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par>
                                <p:cTn id="32" presetID="10" presetClass="entr" presetSubtype="0" fill="hold" grpId="0" nodeType="withEffect">
                                  <p:stCondLst>
                                    <p:cond delay="22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par>
                                <p:cTn id="35" presetID="10" presetClass="entr" presetSubtype="0" fill="hold" grpId="0" nodeType="withEffect">
                                  <p:stCondLst>
                                    <p:cond delay="22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par>
                                <p:cTn id="38" presetID="10" presetClass="entr" presetSubtype="0" fill="hold" grpId="0" nodeType="withEffect">
                                  <p:stCondLst>
                                    <p:cond delay="22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500"/>
                                        <p:tgtEl>
                                          <p:spTgt spid="14"/>
                                        </p:tgtEl>
                                      </p:cBhvr>
                                    </p:animEffect>
                                  </p:childTnLst>
                                </p:cTn>
                              </p:par>
                              <p:par>
                                <p:cTn id="41" presetID="10" presetClass="entr" presetSubtype="0" fill="hold" grpId="0" nodeType="withEffect">
                                  <p:stCondLst>
                                    <p:cond delay="44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7" grpId="0" animBg="1"/>
      <p:bldP spid="8" grpId="0" animBg="1"/>
      <p:bldP spid="9" grpId="0" animBg="1"/>
      <p:bldP spid="10" grpId="0" animBg="1"/>
      <p:bldP spid="12" grpId="0" animBg="1"/>
      <p:bldP spid="13" grpId="0" animBg="1"/>
      <p:bldP spid="14" grpId="0" animBg="1"/>
      <p:bldP spid="1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548640" y="594360"/>
            <a:ext cx="2743200" cy="1280160"/>
          </a:xfrm>
          <a:prstGeom prst="rect">
            <a:avLst/>
          </a:prstGeom>
          <a:noFill/>
          <a:ln/>
        </p:spPr>
        <p:txBody>
          <a:bodyPr wrap="square" lIns="0" tIns="0" rIns="0" bIns="0" rtlCol="0" anchor="b"/>
          <a:lstStyle/>
          <a:p>
            <a:pPr marL="0" indent="0">
              <a:buNone/>
            </a:pPr>
            <a:r>
              <a:rPr lang="en-US" sz="8800" b="1" dirty="0">
                <a:solidFill>
                  <a:schemeClr val="accent2"/>
                </a:solidFill>
                <a:latin typeface="Cambria" pitchFamily="34" charset="0"/>
                <a:ea typeface="Cambria" pitchFamily="34" charset="-122"/>
                <a:cs typeface="Cambria" pitchFamily="34" charset="-120"/>
              </a:rPr>
              <a:t>03</a:t>
            </a:r>
            <a:endParaRPr lang="en-US" sz="8800" dirty="0"/>
          </a:p>
        </p:txBody>
      </p:sp>
      <p:sp>
        <p:nvSpPr>
          <p:cNvPr id="3" name="Text 0"/>
          <p:cNvSpPr>
            <a:spLocks noGrp="1"/>
          </p:cNvSpPr>
          <p:nvPr>
            <p:ph type="title" idx="101" hasCustomPrompt="1"/>
          </p:nvPr>
        </p:nvSpPr>
        <p:spPr>
          <a:xfrm>
            <a:off x="548640" y="2011680"/>
            <a:ext cx="5120640" cy="960120"/>
          </a:xfrm>
          <a:prstGeom prst="rect">
            <a:avLst/>
          </a:prstGeom>
          <a:noFill/>
          <a:ln/>
        </p:spPr>
        <p:txBody>
          <a:bodyPr wrap="square" lIns="0" tIns="0" rIns="0" bIns="0" rtlCol="0" anchor="b"/>
          <a:lstStyle/>
          <a:p>
            <a:pPr marL="0" indent="0" algn="l">
              <a:buNone/>
            </a:pPr>
            <a:r>
              <a:rPr lang="en-US" sz="3600" b="1" dirty="0">
                <a:solidFill>
                  <a:schemeClr val="bg1"/>
                </a:solidFill>
                <a:latin typeface="Cambria" pitchFamily="34" charset="0"/>
                <a:ea typeface="Cambria" pitchFamily="34" charset="-122"/>
                <a:cs typeface="Cambria" pitchFamily="34" charset="-120"/>
              </a:rPr>
              <a:t>Accept and Set Up the Award</a:t>
            </a:r>
            <a:endParaRPr lang="en-US" sz="3600" dirty="0"/>
          </a:p>
        </p:txBody>
      </p:sp>
      <p:sp>
        <p:nvSpPr>
          <p:cNvPr id="4" name="Text 0"/>
          <p:cNvSpPr>
            <a:spLocks noGrp="1"/>
          </p:cNvSpPr>
          <p:nvPr>
            <p:ph type="body" idx="102" hasCustomPrompt="1"/>
          </p:nvPr>
        </p:nvSpPr>
        <p:spPr>
          <a:xfrm>
            <a:off x="548640" y="3108960"/>
            <a:ext cx="5120640" cy="822960"/>
          </a:xfrm>
          <a:prstGeom prst="rect">
            <a:avLst/>
          </a:prstGeom>
          <a:noFill/>
          <a:ln/>
        </p:spPr>
        <p:txBody>
          <a:bodyPr wrap="square" lIns="0" tIns="0" rIns="0" bIns="0" rtlCol="0" anchor="t"/>
          <a:lstStyle/>
          <a:p>
            <a:pPr marL="0" indent="0">
              <a:buNone/>
            </a:pPr>
            <a:r>
              <a:rPr lang="en-US" sz="1800" i="1" dirty="0">
                <a:solidFill>
                  <a:schemeClr val="accent5"/>
                </a:solidFill>
              </a:rPr>
              <a:t>Congratulations, you received the grant. Now what?</a:t>
            </a:r>
            <a:endParaRPr lang="en-US" sz="1800" dirty="0"/>
          </a:p>
        </p:txBody>
      </p:sp>
      <p:sp>
        <p:nvSpPr>
          <p:cNvPr id="25" name="Slide Number Placeholder 0"/>
          <p:cNvSpPr>
            <a:spLocks noGrp="1"/>
          </p:cNvSpPr>
          <p:nvPr>
            <p:ph type="sldNum" sz="quarter" idx="4294967295"/>
          </p:nvPr>
        </p:nvSpPr>
        <p:spPr>
          <a:xfrm>
            <a:off x="8229600" y="4754880"/>
            <a:ext cx="54864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4"/>
                </a:solidFill>
              </a:defRPr>
            </a:lvl1pPr>
          </a:lstStyle>
          <a:p>
            <a:pPr algn="r"/>
            <a:fld id="{F7021451-1387-4CA6-816F-3879F97B5CBC}" type="slidenum">
              <a:rPr lang="en-US" b="0"/>
              <a:t>17</a:t>
            </a:fld>
            <a:endParaRPr lang="en-US"/>
          </a:p>
        </p:txBody>
      </p:sp>
      <p:pic>
        <p:nvPicPr>
          <p:cNvPr id="26" name="Medallion image" descr="Decorative illustration"/>
          <p:cNvPicPr>
            <a:picLocks noChangeAspect="1"/>
          </p:cNvPicPr>
          <p:nvPr/>
        </p:nvPicPr>
        <p:blipFill>
          <a:blip r:embed="rId3"/>
          <a:stretch>
            <a:fillRect/>
          </a:stretch>
        </p:blipFill>
        <p:spPr>
          <a:xfrm>
            <a:off x="5806440" y="1325880"/>
            <a:ext cx="2743200" cy="2743200"/>
          </a:xfrm>
          <a:prstGeom prst="ellipse">
            <a:avLst/>
          </a:prstGeom>
          <a:effectLst>
            <a:outerShdw blurRad="190500" dist="63500" dir="5400000" algn="t" rotWithShape="0">
              <a:srgbClr val="000000">
                <a:alpha val="30000"/>
              </a:srgbClr>
            </a:outerShdw>
          </a:effectLst>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44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66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par>
                                <p:cTn id="11" presetID="10" presetClass="entr" presetSubtype="0" fill="hold" grpId="0" nodeType="withEffect">
                                  <p:stCondLst>
                                    <p:cond delay="88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accent1"/>
                </a:solidFill>
                <a:latin typeface="Cambria" pitchFamily="34" charset="0"/>
                <a:ea typeface="Cambria" pitchFamily="34" charset="-122"/>
                <a:cs typeface="Cambria" pitchFamily="34" charset="-120"/>
              </a:rPr>
              <a:t>Read the Award Carefully</a:t>
            </a:r>
            <a:endParaRPr lang="en-US" sz="2800" dirty="0"/>
          </a:p>
        </p:txBody>
      </p:sp>
      <p:sp>
        <p:nvSpPr>
          <p:cNvPr id="3" name="callout panel"/>
          <p:cNvSpPr/>
          <p:nvPr/>
        </p:nvSpPr>
        <p:spPr>
          <a:xfrm>
            <a:off x="457200" y="1188720"/>
            <a:ext cx="3200400" cy="3337560"/>
          </a:xfrm>
          <a:prstGeom prst="roundRect">
            <a:avLst>
              <a:gd name="adj" fmla="val 2286"/>
            </a:avLst>
          </a:prstGeom>
          <a:solidFill>
            <a:schemeClr val="accent1"/>
          </a:solidFill>
          <a:ln w="12700">
            <a:solidFill>
              <a:schemeClr val="accent1"/>
            </a:solidFill>
            <a:prstDash val="solid"/>
          </a:ln>
        </p:spPr>
        <p:txBody>
          <a:bodyPr/>
          <a:lstStyle/>
          <a:p>
            <a:endParaRPr lang="en-PH"/>
          </a:p>
        </p:txBody>
      </p:sp>
      <p:sp>
        <p:nvSpPr>
          <p:cNvPr id="4" name="caution icon circle"/>
          <p:cNvSpPr/>
          <p:nvPr/>
        </p:nvSpPr>
        <p:spPr>
          <a:xfrm>
            <a:off x="731520" y="1463040"/>
            <a:ext cx="640080" cy="640080"/>
          </a:xfrm>
          <a:prstGeom prst="ellipse">
            <a:avLst/>
          </a:prstGeom>
          <a:solidFill>
            <a:schemeClr val="accent2"/>
          </a:solidFill>
          <a:ln w="12700">
            <a:solidFill>
              <a:schemeClr val="accent2"/>
            </a:solidFill>
            <a:prstDash val="solid"/>
          </a:ln>
        </p:spPr>
        <p:txBody>
          <a:bodyPr/>
          <a:lstStyle/>
          <a:p>
            <a:endParaRPr lang="en-PH"/>
          </a:p>
        </p:txBody>
      </p:sp>
      <p:pic>
        <p:nvPicPr>
          <p:cNvPr id="5" name="caution icon" descr="caution icon"/>
          <p:cNvPicPr>
            <a:picLocks noChangeAspect="1"/>
          </p:cNvPicPr>
          <p:nvPr/>
        </p:nvPicPr>
        <p:blipFill>
          <a:blip r:embed="rId3"/>
          <a:stretch>
            <a:fillRect/>
          </a:stretch>
        </p:blipFill>
        <p:spPr>
          <a:xfrm>
            <a:off x="891540" y="1623060"/>
            <a:ext cx="320040" cy="320040"/>
          </a:xfrm>
          <a:prstGeom prst="rect">
            <a:avLst/>
          </a:prstGeom>
        </p:spPr>
      </p:pic>
      <p:sp>
        <p:nvSpPr>
          <p:cNvPr id="6" name="Text 3"/>
          <p:cNvSpPr txBox="1"/>
          <p:nvPr/>
        </p:nvSpPr>
        <p:spPr>
          <a:xfrm>
            <a:off x="731520" y="2286000"/>
            <a:ext cx="2651760" cy="2011680"/>
          </a:xfrm>
          <a:prstGeom prst="rect">
            <a:avLst/>
          </a:prstGeom>
          <a:noFill/>
          <a:ln/>
        </p:spPr>
        <p:txBody>
          <a:bodyPr wrap="square" lIns="0" tIns="0" rIns="0" bIns="0" rtlCol="0" anchor="t"/>
          <a:lstStyle/>
          <a:p>
            <a:pPr marL="0" indent="0">
              <a:buNone/>
            </a:pPr>
            <a:r>
              <a:rPr lang="en-US" sz="1900" b="1" dirty="0">
                <a:solidFill>
                  <a:schemeClr val="bg1"/>
                </a:solidFill>
                <a:latin typeface="Cambria" pitchFamily="34" charset="0"/>
                <a:ea typeface="Cambria" pitchFamily="34" charset="-122"/>
                <a:cs typeface="Cambria" pitchFamily="34" charset="-120"/>
              </a:rPr>
              <a:t>Never assume the approved award matches the application you submitted.</a:t>
            </a:r>
            <a:endParaRPr lang="en-US" sz="1900" dirty="0"/>
          </a:p>
        </p:txBody>
      </p:sp>
      <p:sp>
        <p:nvSpPr>
          <p:cNvPr id="7" name="Text 4"/>
          <p:cNvSpPr txBox="1"/>
          <p:nvPr/>
        </p:nvSpPr>
        <p:spPr>
          <a:xfrm>
            <a:off x="4023360" y="1188720"/>
            <a:ext cx="4572000" cy="365760"/>
          </a:xfrm>
          <a:prstGeom prst="rect">
            <a:avLst/>
          </a:prstGeom>
          <a:noFill/>
          <a:ln/>
        </p:spPr>
        <p:txBody>
          <a:bodyPr wrap="square" lIns="0" tIns="0" rIns="0" bIns="0" rtlCol="0" anchor="t"/>
          <a:lstStyle/>
          <a:p>
            <a:pPr marL="0" indent="0">
              <a:buNone/>
            </a:pPr>
            <a:r>
              <a:rPr lang="en-US" sz="1600" b="1" dirty="0">
                <a:solidFill>
                  <a:schemeClr val="accent1"/>
                </a:solidFill>
              </a:rPr>
              <a:t>Review:</a:t>
            </a:r>
            <a:endParaRPr lang="en-US" sz="1600" dirty="0"/>
          </a:p>
        </p:txBody>
      </p:sp>
      <p:sp>
        <p:nvSpPr>
          <p:cNvPr id="8" name="card"/>
          <p:cNvSpPr/>
          <p:nvPr/>
        </p:nvSpPr>
        <p:spPr>
          <a:xfrm>
            <a:off x="4023360" y="1645920"/>
            <a:ext cx="2240280" cy="566928"/>
          </a:xfrm>
          <a:prstGeom prst="roundRect">
            <a:avLst>
              <a:gd name="adj" fmla="val 12903"/>
            </a:avLst>
          </a:prstGeom>
          <a:solidFill>
            <a:schemeClr val="bg2"/>
          </a:solidFill>
          <a:ln w="12700">
            <a:solidFill>
              <a:schemeClr val="bg2"/>
            </a:solidFill>
            <a:prstDash val="solid"/>
          </a:ln>
        </p:spPr>
        <p:txBody>
          <a:bodyPr/>
          <a:lstStyle/>
          <a:p>
            <a:endParaRPr lang="en-PH"/>
          </a:p>
        </p:txBody>
      </p:sp>
      <p:sp>
        <p:nvSpPr>
          <p:cNvPr id="9" name="check icon circle"/>
          <p:cNvSpPr/>
          <p:nvPr/>
        </p:nvSpPr>
        <p:spPr>
          <a:xfrm>
            <a:off x="4133088" y="1746504"/>
            <a:ext cx="365760" cy="365760"/>
          </a:xfrm>
          <a:prstGeom prst="ellipse">
            <a:avLst/>
          </a:prstGeom>
          <a:solidFill>
            <a:schemeClr val="accent1"/>
          </a:solidFill>
          <a:ln w="12700">
            <a:solidFill>
              <a:schemeClr val="accent1"/>
            </a:solidFill>
            <a:prstDash val="solid"/>
          </a:ln>
        </p:spPr>
        <p:txBody>
          <a:bodyPr/>
          <a:lstStyle/>
          <a:p>
            <a:endParaRPr lang="en-PH"/>
          </a:p>
        </p:txBody>
      </p:sp>
      <p:pic>
        <p:nvPicPr>
          <p:cNvPr id="10" name="check icon" descr="check icon"/>
          <p:cNvPicPr>
            <a:picLocks noChangeAspect="1"/>
          </p:cNvPicPr>
          <p:nvPr/>
        </p:nvPicPr>
        <p:blipFill>
          <a:blip r:embed="rId4"/>
          <a:stretch>
            <a:fillRect/>
          </a:stretch>
        </p:blipFill>
        <p:spPr>
          <a:xfrm>
            <a:off x="4224528" y="1837944"/>
            <a:ext cx="182880" cy="182880"/>
          </a:xfrm>
          <a:prstGeom prst="rect">
            <a:avLst/>
          </a:prstGeom>
        </p:spPr>
      </p:pic>
      <p:sp>
        <p:nvSpPr>
          <p:cNvPr id="11" name="Text 7"/>
          <p:cNvSpPr txBox="1"/>
          <p:nvPr/>
        </p:nvSpPr>
        <p:spPr>
          <a:xfrm>
            <a:off x="4617720" y="1645920"/>
            <a:ext cx="1600200" cy="566928"/>
          </a:xfrm>
          <a:prstGeom prst="rect">
            <a:avLst/>
          </a:prstGeom>
          <a:noFill/>
          <a:ln/>
        </p:spPr>
        <p:txBody>
          <a:bodyPr wrap="square" lIns="0" tIns="0" rIns="0" bIns="0" rtlCol="0" anchor="ctr"/>
          <a:lstStyle/>
          <a:p>
            <a:pPr marL="0" indent="0">
              <a:buNone/>
            </a:pPr>
            <a:r>
              <a:rPr lang="en-US" sz="1400" dirty="0">
                <a:solidFill>
                  <a:schemeClr val="tx1"/>
                </a:solidFill>
              </a:rPr>
              <a:t>Award amount</a:t>
            </a:r>
            <a:endParaRPr lang="en-US" sz="1400" dirty="0"/>
          </a:p>
        </p:txBody>
      </p:sp>
      <p:sp>
        <p:nvSpPr>
          <p:cNvPr id="12" name="card"/>
          <p:cNvSpPr/>
          <p:nvPr/>
        </p:nvSpPr>
        <p:spPr>
          <a:xfrm>
            <a:off x="6400800" y="1645920"/>
            <a:ext cx="2240280" cy="566928"/>
          </a:xfrm>
          <a:prstGeom prst="roundRect">
            <a:avLst>
              <a:gd name="adj" fmla="val 12903"/>
            </a:avLst>
          </a:prstGeom>
          <a:solidFill>
            <a:schemeClr val="bg2"/>
          </a:solidFill>
          <a:ln w="12700">
            <a:solidFill>
              <a:schemeClr val="bg2"/>
            </a:solidFill>
            <a:prstDash val="solid"/>
          </a:ln>
        </p:spPr>
        <p:txBody>
          <a:bodyPr/>
          <a:lstStyle/>
          <a:p>
            <a:endParaRPr lang="en-PH"/>
          </a:p>
        </p:txBody>
      </p:sp>
      <p:sp>
        <p:nvSpPr>
          <p:cNvPr id="13" name="check icon circle"/>
          <p:cNvSpPr/>
          <p:nvPr/>
        </p:nvSpPr>
        <p:spPr>
          <a:xfrm>
            <a:off x="6510528" y="1746504"/>
            <a:ext cx="365760" cy="365760"/>
          </a:xfrm>
          <a:prstGeom prst="ellipse">
            <a:avLst/>
          </a:prstGeom>
          <a:solidFill>
            <a:schemeClr val="accent1"/>
          </a:solidFill>
          <a:ln w="12700">
            <a:solidFill>
              <a:schemeClr val="accent1"/>
            </a:solidFill>
            <a:prstDash val="solid"/>
          </a:ln>
        </p:spPr>
        <p:txBody>
          <a:bodyPr/>
          <a:lstStyle/>
          <a:p>
            <a:endParaRPr lang="en-PH"/>
          </a:p>
        </p:txBody>
      </p:sp>
      <p:pic>
        <p:nvPicPr>
          <p:cNvPr id="14" name="check icon" descr="check icon"/>
          <p:cNvPicPr>
            <a:picLocks noChangeAspect="1"/>
          </p:cNvPicPr>
          <p:nvPr/>
        </p:nvPicPr>
        <p:blipFill>
          <a:blip r:embed="rId4"/>
          <a:stretch>
            <a:fillRect/>
          </a:stretch>
        </p:blipFill>
        <p:spPr>
          <a:xfrm>
            <a:off x="6601968" y="1837944"/>
            <a:ext cx="182880" cy="182880"/>
          </a:xfrm>
          <a:prstGeom prst="rect">
            <a:avLst/>
          </a:prstGeom>
        </p:spPr>
      </p:pic>
      <p:sp>
        <p:nvSpPr>
          <p:cNvPr id="15" name="Text 10"/>
          <p:cNvSpPr txBox="1"/>
          <p:nvPr/>
        </p:nvSpPr>
        <p:spPr>
          <a:xfrm>
            <a:off x="6995160" y="1645920"/>
            <a:ext cx="1600200" cy="566928"/>
          </a:xfrm>
          <a:prstGeom prst="rect">
            <a:avLst/>
          </a:prstGeom>
          <a:noFill/>
          <a:ln/>
        </p:spPr>
        <p:txBody>
          <a:bodyPr wrap="square" lIns="0" tIns="0" rIns="0" bIns="0" rtlCol="0" anchor="ctr"/>
          <a:lstStyle/>
          <a:p>
            <a:pPr marL="0" indent="0">
              <a:buNone/>
            </a:pPr>
            <a:r>
              <a:rPr lang="en-US" sz="1400" dirty="0">
                <a:solidFill>
                  <a:schemeClr val="tx1"/>
                </a:solidFill>
              </a:rPr>
              <a:t>Budget restrictions</a:t>
            </a:r>
            <a:endParaRPr lang="en-US" sz="1400" dirty="0"/>
          </a:p>
        </p:txBody>
      </p:sp>
      <p:sp>
        <p:nvSpPr>
          <p:cNvPr id="16" name="card"/>
          <p:cNvSpPr/>
          <p:nvPr/>
        </p:nvSpPr>
        <p:spPr>
          <a:xfrm>
            <a:off x="4023360" y="2377440"/>
            <a:ext cx="2240280" cy="566928"/>
          </a:xfrm>
          <a:prstGeom prst="roundRect">
            <a:avLst>
              <a:gd name="adj" fmla="val 12903"/>
            </a:avLst>
          </a:prstGeom>
          <a:solidFill>
            <a:schemeClr val="bg2"/>
          </a:solidFill>
          <a:ln w="12700">
            <a:solidFill>
              <a:schemeClr val="bg2"/>
            </a:solidFill>
            <a:prstDash val="solid"/>
          </a:ln>
        </p:spPr>
        <p:txBody>
          <a:bodyPr/>
          <a:lstStyle/>
          <a:p>
            <a:endParaRPr lang="en-PH"/>
          </a:p>
        </p:txBody>
      </p:sp>
      <p:sp>
        <p:nvSpPr>
          <p:cNvPr id="17" name="check icon circle"/>
          <p:cNvSpPr/>
          <p:nvPr/>
        </p:nvSpPr>
        <p:spPr>
          <a:xfrm>
            <a:off x="4133088" y="2478024"/>
            <a:ext cx="365760" cy="365760"/>
          </a:xfrm>
          <a:prstGeom prst="ellipse">
            <a:avLst/>
          </a:prstGeom>
          <a:solidFill>
            <a:schemeClr val="accent1"/>
          </a:solidFill>
          <a:ln w="12700">
            <a:solidFill>
              <a:schemeClr val="accent1"/>
            </a:solidFill>
            <a:prstDash val="solid"/>
          </a:ln>
        </p:spPr>
        <p:txBody>
          <a:bodyPr/>
          <a:lstStyle/>
          <a:p>
            <a:endParaRPr lang="en-PH"/>
          </a:p>
        </p:txBody>
      </p:sp>
      <p:pic>
        <p:nvPicPr>
          <p:cNvPr id="18" name="check icon" descr="check icon"/>
          <p:cNvPicPr>
            <a:picLocks noChangeAspect="1"/>
          </p:cNvPicPr>
          <p:nvPr/>
        </p:nvPicPr>
        <p:blipFill>
          <a:blip r:embed="rId4"/>
          <a:stretch>
            <a:fillRect/>
          </a:stretch>
        </p:blipFill>
        <p:spPr>
          <a:xfrm>
            <a:off x="4224528" y="2569464"/>
            <a:ext cx="182880" cy="182880"/>
          </a:xfrm>
          <a:prstGeom prst="rect">
            <a:avLst/>
          </a:prstGeom>
        </p:spPr>
      </p:pic>
      <p:sp>
        <p:nvSpPr>
          <p:cNvPr id="19" name="Text 13"/>
          <p:cNvSpPr txBox="1"/>
          <p:nvPr/>
        </p:nvSpPr>
        <p:spPr>
          <a:xfrm>
            <a:off x="4617720" y="2377440"/>
            <a:ext cx="1600200" cy="566928"/>
          </a:xfrm>
          <a:prstGeom prst="rect">
            <a:avLst/>
          </a:prstGeom>
          <a:noFill/>
          <a:ln/>
        </p:spPr>
        <p:txBody>
          <a:bodyPr wrap="square" lIns="0" tIns="0" rIns="0" bIns="0" rtlCol="0" anchor="ctr"/>
          <a:lstStyle/>
          <a:p>
            <a:pPr marL="0" indent="0">
              <a:buNone/>
            </a:pPr>
            <a:r>
              <a:rPr lang="en-US" sz="1400" dirty="0">
                <a:solidFill>
                  <a:schemeClr val="tx1"/>
                </a:solidFill>
              </a:rPr>
              <a:t>Grant period</a:t>
            </a:r>
            <a:endParaRPr lang="en-US" sz="1400" dirty="0"/>
          </a:p>
        </p:txBody>
      </p:sp>
      <p:sp>
        <p:nvSpPr>
          <p:cNvPr id="20" name="card"/>
          <p:cNvSpPr/>
          <p:nvPr/>
        </p:nvSpPr>
        <p:spPr>
          <a:xfrm>
            <a:off x="6400800" y="2377440"/>
            <a:ext cx="2240280" cy="566928"/>
          </a:xfrm>
          <a:prstGeom prst="roundRect">
            <a:avLst>
              <a:gd name="adj" fmla="val 12903"/>
            </a:avLst>
          </a:prstGeom>
          <a:solidFill>
            <a:schemeClr val="bg2"/>
          </a:solidFill>
          <a:ln w="12700">
            <a:solidFill>
              <a:schemeClr val="bg2"/>
            </a:solidFill>
            <a:prstDash val="solid"/>
          </a:ln>
        </p:spPr>
        <p:txBody>
          <a:bodyPr/>
          <a:lstStyle/>
          <a:p>
            <a:endParaRPr lang="en-PH"/>
          </a:p>
        </p:txBody>
      </p:sp>
      <p:sp>
        <p:nvSpPr>
          <p:cNvPr id="21" name="check icon circle"/>
          <p:cNvSpPr/>
          <p:nvPr/>
        </p:nvSpPr>
        <p:spPr>
          <a:xfrm>
            <a:off x="6510528" y="2478024"/>
            <a:ext cx="365760" cy="365760"/>
          </a:xfrm>
          <a:prstGeom prst="ellipse">
            <a:avLst/>
          </a:prstGeom>
          <a:solidFill>
            <a:schemeClr val="accent1"/>
          </a:solidFill>
          <a:ln w="12700">
            <a:solidFill>
              <a:schemeClr val="accent1"/>
            </a:solidFill>
            <a:prstDash val="solid"/>
          </a:ln>
        </p:spPr>
        <p:txBody>
          <a:bodyPr/>
          <a:lstStyle/>
          <a:p>
            <a:endParaRPr lang="en-PH"/>
          </a:p>
        </p:txBody>
      </p:sp>
      <p:pic>
        <p:nvPicPr>
          <p:cNvPr id="22" name="check icon" descr="check icon"/>
          <p:cNvPicPr>
            <a:picLocks noChangeAspect="1"/>
          </p:cNvPicPr>
          <p:nvPr/>
        </p:nvPicPr>
        <p:blipFill>
          <a:blip r:embed="rId4"/>
          <a:stretch>
            <a:fillRect/>
          </a:stretch>
        </p:blipFill>
        <p:spPr>
          <a:xfrm>
            <a:off x="6601968" y="2569464"/>
            <a:ext cx="182880" cy="182880"/>
          </a:xfrm>
          <a:prstGeom prst="rect">
            <a:avLst/>
          </a:prstGeom>
        </p:spPr>
      </p:pic>
      <p:sp>
        <p:nvSpPr>
          <p:cNvPr id="23" name="Text 16"/>
          <p:cNvSpPr txBox="1"/>
          <p:nvPr/>
        </p:nvSpPr>
        <p:spPr>
          <a:xfrm>
            <a:off x="6995160" y="2377440"/>
            <a:ext cx="1600200" cy="566928"/>
          </a:xfrm>
          <a:prstGeom prst="rect">
            <a:avLst/>
          </a:prstGeom>
          <a:noFill/>
          <a:ln/>
        </p:spPr>
        <p:txBody>
          <a:bodyPr wrap="square" lIns="0" tIns="0" rIns="0" bIns="0" rtlCol="0" anchor="ctr"/>
          <a:lstStyle/>
          <a:p>
            <a:pPr marL="0" indent="0">
              <a:buNone/>
            </a:pPr>
            <a:r>
              <a:rPr lang="en-US" sz="1400" dirty="0">
                <a:solidFill>
                  <a:schemeClr val="tx1"/>
                </a:solidFill>
              </a:rPr>
              <a:t>Reporting deadlines</a:t>
            </a:r>
            <a:endParaRPr lang="en-US" sz="1400" dirty="0"/>
          </a:p>
        </p:txBody>
      </p:sp>
      <p:sp>
        <p:nvSpPr>
          <p:cNvPr id="24" name="card"/>
          <p:cNvSpPr/>
          <p:nvPr/>
        </p:nvSpPr>
        <p:spPr>
          <a:xfrm>
            <a:off x="4023360" y="3108960"/>
            <a:ext cx="2240280" cy="566928"/>
          </a:xfrm>
          <a:prstGeom prst="roundRect">
            <a:avLst>
              <a:gd name="adj" fmla="val 12903"/>
            </a:avLst>
          </a:prstGeom>
          <a:solidFill>
            <a:schemeClr val="bg2"/>
          </a:solidFill>
          <a:ln w="12700">
            <a:solidFill>
              <a:schemeClr val="bg2"/>
            </a:solidFill>
            <a:prstDash val="solid"/>
          </a:ln>
        </p:spPr>
        <p:txBody>
          <a:bodyPr/>
          <a:lstStyle/>
          <a:p>
            <a:endParaRPr lang="en-PH"/>
          </a:p>
        </p:txBody>
      </p:sp>
      <p:sp>
        <p:nvSpPr>
          <p:cNvPr id="25" name="check icon circle"/>
          <p:cNvSpPr/>
          <p:nvPr/>
        </p:nvSpPr>
        <p:spPr>
          <a:xfrm>
            <a:off x="4133088" y="3209544"/>
            <a:ext cx="365760" cy="365760"/>
          </a:xfrm>
          <a:prstGeom prst="ellipse">
            <a:avLst/>
          </a:prstGeom>
          <a:solidFill>
            <a:schemeClr val="accent1"/>
          </a:solidFill>
          <a:ln w="12700">
            <a:solidFill>
              <a:schemeClr val="accent1"/>
            </a:solidFill>
            <a:prstDash val="solid"/>
          </a:ln>
        </p:spPr>
        <p:txBody>
          <a:bodyPr/>
          <a:lstStyle/>
          <a:p>
            <a:endParaRPr lang="en-PH"/>
          </a:p>
        </p:txBody>
      </p:sp>
      <p:pic>
        <p:nvPicPr>
          <p:cNvPr id="26" name="check icon" descr="check icon"/>
          <p:cNvPicPr>
            <a:picLocks noChangeAspect="1"/>
          </p:cNvPicPr>
          <p:nvPr/>
        </p:nvPicPr>
        <p:blipFill>
          <a:blip r:embed="rId4"/>
          <a:stretch>
            <a:fillRect/>
          </a:stretch>
        </p:blipFill>
        <p:spPr>
          <a:xfrm>
            <a:off x="4224528" y="3300984"/>
            <a:ext cx="182880" cy="182880"/>
          </a:xfrm>
          <a:prstGeom prst="rect">
            <a:avLst/>
          </a:prstGeom>
        </p:spPr>
      </p:pic>
      <p:sp>
        <p:nvSpPr>
          <p:cNvPr id="27" name="Text 19"/>
          <p:cNvSpPr txBox="1"/>
          <p:nvPr/>
        </p:nvSpPr>
        <p:spPr>
          <a:xfrm>
            <a:off x="4617720" y="3108960"/>
            <a:ext cx="1600200" cy="566928"/>
          </a:xfrm>
          <a:prstGeom prst="rect">
            <a:avLst/>
          </a:prstGeom>
          <a:noFill/>
          <a:ln/>
        </p:spPr>
        <p:txBody>
          <a:bodyPr wrap="square" lIns="0" tIns="0" rIns="0" bIns="0" rtlCol="0" anchor="ctr"/>
          <a:lstStyle/>
          <a:p>
            <a:pPr marL="0" indent="0">
              <a:buNone/>
            </a:pPr>
            <a:r>
              <a:rPr lang="en-US" sz="1400" dirty="0">
                <a:solidFill>
                  <a:schemeClr val="tx1"/>
                </a:solidFill>
              </a:rPr>
              <a:t>Payment method</a:t>
            </a:r>
            <a:endParaRPr lang="en-US" sz="1400" dirty="0"/>
          </a:p>
        </p:txBody>
      </p:sp>
      <p:sp>
        <p:nvSpPr>
          <p:cNvPr id="28" name="card"/>
          <p:cNvSpPr/>
          <p:nvPr/>
        </p:nvSpPr>
        <p:spPr>
          <a:xfrm>
            <a:off x="6400800" y="3108960"/>
            <a:ext cx="2240280" cy="566928"/>
          </a:xfrm>
          <a:prstGeom prst="roundRect">
            <a:avLst>
              <a:gd name="adj" fmla="val 12903"/>
            </a:avLst>
          </a:prstGeom>
          <a:solidFill>
            <a:schemeClr val="bg2"/>
          </a:solidFill>
          <a:ln w="12700">
            <a:solidFill>
              <a:schemeClr val="bg2"/>
            </a:solidFill>
            <a:prstDash val="solid"/>
          </a:ln>
        </p:spPr>
        <p:txBody>
          <a:bodyPr/>
          <a:lstStyle/>
          <a:p>
            <a:endParaRPr lang="en-PH"/>
          </a:p>
        </p:txBody>
      </p:sp>
      <p:sp>
        <p:nvSpPr>
          <p:cNvPr id="29" name="check icon circle"/>
          <p:cNvSpPr/>
          <p:nvPr/>
        </p:nvSpPr>
        <p:spPr>
          <a:xfrm>
            <a:off x="6510528" y="3209544"/>
            <a:ext cx="365760" cy="365760"/>
          </a:xfrm>
          <a:prstGeom prst="ellipse">
            <a:avLst/>
          </a:prstGeom>
          <a:solidFill>
            <a:schemeClr val="accent1"/>
          </a:solidFill>
          <a:ln w="12700">
            <a:solidFill>
              <a:schemeClr val="accent1"/>
            </a:solidFill>
            <a:prstDash val="solid"/>
          </a:ln>
        </p:spPr>
        <p:txBody>
          <a:bodyPr/>
          <a:lstStyle/>
          <a:p>
            <a:endParaRPr lang="en-PH"/>
          </a:p>
        </p:txBody>
      </p:sp>
      <p:pic>
        <p:nvPicPr>
          <p:cNvPr id="30" name="check icon" descr="check icon"/>
          <p:cNvPicPr>
            <a:picLocks noChangeAspect="1"/>
          </p:cNvPicPr>
          <p:nvPr/>
        </p:nvPicPr>
        <p:blipFill>
          <a:blip r:embed="rId4"/>
          <a:stretch>
            <a:fillRect/>
          </a:stretch>
        </p:blipFill>
        <p:spPr>
          <a:xfrm>
            <a:off x="6601968" y="3300984"/>
            <a:ext cx="182880" cy="182880"/>
          </a:xfrm>
          <a:prstGeom prst="rect">
            <a:avLst/>
          </a:prstGeom>
        </p:spPr>
      </p:pic>
      <p:sp>
        <p:nvSpPr>
          <p:cNvPr id="31" name="Text 22"/>
          <p:cNvSpPr txBox="1"/>
          <p:nvPr/>
        </p:nvSpPr>
        <p:spPr>
          <a:xfrm>
            <a:off x="6995160" y="3108960"/>
            <a:ext cx="1600200" cy="566928"/>
          </a:xfrm>
          <a:prstGeom prst="rect">
            <a:avLst/>
          </a:prstGeom>
          <a:noFill/>
          <a:ln/>
        </p:spPr>
        <p:txBody>
          <a:bodyPr wrap="square" lIns="0" tIns="0" rIns="0" bIns="0" rtlCol="0" anchor="ctr"/>
          <a:lstStyle/>
          <a:p>
            <a:pPr marL="0" indent="0">
              <a:buNone/>
            </a:pPr>
            <a:r>
              <a:rPr lang="en-US" sz="1400" dirty="0">
                <a:solidFill>
                  <a:schemeClr val="tx1"/>
                </a:solidFill>
              </a:rPr>
              <a:t>Match requirements</a:t>
            </a:r>
            <a:endParaRPr lang="en-US" sz="1400" dirty="0"/>
          </a:p>
        </p:txBody>
      </p:sp>
      <p:sp>
        <p:nvSpPr>
          <p:cNvPr id="32" name="card"/>
          <p:cNvSpPr/>
          <p:nvPr/>
        </p:nvSpPr>
        <p:spPr>
          <a:xfrm>
            <a:off x="4023360" y="3840480"/>
            <a:ext cx="2240280" cy="566928"/>
          </a:xfrm>
          <a:prstGeom prst="roundRect">
            <a:avLst>
              <a:gd name="adj" fmla="val 12903"/>
            </a:avLst>
          </a:prstGeom>
          <a:solidFill>
            <a:schemeClr val="bg2"/>
          </a:solidFill>
          <a:ln w="12700">
            <a:solidFill>
              <a:schemeClr val="bg2"/>
            </a:solidFill>
            <a:prstDash val="solid"/>
          </a:ln>
        </p:spPr>
        <p:txBody>
          <a:bodyPr/>
          <a:lstStyle/>
          <a:p>
            <a:endParaRPr lang="en-PH"/>
          </a:p>
        </p:txBody>
      </p:sp>
      <p:sp>
        <p:nvSpPr>
          <p:cNvPr id="33" name="check icon circle"/>
          <p:cNvSpPr/>
          <p:nvPr/>
        </p:nvSpPr>
        <p:spPr>
          <a:xfrm>
            <a:off x="4133088" y="3941064"/>
            <a:ext cx="365760" cy="365760"/>
          </a:xfrm>
          <a:prstGeom prst="ellipse">
            <a:avLst/>
          </a:prstGeom>
          <a:solidFill>
            <a:schemeClr val="accent1"/>
          </a:solidFill>
          <a:ln w="12700">
            <a:solidFill>
              <a:schemeClr val="accent1"/>
            </a:solidFill>
            <a:prstDash val="solid"/>
          </a:ln>
        </p:spPr>
        <p:txBody>
          <a:bodyPr/>
          <a:lstStyle/>
          <a:p>
            <a:endParaRPr lang="en-PH"/>
          </a:p>
        </p:txBody>
      </p:sp>
      <p:pic>
        <p:nvPicPr>
          <p:cNvPr id="34" name="check icon" descr="check icon"/>
          <p:cNvPicPr>
            <a:picLocks noChangeAspect="1"/>
          </p:cNvPicPr>
          <p:nvPr/>
        </p:nvPicPr>
        <p:blipFill>
          <a:blip r:embed="rId4"/>
          <a:stretch>
            <a:fillRect/>
          </a:stretch>
        </p:blipFill>
        <p:spPr>
          <a:xfrm>
            <a:off x="4224528" y="4032504"/>
            <a:ext cx="182880" cy="182880"/>
          </a:xfrm>
          <a:prstGeom prst="rect">
            <a:avLst/>
          </a:prstGeom>
        </p:spPr>
      </p:pic>
      <p:sp>
        <p:nvSpPr>
          <p:cNvPr id="35" name="Text 25"/>
          <p:cNvSpPr txBox="1"/>
          <p:nvPr/>
        </p:nvSpPr>
        <p:spPr>
          <a:xfrm>
            <a:off x="4617720" y="3840480"/>
            <a:ext cx="1600200" cy="566928"/>
          </a:xfrm>
          <a:prstGeom prst="rect">
            <a:avLst/>
          </a:prstGeom>
          <a:noFill/>
          <a:ln/>
        </p:spPr>
        <p:txBody>
          <a:bodyPr wrap="square" lIns="0" tIns="0" rIns="0" bIns="0" rtlCol="0" anchor="ctr"/>
          <a:lstStyle/>
          <a:p>
            <a:pPr marL="0" indent="0">
              <a:buNone/>
            </a:pPr>
            <a:r>
              <a:rPr lang="en-US" sz="1400" dirty="0">
                <a:solidFill>
                  <a:schemeClr val="tx1"/>
                </a:solidFill>
              </a:rPr>
              <a:t>Special conditions</a:t>
            </a:r>
            <a:endParaRPr lang="en-US" sz="1400" dirty="0"/>
          </a:p>
        </p:txBody>
      </p:sp>
      <p:sp>
        <p:nvSpPr>
          <p:cNvPr id="36"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defRPr>
            </a:lvl1pPr>
          </a:lstStyle>
          <a:p>
            <a:pPr algn="r"/>
            <a:fld id="{F7021451-1387-4CA6-816F-3879F97B5CBC}" type="slidenum">
              <a:rPr lang="en-US" b="0"/>
              <a:t>18</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grpId="0" nodeType="withEffect">
                                  <p:stCondLst>
                                    <p:cond delay="22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par>
                                <p:cTn id="20" presetID="10" presetClass="entr" presetSubtype="0" fill="hold" grpId="0" nodeType="withEffect">
                                  <p:stCondLst>
                                    <p:cond delay="44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10" presetClass="entr" presetSubtype="0" fill="hold" grpId="0" nodeType="withEffect">
                                  <p:stCondLst>
                                    <p:cond delay="44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par>
                                <p:cTn id="26" presetID="10" presetClass="entr" presetSubtype="0" fill="hold" nodeType="withEffect">
                                  <p:stCondLst>
                                    <p:cond delay="44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par>
                                <p:cTn id="29" presetID="10" presetClass="entr" presetSubtype="0" fill="hold" grpId="0" nodeType="withEffect">
                                  <p:stCondLst>
                                    <p:cond delay="44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par>
                                <p:cTn id="32" presetID="10" presetClass="entr" presetSubtype="0" fill="hold" grpId="0" nodeType="withEffect">
                                  <p:stCondLst>
                                    <p:cond delay="66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par>
                                <p:cTn id="35" presetID="10" presetClass="entr" presetSubtype="0" fill="hold" grpId="0" nodeType="withEffect">
                                  <p:stCondLst>
                                    <p:cond delay="66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par>
                                <p:cTn id="38" presetID="10" presetClass="entr" presetSubtype="0" fill="hold" nodeType="withEffect">
                                  <p:stCondLst>
                                    <p:cond delay="66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500"/>
                                        <p:tgtEl>
                                          <p:spTgt spid="14"/>
                                        </p:tgtEl>
                                      </p:cBhvr>
                                    </p:animEffect>
                                  </p:childTnLst>
                                </p:cTn>
                              </p:par>
                              <p:par>
                                <p:cTn id="41" presetID="10" presetClass="entr" presetSubtype="0" fill="hold" grpId="0" nodeType="withEffect">
                                  <p:stCondLst>
                                    <p:cond delay="66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par>
                                <p:cTn id="44" presetID="10" presetClass="entr" presetSubtype="0" fill="hold" grpId="0" nodeType="withEffect">
                                  <p:stCondLst>
                                    <p:cond delay="88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500"/>
                                        <p:tgtEl>
                                          <p:spTgt spid="16"/>
                                        </p:tgtEl>
                                      </p:cBhvr>
                                    </p:animEffect>
                                  </p:childTnLst>
                                </p:cTn>
                              </p:par>
                              <p:par>
                                <p:cTn id="47" presetID="10" presetClass="entr" presetSubtype="0" fill="hold" grpId="0" nodeType="withEffect">
                                  <p:stCondLst>
                                    <p:cond delay="88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childTnLst>
                                </p:cTn>
                              </p:par>
                              <p:par>
                                <p:cTn id="50" presetID="10" presetClass="entr" presetSubtype="0" fill="hold" nodeType="withEffect">
                                  <p:stCondLst>
                                    <p:cond delay="88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500"/>
                                        <p:tgtEl>
                                          <p:spTgt spid="18"/>
                                        </p:tgtEl>
                                      </p:cBhvr>
                                    </p:animEffect>
                                  </p:childTnLst>
                                </p:cTn>
                              </p:par>
                              <p:par>
                                <p:cTn id="53" presetID="10" presetClass="entr" presetSubtype="0" fill="hold" grpId="0" nodeType="withEffect">
                                  <p:stCondLst>
                                    <p:cond delay="88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500"/>
                                        <p:tgtEl>
                                          <p:spTgt spid="19"/>
                                        </p:tgtEl>
                                      </p:cBhvr>
                                    </p:animEffect>
                                  </p:childTnLst>
                                </p:cTn>
                              </p:par>
                              <p:par>
                                <p:cTn id="56" presetID="10" presetClass="entr" presetSubtype="0" fill="hold" grpId="0" nodeType="withEffect">
                                  <p:stCondLst>
                                    <p:cond delay="1100"/>
                                  </p:stCondLst>
                                  <p:childTnLst>
                                    <p:set>
                                      <p:cBhvr>
                                        <p:cTn id="57" dur="1" fill="hold">
                                          <p:stCondLst>
                                            <p:cond delay="0"/>
                                          </p:stCondLst>
                                        </p:cTn>
                                        <p:tgtEl>
                                          <p:spTgt spid="20"/>
                                        </p:tgtEl>
                                        <p:attrNameLst>
                                          <p:attrName>style.visibility</p:attrName>
                                        </p:attrNameLst>
                                      </p:cBhvr>
                                      <p:to>
                                        <p:strVal val="visible"/>
                                      </p:to>
                                    </p:set>
                                    <p:animEffect transition="in" filter="fade">
                                      <p:cBhvr>
                                        <p:cTn id="58" dur="500"/>
                                        <p:tgtEl>
                                          <p:spTgt spid="20"/>
                                        </p:tgtEl>
                                      </p:cBhvr>
                                    </p:animEffect>
                                  </p:childTnLst>
                                </p:cTn>
                              </p:par>
                              <p:par>
                                <p:cTn id="59" presetID="10" presetClass="entr" presetSubtype="0" fill="hold" grpId="0" nodeType="withEffect">
                                  <p:stCondLst>
                                    <p:cond delay="1100"/>
                                  </p:stCondLst>
                                  <p:childTnLst>
                                    <p:set>
                                      <p:cBhvr>
                                        <p:cTn id="60" dur="1" fill="hold">
                                          <p:stCondLst>
                                            <p:cond delay="0"/>
                                          </p:stCondLst>
                                        </p:cTn>
                                        <p:tgtEl>
                                          <p:spTgt spid="21"/>
                                        </p:tgtEl>
                                        <p:attrNameLst>
                                          <p:attrName>style.visibility</p:attrName>
                                        </p:attrNameLst>
                                      </p:cBhvr>
                                      <p:to>
                                        <p:strVal val="visible"/>
                                      </p:to>
                                    </p:set>
                                    <p:animEffect transition="in" filter="fade">
                                      <p:cBhvr>
                                        <p:cTn id="61" dur="500"/>
                                        <p:tgtEl>
                                          <p:spTgt spid="21"/>
                                        </p:tgtEl>
                                      </p:cBhvr>
                                    </p:animEffect>
                                  </p:childTnLst>
                                </p:cTn>
                              </p:par>
                              <p:par>
                                <p:cTn id="62" presetID="10" presetClass="entr" presetSubtype="0" fill="hold" nodeType="withEffect">
                                  <p:stCondLst>
                                    <p:cond delay="1100"/>
                                  </p:stCondLst>
                                  <p:childTnLst>
                                    <p:set>
                                      <p:cBhvr>
                                        <p:cTn id="63" dur="1" fill="hold">
                                          <p:stCondLst>
                                            <p:cond delay="0"/>
                                          </p:stCondLst>
                                        </p:cTn>
                                        <p:tgtEl>
                                          <p:spTgt spid="22"/>
                                        </p:tgtEl>
                                        <p:attrNameLst>
                                          <p:attrName>style.visibility</p:attrName>
                                        </p:attrNameLst>
                                      </p:cBhvr>
                                      <p:to>
                                        <p:strVal val="visible"/>
                                      </p:to>
                                    </p:set>
                                    <p:animEffect transition="in" filter="fade">
                                      <p:cBhvr>
                                        <p:cTn id="64" dur="500"/>
                                        <p:tgtEl>
                                          <p:spTgt spid="22"/>
                                        </p:tgtEl>
                                      </p:cBhvr>
                                    </p:animEffect>
                                  </p:childTnLst>
                                </p:cTn>
                              </p:par>
                              <p:par>
                                <p:cTn id="65" presetID="10" presetClass="entr" presetSubtype="0" fill="hold" grpId="0" nodeType="withEffect">
                                  <p:stCondLst>
                                    <p:cond delay="110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500"/>
                                        <p:tgtEl>
                                          <p:spTgt spid="23"/>
                                        </p:tgtEl>
                                      </p:cBhvr>
                                    </p:animEffect>
                                  </p:childTnLst>
                                </p:cTn>
                              </p:par>
                              <p:par>
                                <p:cTn id="68" presetID="10" presetClass="entr" presetSubtype="0" fill="hold" grpId="0" nodeType="withEffect">
                                  <p:stCondLst>
                                    <p:cond delay="1320"/>
                                  </p:stCondLst>
                                  <p:childTnLst>
                                    <p:set>
                                      <p:cBhvr>
                                        <p:cTn id="69" dur="1" fill="hold">
                                          <p:stCondLst>
                                            <p:cond delay="0"/>
                                          </p:stCondLst>
                                        </p:cTn>
                                        <p:tgtEl>
                                          <p:spTgt spid="24"/>
                                        </p:tgtEl>
                                        <p:attrNameLst>
                                          <p:attrName>style.visibility</p:attrName>
                                        </p:attrNameLst>
                                      </p:cBhvr>
                                      <p:to>
                                        <p:strVal val="visible"/>
                                      </p:to>
                                    </p:set>
                                    <p:animEffect transition="in" filter="fade">
                                      <p:cBhvr>
                                        <p:cTn id="70" dur="500"/>
                                        <p:tgtEl>
                                          <p:spTgt spid="24"/>
                                        </p:tgtEl>
                                      </p:cBhvr>
                                    </p:animEffect>
                                  </p:childTnLst>
                                </p:cTn>
                              </p:par>
                              <p:par>
                                <p:cTn id="71" presetID="10" presetClass="entr" presetSubtype="0" fill="hold" grpId="0" nodeType="withEffect">
                                  <p:stCondLst>
                                    <p:cond delay="1320"/>
                                  </p:stCondLst>
                                  <p:childTnLst>
                                    <p:set>
                                      <p:cBhvr>
                                        <p:cTn id="72" dur="1" fill="hold">
                                          <p:stCondLst>
                                            <p:cond delay="0"/>
                                          </p:stCondLst>
                                        </p:cTn>
                                        <p:tgtEl>
                                          <p:spTgt spid="25"/>
                                        </p:tgtEl>
                                        <p:attrNameLst>
                                          <p:attrName>style.visibility</p:attrName>
                                        </p:attrNameLst>
                                      </p:cBhvr>
                                      <p:to>
                                        <p:strVal val="visible"/>
                                      </p:to>
                                    </p:set>
                                    <p:animEffect transition="in" filter="fade">
                                      <p:cBhvr>
                                        <p:cTn id="73" dur="500"/>
                                        <p:tgtEl>
                                          <p:spTgt spid="25"/>
                                        </p:tgtEl>
                                      </p:cBhvr>
                                    </p:animEffect>
                                  </p:childTnLst>
                                </p:cTn>
                              </p:par>
                              <p:par>
                                <p:cTn id="74" presetID="10" presetClass="entr" presetSubtype="0" fill="hold" nodeType="withEffect">
                                  <p:stCondLst>
                                    <p:cond delay="1320"/>
                                  </p:stCondLst>
                                  <p:childTnLst>
                                    <p:set>
                                      <p:cBhvr>
                                        <p:cTn id="75" dur="1" fill="hold">
                                          <p:stCondLst>
                                            <p:cond delay="0"/>
                                          </p:stCondLst>
                                        </p:cTn>
                                        <p:tgtEl>
                                          <p:spTgt spid="26"/>
                                        </p:tgtEl>
                                        <p:attrNameLst>
                                          <p:attrName>style.visibility</p:attrName>
                                        </p:attrNameLst>
                                      </p:cBhvr>
                                      <p:to>
                                        <p:strVal val="visible"/>
                                      </p:to>
                                    </p:set>
                                    <p:animEffect transition="in" filter="fade">
                                      <p:cBhvr>
                                        <p:cTn id="76" dur="500"/>
                                        <p:tgtEl>
                                          <p:spTgt spid="26"/>
                                        </p:tgtEl>
                                      </p:cBhvr>
                                    </p:animEffect>
                                  </p:childTnLst>
                                </p:cTn>
                              </p:par>
                              <p:par>
                                <p:cTn id="77" presetID="10" presetClass="entr" presetSubtype="0" fill="hold" grpId="0" nodeType="withEffect">
                                  <p:stCondLst>
                                    <p:cond delay="1320"/>
                                  </p:stCondLst>
                                  <p:childTnLst>
                                    <p:set>
                                      <p:cBhvr>
                                        <p:cTn id="78" dur="1" fill="hold">
                                          <p:stCondLst>
                                            <p:cond delay="0"/>
                                          </p:stCondLst>
                                        </p:cTn>
                                        <p:tgtEl>
                                          <p:spTgt spid="27"/>
                                        </p:tgtEl>
                                        <p:attrNameLst>
                                          <p:attrName>style.visibility</p:attrName>
                                        </p:attrNameLst>
                                      </p:cBhvr>
                                      <p:to>
                                        <p:strVal val="visible"/>
                                      </p:to>
                                    </p:set>
                                    <p:animEffect transition="in" filter="fade">
                                      <p:cBhvr>
                                        <p:cTn id="79" dur="500"/>
                                        <p:tgtEl>
                                          <p:spTgt spid="27"/>
                                        </p:tgtEl>
                                      </p:cBhvr>
                                    </p:animEffect>
                                  </p:childTnLst>
                                </p:cTn>
                              </p:par>
                              <p:par>
                                <p:cTn id="80" presetID="10" presetClass="entr" presetSubtype="0" fill="hold" grpId="0" nodeType="withEffect">
                                  <p:stCondLst>
                                    <p:cond delay="1540"/>
                                  </p:stCondLst>
                                  <p:childTnLst>
                                    <p:set>
                                      <p:cBhvr>
                                        <p:cTn id="81" dur="1" fill="hold">
                                          <p:stCondLst>
                                            <p:cond delay="0"/>
                                          </p:stCondLst>
                                        </p:cTn>
                                        <p:tgtEl>
                                          <p:spTgt spid="28"/>
                                        </p:tgtEl>
                                        <p:attrNameLst>
                                          <p:attrName>style.visibility</p:attrName>
                                        </p:attrNameLst>
                                      </p:cBhvr>
                                      <p:to>
                                        <p:strVal val="visible"/>
                                      </p:to>
                                    </p:set>
                                    <p:animEffect transition="in" filter="fade">
                                      <p:cBhvr>
                                        <p:cTn id="82" dur="500"/>
                                        <p:tgtEl>
                                          <p:spTgt spid="28"/>
                                        </p:tgtEl>
                                      </p:cBhvr>
                                    </p:animEffect>
                                  </p:childTnLst>
                                </p:cTn>
                              </p:par>
                              <p:par>
                                <p:cTn id="83" presetID="10" presetClass="entr" presetSubtype="0" fill="hold" grpId="0" nodeType="withEffect">
                                  <p:stCondLst>
                                    <p:cond delay="1540"/>
                                  </p:stCondLst>
                                  <p:childTnLst>
                                    <p:set>
                                      <p:cBhvr>
                                        <p:cTn id="84" dur="1" fill="hold">
                                          <p:stCondLst>
                                            <p:cond delay="0"/>
                                          </p:stCondLst>
                                        </p:cTn>
                                        <p:tgtEl>
                                          <p:spTgt spid="29"/>
                                        </p:tgtEl>
                                        <p:attrNameLst>
                                          <p:attrName>style.visibility</p:attrName>
                                        </p:attrNameLst>
                                      </p:cBhvr>
                                      <p:to>
                                        <p:strVal val="visible"/>
                                      </p:to>
                                    </p:set>
                                    <p:animEffect transition="in" filter="fade">
                                      <p:cBhvr>
                                        <p:cTn id="85" dur="500"/>
                                        <p:tgtEl>
                                          <p:spTgt spid="29"/>
                                        </p:tgtEl>
                                      </p:cBhvr>
                                    </p:animEffect>
                                  </p:childTnLst>
                                </p:cTn>
                              </p:par>
                              <p:par>
                                <p:cTn id="86" presetID="10" presetClass="entr" presetSubtype="0" fill="hold" nodeType="withEffect">
                                  <p:stCondLst>
                                    <p:cond delay="1540"/>
                                  </p:stCondLst>
                                  <p:childTnLst>
                                    <p:set>
                                      <p:cBhvr>
                                        <p:cTn id="87" dur="1" fill="hold">
                                          <p:stCondLst>
                                            <p:cond delay="0"/>
                                          </p:stCondLst>
                                        </p:cTn>
                                        <p:tgtEl>
                                          <p:spTgt spid="30"/>
                                        </p:tgtEl>
                                        <p:attrNameLst>
                                          <p:attrName>style.visibility</p:attrName>
                                        </p:attrNameLst>
                                      </p:cBhvr>
                                      <p:to>
                                        <p:strVal val="visible"/>
                                      </p:to>
                                    </p:set>
                                    <p:animEffect transition="in" filter="fade">
                                      <p:cBhvr>
                                        <p:cTn id="88" dur="500"/>
                                        <p:tgtEl>
                                          <p:spTgt spid="30"/>
                                        </p:tgtEl>
                                      </p:cBhvr>
                                    </p:animEffect>
                                  </p:childTnLst>
                                </p:cTn>
                              </p:par>
                              <p:par>
                                <p:cTn id="89" presetID="10" presetClass="entr" presetSubtype="0" fill="hold" grpId="0" nodeType="withEffect">
                                  <p:stCondLst>
                                    <p:cond delay="1540"/>
                                  </p:stCondLst>
                                  <p:childTnLst>
                                    <p:set>
                                      <p:cBhvr>
                                        <p:cTn id="90" dur="1" fill="hold">
                                          <p:stCondLst>
                                            <p:cond delay="0"/>
                                          </p:stCondLst>
                                        </p:cTn>
                                        <p:tgtEl>
                                          <p:spTgt spid="31"/>
                                        </p:tgtEl>
                                        <p:attrNameLst>
                                          <p:attrName>style.visibility</p:attrName>
                                        </p:attrNameLst>
                                      </p:cBhvr>
                                      <p:to>
                                        <p:strVal val="visible"/>
                                      </p:to>
                                    </p:set>
                                    <p:animEffect transition="in" filter="fade">
                                      <p:cBhvr>
                                        <p:cTn id="91" dur="500"/>
                                        <p:tgtEl>
                                          <p:spTgt spid="31"/>
                                        </p:tgtEl>
                                      </p:cBhvr>
                                    </p:animEffect>
                                  </p:childTnLst>
                                </p:cTn>
                              </p:par>
                              <p:par>
                                <p:cTn id="92" presetID="10" presetClass="entr" presetSubtype="0" fill="hold" grpId="0" nodeType="withEffect">
                                  <p:stCondLst>
                                    <p:cond delay="1760"/>
                                  </p:stCondLst>
                                  <p:childTnLst>
                                    <p:set>
                                      <p:cBhvr>
                                        <p:cTn id="93" dur="1" fill="hold">
                                          <p:stCondLst>
                                            <p:cond delay="0"/>
                                          </p:stCondLst>
                                        </p:cTn>
                                        <p:tgtEl>
                                          <p:spTgt spid="32"/>
                                        </p:tgtEl>
                                        <p:attrNameLst>
                                          <p:attrName>style.visibility</p:attrName>
                                        </p:attrNameLst>
                                      </p:cBhvr>
                                      <p:to>
                                        <p:strVal val="visible"/>
                                      </p:to>
                                    </p:set>
                                    <p:animEffect transition="in" filter="fade">
                                      <p:cBhvr>
                                        <p:cTn id="94" dur="500"/>
                                        <p:tgtEl>
                                          <p:spTgt spid="32"/>
                                        </p:tgtEl>
                                      </p:cBhvr>
                                    </p:animEffect>
                                  </p:childTnLst>
                                </p:cTn>
                              </p:par>
                              <p:par>
                                <p:cTn id="95" presetID="10" presetClass="entr" presetSubtype="0" fill="hold" grpId="0" nodeType="withEffect">
                                  <p:stCondLst>
                                    <p:cond delay="1760"/>
                                  </p:stCondLst>
                                  <p:childTnLst>
                                    <p:set>
                                      <p:cBhvr>
                                        <p:cTn id="96" dur="1" fill="hold">
                                          <p:stCondLst>
                                            <p:cond delay="0"/>
                                          </p:stCondLst>
                                        </p:cTn>
                                        <p:tgtEl>
                                          <p:spTgt spid="33"/>
                                        </p:tgtEl>
                                        <p:attrNameLst>
                                          <p:attrName>style.visibility</p:attrName>
                                        </p:attrNameLst>
                                      </p:cBhvr>
                                      <p:to>
                                        <p:strVal val="visible"/>
                                      </p:to>
                                    </p:set>
                                    <p:animEffect transition="in" filter="fade">
                                      <p:cBhvr>
                                        <p:cTn id="97" dur="500"/>
                                        <p:tgtEl>
                                          <p:spTgt spid="33"/>
                                        </p:tgtEl>
                                      </p:cBhvr>
                                    </p:animEffect>
                                  </p:childTnLst>
                                </p:cTn>
                              </p:par>
                              <p:par>
                                <p:cTn id="98" presetID="10" presetClass="entr" presetSubtype="0" fill="hold" nodeType="withEffect">
                                  <p:stCondLst>
                                    <p:cond delay="1760"/>
                                  </p:stCondLst>
                                  <p:childTnLst>
                                    <p:set>
                                      <p:cBhvr>
                                        <p:cTn id="99" dur="1" fill="hold">
                                          <p:stCondLst>
                                            <p:cond delay="0"/>
                                          </p:stCondLst>
                                        </p:cTn>
                                        <p:tgtEl>
                                          <p:spTgt spid="34"/>
                                        </p:tgtEl>
                                        <p:attrNameLst>
                                          <p:attrName>style.visibility</p:attrName>
                                        </p:attrNameLst>
                                      </p:cBhvr>
                                      <p:to>
                                        <p:strVal val="visible"/>
                                      </p:to>
                                    </p:set>
                                    <p:animEffect transition="in" filter="fade">
                                      <p:cBhvr>
                                        <p:cTn id="100" dur="500"/>
                                        <p:tgtEl>
                                          <p:spTgt spid="34"/>
                                        </p:tgtEl>
                                      </p:cBhvr>
                                    </p:animEffect>
                                  </p:childTnLst>
                                </p:cTn>
                              </p:par>
                              <p:par>
                                <p:cTn id="101" presetID="10" presetClass="entr" presetSubtype="0" fill="hold" grpId="0" nodeType="withEffect">
                                  <p:stCondLst>
                                    <p:cond delay="1760"/>
                                  </p:stCondLst>
                                  <p:childTnLst>
                                    <p:set>
                                      <p:cBhvr>
                                        <p:cTn id="102" dur="1" fill="hold">
                                          <p:stCondLst>
                                            <p:cond delay="0"/>
                                          </p:stCondLst>
                                        </p:cTn>
                                        <p:tgtEl>
                                          <p:spTgt spid="35"/>
                                        </p:tgtEl>
                                        <p:attrNameLst>
                                          <p:attrName>style.visibility</p:attrName>
                                        </p:attrNameLst>
                                      </p:cBhvr>
                                      <p:to>
                                        <p:strVal val="visible"/>
                                      </p:to>
                                    </p:set>
                                    <p:animEffect transition="in" filter="fade">
                                      <p:cBhvr>
                                        <p:cTn id="10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7" grpId="0" animBg="1"/>
      <p:bldP spid="8" grpId="0" animBg="1"/>
      <p:bldP spid="9" grpId="0" animBg="1"/>
      <p:bldP spid="11" grpId="0" animBg="1"/>
      <p:bldP spid="12" grpId="0" animBg="1"/>
      <p:bldP spid="13" grpId="0" animBg="1"/>
      <p:bldP spid="15" grpId="0" animBg="1"/>
      <p:bldP spid="16" grpId="0" animBg="1"/>
      <p:bldP spid="17" grpId="0" animBg="1"/>
      <p:bldP spid="19" grpId="0" animBg="1"/>
      <p:bldP spid="20" grpId="0" animBg="1"/>
      <p:bldP spid="21" grpId="0" animBg="1"/>
      <p:bldP spid="23" grpId="0" animBg="1"/>
      <p:bldP spid="24" grpId="0" animBg="1"/>
      <p:bldP spid="25" grpId="0" animBg="1"/>
      <p:bldP spid="27" grpId="0" animBg="1"/>
      <p:bldP spid="28" grpId="0" animBg="1"/>
      <p:bldP spid="29" grpId="0" animBg="1"/>
      <p:bldP spid="31" grpId="0" animBg="1"/>
      <p:bldP spid="32" grpId="0" animBg="1"/>
      <p:bldP spid="33" grpId="0" animBg="1"/>
      <p:bldP spid="3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accent1"/>
                </a:solidFill>
                <a:latin typeface="Cambria" pitchFamily="34" charset="0"/>
                <a:ea typeface="Cambria" pitchFamily="34" charset="-122"/>
                <a:cs typeface="Cambria" pitchFamily="34" charset="-120"/>
              </a:rPr>
              <a:t>Hold a Kickoff Meeting and Set Up Tracking</a:t>
            </a:r>
            <a:endParaRPr lang="en-US" sz="2800" dirty="0"/>
          </a:p>
        </p:txBody>
      </p:sp>
      <p:sp>
        <p:nvSpPr>
          <p:cNvPr id="3" name="card"/>
          <p:cNvSpPr/>
          <p:nvPr/>
        </p:nvSpPr>
        <p:spPr>
          <a:xfrm>
            <a:off x="457200" y="1188720"/>
            <a:ext cx="4023360" cy="3337560"/>
          </a:xfrm>
          <a:prstGeom prst="roundRect">
            <a:avLst>
              <a:gd name="adj" fmla="val 2192"/>
            </a:avLst>
          </a:prstGeom>
          <a:solidFill>
            <a:schemeClr val="bg2"/>
          </a:solidFill>
          <a:ln w="12700">
            <a:solidFill>
              <a:schemeClr val="bg2"/>
            </a:solidFill>
            <a:prstDash val="solid"/>
          </a:ln>
        </p:spPr>
        <p:txBody>
          <a:bodyPr/>
          <a:lstStyle/>
          <a:p>
            <a:endParaRPr lang="en-PH"/>
          </a:p>
        </p:txBody>
      </p:sp>
      <p:sp>
        <p:nvSpPr>
          <p:cNvPr id="4" name="Internal grant kickoff meeting icon circle"/>
          <p:cNvSpPr/>
          <p:nvPr/>
        </p:nvSpPr>
        <p:spPr>
          <a:xfrm>
            <a:off x="685800" y="1371600"/>
            <a:ext cx="594360" cy="594360"/>
          </a:xfrm>
          <a:prstGeom prst="ellipse">
            <a:avLst/>
          </a:prstGeom>
          <a:solidFill>
            <a:schemeClr val="accent1"/>
          </a:solidFill>
          <a:ln w="12700">
            <a:solidFill>
              <a:schemeClr val="accent1"/>
            </a:solidFill>
            <a:prstDash val="solid"/>
          </a:ln>
        </p:spPr>
        <p:txBody>
          <a:bodyPr/>
          <a:lstStyle/>
          <a:p>
            <a:endParaRPr lang="en-PH"/>
          </a:p>
        </p:txBody>
      </p:sp>
      <p:pic>
        <p:nvPicPr>
          <p:cNvPr id="5" name="Internal grant kickoff meeting icon" descr="Internal grant kickoff meeting icon"/>
          <p:cNvPicPr>
            <a:picLocks noChangeAspect="1"/>
          </p:cNvPicPr>
          <p:nvPr/>
        </p:nvPicPr>
        <p:blipFill>
          <a:blip r:embed="rId3"/>
          <a:stretch>
            <a:fillRect/>
          </a:stretch>
        </p:blipFill>
        <p:spPr>
          <a:xfrm>
            <a:off x="834390" y="1520190"/>
            <a:ext cx="297180" cy="297180"/>
          </a:xfrm>
          <a:prstGeom prst="rect">
            <a:avLst/>
          </a:prstGeom>
        </p:spPr>
      </p:pic>
      <p:sp>
        <p:nvSpPr>
          <p:cNvPr id="6" name="Text 3"/>
          <p:cNvSpPr txBox="1"/>
          <p:nvPr/>
        </p:nvSpPr>
        <p:spPr>
          <a:xfrm>
            <a:off x="1417320" y="1371600"/>
            <a:ext cx="2926080" cy="594360"/>
          </a:xfrm>
          <a:prstGeom prst="rect">
            <a:avLst/>
          </a:prstGeom>
          <a:noFill/>
          <a:ln/>
        </p:spPr>
        <p:txBody>
          <a:bodyPr wrap="square" lIns="0" tIns="0" rIns="0" bIns="0" rtlCol="0" anchor="ctr"/>
          <a:lstStyle/>
          <a:p>
            <a:pPr marL="0" indent="0">
              <a:buNone/>
            </a:pPr>
            <a:r>
              <a:rPr lang="en-US" sz="1600" b="1" dirty="0">
                <a:solidFill>
                  <a:schemeClr val="accent1"/>
                </a:solidFill>
              </a:rPr>
              <a:t>Internal grant kickoff meeting</a:t>
            </a:r>
            <a:endParaRPr lang="en-US" sz="1600" dirty="0"/>
          </a:p>
        </p:txBody>
      </p:sp>
      <p:sp>
        <p:nvSpPr>
          <p:cNvPr id="7" name="Text 4"/>
          <p:cNvSpPr txBox="1"/>
          <p:nvPr/>
        </p:nvSpPr>
        <p:spPr>
          <a:xfrm>
            <a:off x="777240" y="2148840"/>
            <a:ext cx="3474720" cy="1737360"/>
          </a:xfrm>
          <a:prstGeom prst="rect">
            <a:avLst/>
          </a:prstGeom>
          <a:noFill/>
          <a:ln/>
        </p:spPr>
        <p:txBody>
          <a:bodyPr wrap="square" lIns="0" tIns="0" rIns="0" bIns="0" rtlCol="0" anchor="t"/>
          <a:lstStyle/>
          <a:p>
            <a:pPr marL="177800" indent="-177800">
              <a:spcAft>
                <a:spcPts val="400"/>
              </a:spcAft>
              <a:buSzPct val="100000"/>
              <a:buChar char="•"/>
            </a:pPr>
            <a:r>
              <a:rPr lang="en-US" sz="1500" dirty="0">
                <a:solidFill>
                  <a:schemeClr val="tx1"/>
                </a:solidFill>
              </a:rPr>
              <a:t>Executive leadership</a:t>
            </a:r>
            <a:endParaRPr lang="en-US" sz="1500" dirty="0"/>
          </a:p>
          <a:p>
            <a:pPr marL="177800" indent="-177800">
              <a:spcAft>
                <a:spcPts val="400"/>
              </a:spcAft>
              <a:buSzPct val="100000"/>
              <a:buChar char="•"/>
            </a:pPr>
            <a:r>
              <a:rPr lang="en-US" sz="1500" dirty="0">
                <a:solidFill>
                  <a:schemeClr val="tx1"/>
                </a:solidFill>
              </a:rPr>
              <a:t>Program managers</a:t>
            </a:r>
            <a:endParaRPr lang="en-US" sz="1500" dirty="0"/>
          </a:p>
          <a:p>
            <a:pPr marL="177800" indent="-177800">
              <a:spcAft>
                <a:spcPts val="400"/>
              </a:spcAft>
              <a:buSzPct val="100000"/>
              <a:buChar char="•"/>
            </a:pPr>
            <a:r>
              <a:rPr lang="en-US" sz="1500" dirty="0">
                <a:solidFill>
                  <a:schemeClr val="tx1"/>
                </a:solidFill>
              </a:rPr>
              <a:t>Finance staff</a:t>
            </a:r>
            <a:endParaRPr lang="en-US" sz="1500" dirty="0"/>
          </a:p>
          <a:p>
            <a:pPr marL="177800" indent="-177800">
              <a:spcAft>
                <a:spcPts val="400"/>
              </a:spcAft>
              <a:buSzPct val="100000"/>
              <a:buChar char="•"/>
            </a:pPr>
            <a:r>
              <a:rPr lang="en-US" sz="1500" dirty="0">
                <a:solidFill>
                  <a:schemeClr val="tx1"/>
                </a:solidFill>
              </a:rPr>
              <a:t>Development staff</a:t>
            </a:r>
            <a:endParaRPr lang="en-US" sz="1500" dirty="0"/>
          </a:p>
          <a:p>
            <a:pPr marL="177800" indent="-177800">
              <a:spcAft>
                <a:spcPts val="400"/>
              </a:spcAft>
              <a:buSzPct val="100000"/>
              <a:buChar char="•"/>
            </a:pPr>
            <a:r>
              <a:rPr lang="en-US" sz="1500" dirty="0">
                <a:solidFill>
                  <a:schemeClr val="tx1"/>
                </a:solidFill>
              </a:rPr>
              <a:t>Compliance personnel</a:t>
            </a:r>
            <a:endParaRPr lang="en-US" sz="1500" dirty="0"/>
          </a:p>
        </p:txBody>
      </p:sp>
      <p:sp>
        <p:nvSpPr>
          <p:cNvPr id="8" name="Text 5"/>
          <p:cNvSpPr txBox="1"/>
          <p:nvPr/>
        </p:nvSpPr>
        <p:spPr>
          <a:xfrm>
            <a:off x="777240" y="3977640"/>
            <a:ext cx="3474720" cy="411480"/>
          </a:xfrm>
          <a:prstGeom prst="rect">
            <a:avLst/>
          </a:prstGeom>
          <a:noFill/>
          <a:ln/>
        </p:spPr>
        <p:txBody>
          <a:bodyPr wrap="square" lIns="0" tIns="0" rIns="0" bIns="0" rtlCol="0" anchor="t"/>
          <a:lstStyle/>
          <a:p>
            <a:pPr marL="0" indent="0">
              <a:buNone/>
            </a:pPr>
            <a:r>
              <a:rPr lang="en-US" sz="1300" i="1" dirty="0">
                <a:solidFill>
                  <a:schemeClr val="accent3"/>
                </a:solidFill>
              </a:rPr>
              <a:t>Everyone should know their responsibilities.</a:t>
            </a:r>
            <a:endParaRPr lang="en-US" sz="1300" dirty="0"/>
          </a:p>
        </p:txBody>
      </p:sp>
      <p:sp>
        <p:nvSpPr>
          <p:cNvPr id="9" name="card"/>
          <p:cNvSpPr/>
          <p:nvPr/>
        </p:nvSpPr>
        <p:spPr>
          <a:xfrm>
            <a:off x="4663440" y="1188720"/>
            <a:ext cx="4023360" cy="3337560"/>
          </a:xfrm>
          <a:prstGeom prst="roundRect">
            <a:avLst>
              <a:gd name="adj" fmla="val 2192"/>
            </a:avLst>
          </a:prstGeom>
          <a:solidFill>
            <a:schemeClr val="bg2"/>
          </a:solidFill>
          <a:ln w="12700">
            <a:solidFill>
              <a:schemeClr val="bg2"/>
            </a:solidFill>
            <a:prstDash val="solid"/>
          </a:ln>
        </p:spPr>
        <p:txBody>
          <a:bodyPr/>
          <a:lstStyle/>
          <a:p>
            <a:endParaRPr lang="en-PH"/>
          </a:p>
        </p:txBody>
      </p:sp>
      <p:sp>
        <p:nvSpPr>
          <p:cNvPr id="10" name="Establish financial tracking icon circle"/>
          <p:cNvSpPr/>
          <p:nvPr/>
        </p:nvSpPr>
        <p:spPr>
          <a:xfrm>
            <a:off x="4892040" y="1371600"/>
            <a:ext cx="594360" cy="594360"/>
          </a:xfrm>
          <a:prstGeom prst="ellipse">
            <a:avLst/>
          </a:prstGeom>
          <a:solidFill>
            <a:schemeClr val="accent1"/>
          </a:solidFill>
          <a:ln w="12700">
            <a:solidFill>
              <a:schemeClr val="accent1"/>
            </a:solidFill>
            <a:prstDash val="solid"/>
          </a:ln>
        </p:spPr>
        <p:txBody>
          <a:bodyPr/>
          <a:lstStyle/>
          <a:p>
            <a:endParaRPr lang="en-PH"/>
          </a:p>
        </p:txBody>
      </p:sp>
      <p:pic>
        <p:nvPicPr>
          <p:cNvPr id="11" name="Establish financial tracking icon" descr="Establish financial tracking icon"/>
          <p:cNvPicPr>
            <a:picLocks noChangeAspect="1"/>
          </p:cNvPicPr>
          <p:nvPr/>
        </p:nvPicPr>
        <p:blipFill>
          <a:blip r:embed="rId4"/>
          <a:stretch>
            <a:fillRect/>
          </a:stretch>
        </p:blipFill>
        <p:spPr>
          <a:xfrm>
            <a:off x="5040630" y="1520190"/>
            <a:ext cx="297180" cy="297180"/>
          </a:xfrm>
          <a:prstGeom prst="rect">
            <a:avLst/>
          </a:prstGeom>
        </p:spPr>
      </p:pic>
      <p:sp>
        <p:nvSpPr>
          <p:cNvPr id="12" name="Text 8"/>
          <p:cNvSpPr txBox="1"/>
          <p:nvPr/>
        </p:nvSpPr>
        <p:spPr>
          <a:xfrm>
            <a:off x="5623560" y="1371600"/>
            <a:ext cx="2926080" cy="594360"/>
          </a:xfrm>
          <a:prstGeom prst="rect">
            <a:avLst/>
          </a:prstGeom>
          <a:noFill/>
          <a:ln/>
        </p:spPr>
        <p:txBody>
          <a:bodyPr wrap="square" lIns="0" tIns="0" rIns="0" bIns="0" rtlCol="0" anchor="ctr"/>
          <a:lstStyle/>
          <a:p>
            <a:pPr marL="0" indent="0">
              <a:buNone/>
            </a:pPr>
            <a:r>
              <a:rPr lang="en-US" sz="1600" b="1" dirty="0">
                <a:solidFill>
                  <a:schemeClr val="accent1"/>
                </a:solidFill>
              </a:rPr>
              <a:t>Establish financial tracking</a:t>
            </a:r>
            <a:endParaRPr lang="en-US" sz="1600" dirty="0"/>
          </a:p>
        </p:txBody>
      </p:sp>
      <p:sp>
        <p:nvSpPr>
          <p:cNvPr id="13" name="Text 9"/>
          <p:cNvSpPr txBox="1"/>
          <p:nvPr/>
        </p:nvSpPr>
        <p:spPr>
          <a:xfrm>
            <a:off x="4983480" y="2148840"/>
            <a:ext cx="3474720" cy="1737360"/>
          </a:xfrm>
          <a:prstGeom prst="rect">
            <a:avLst/>
          </a:prstGeom>
          <a:noFill/>
          <a:ln/>
        </p:spPr>
        <p:txBody>
          <a:bodyPr wrap="square" lIns="0" tIns="0" rIns="0" bIns="0" rtlCol="0" anchor="t"/>
          <a:lstStyle/>
          <a:p>
            <a:pPr marL="177800" indent="-177800">
              <a:spcAft>
                <a:spcPts val="400"/>
              </a:spcAft>
              <a:buSzPct val="100000"/>
              <a:buChar char="•"/>
            </a:pPr>
            <a:r>
              <a:rPr lang="en-US" sz="1500" dirty="0">
                <a:solidFill>
                  <a:schemeClr val="tx1"/>
                </a:solidFill>
              </a:rPr>
              <a:t>Grant-specific accounts</a:t>
            </a:r>
            <a:endParaRPr lang="en-US" sz="1500" dirty="0"/>
          </a:p>
          <a:p>
            <a:pPr marL="177800" indent="-177800">
              <a:spcAft>
                <a:spcPts val="400"/>
              </a:spcAft>
              <a:buSzPct val="100000"/>
              <a:buChar char="•"/>
            </a:pPr>
            <a:r>
              <a:rPr lang="en-US" sz="1500" dirty="0">
                <a:solidFill>
                  <a:schemeClr val="tx1"/>
                </a:solidFill>
              </a:rPr>
              <a:t>Class tracking</a:t>
            </a:r>
            <a:endParaRPr lang="en-US" sz="1500" dirty="0"/>
          </a:p>
          <a:p>
            <a:pPr marL="177800" indent="-177800">
              <a:spcAft>
                <a:spcPts val="400"/>
              </a:spcAft>
              <a:buSzPct val="100000"/>
              <a:buChar char="•"/>
            </a:pPr>
            <a:r>
              <a:rPr lang="en-US" sz="1500" dirty="0">
                <a:solidFill>
                  <a:schemeClr val="tx1"/>
                </a:solidFill>
              </a:rPr>
              <a:t>Fund tracking</a:t>
            </a:r>
            <a:endParaRPr lang="en-US" sz="1500" dirty="0"/>
          </a:p>
          <a:p>
            <a:pPr marL="177800" indent="-177800">
              <a:spcAft>
                <a:spcPts val="400"/>
              </a:spcAft>
              <a:buSzPct val="100000"/>
              <a:buChar char="•"/>
            </a:pPr>
            <a:r>
              <a:rPr lang="en-US" sz="1500" dirty="0">
                <a:solidFill>
                  <a:schemeClr val="tx1"/>
                </a:solidFill>
              </a:rPr>
              <a:t>Cost centers</a:t>
            </a:r>
            <a:endParaRPr lang="en-US" sz="1500" dirty="0"/>
          </a:p>
          <a:p>
            <a:pPr marL="177800" indent="-177800">
              <a:spcAft>
                <a:spcPts val="400"/>
              </a:spcAft>
              <a:buSzPct val="100000"/>
              <a:buChar char="•"/>
            </a:pPr>
            <a:r>
              <a:rPr lang="en-US" sz="1500" dirty="0">
                <a:solidFill>
                  <a:schemeClr val="tx1"/>
                </a:solidFill>
              </a:rPr>
              <a:t>Budget monitoring reports</a:t>
            </a:r>
            <a:endParaRPr lang="en-US" sz="1500" dirty="0"/>
          </a:p>
        </p:txBody>
      </p:sp>
      <p:sp>
        <p:nvSpPr>
          <p:cNvPr id="14" name="Text 10"/>
          <p:cNvSpPr txBox="1"/>
          <p:nvPr/>
        </p:nvSpPr>
        <p:spPr>
          <a:xfrm>
            <a:off x="4983480" y="3977640"/>
            <a:ext cx="3474720" cy="411480"/>
          </a:xfrm>
          <a:prstGeom prst="rect">
            <a:avLst/>
          </a:prstGeom>
          <a:noFill/>
          <a:ln/>
        </p:spPr>
        <p:txBody>
          <a:bodyPr wrap="square" lIns="0" tIns="0" rIns="0" bIns="0" rtlCol="0" anchor="t"/>
          <a:lstStyle/>
          <a:p>
            <a:pPr marL="0" indent="0">
              <a:buNone/>
            </a:pPr>
            <a:r>
              <a:rPr lang="en-US" sz="1300" i="1" dirty="0">
                <a:solidFill>
                  <a:schemeClr val="accent3"/>
                </a:solidFill>
              </a:rPr>
              <a:t>Grant activity must be clearly identifiable.</a:t>
            </a:r>
            <a:endParaRPr lang="en-US" sz="13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defRPr>
            </a:lvl1pPr>
          </a:lstStyle>
          <a:p>
            <a:pPr algn="r"/>
            <a:fld id="{F7021451-1387-4CA6-816F-3879F97B5CBC}" type="slidenum">
              <a:rPr lang="en-US" b="0"/>
              <a:t>19</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10" presetClass="entr" presetSubtype="0" fill="hold" grpId="0" nodeType="withEffect">
                                  <p:stCondLst>
                                    <p:cond delay="22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par>
                                <p:cTn id="26" presetID="10" presetClass="entr" presetSubtype="0" fill="hold" grpId="0" nodeType="withEffect">
                                  <p:stCondLst>
                                    <p:cond delay="22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par>
                                <p:cTn id="29" presetID="10" presetClass="entr" presetSubtype="0" fill="hold" nodeType="withEffect">
                                  <p:stCondLst>
                                    <p:cond delay="22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par>
                                <p:cTn id="32" presetID="10" presetClass="entr" presetSubtype="0" fill="hold" grpId="0" nodeType="withEffect">
                                  <p:stCondLst>
                                    <p:cond delay="22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par>
                                <p:cTn id="35" presetID="10" presetClass="entr" presetSubtype="0" fill="hold" grpId="0" nodeType="withEffect">
                                  <p:stCondLst>
                                    <p:cond delay="22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par>
                                <p:cTn id="38" presetID="10" presetClass="entr" presetSubtype="0" fill="hold" grpId="0" nodeType="withEffect">
                                  <p:stCondLst>
                                    <p:cond delay="22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7" grpId="0" animBg="1"/>
      <p:bldP spid="8" grpId="0" animBg="1"/>
      <p:bldP spid="9" grpId="0" animBg="1"/>
      <p:bldP spid="10" grpId="0" animBg="1"/>
      <p:bldP spid="12" grpId="0" animBg="1"/>
      <p:bldP spid="13" grpId="0" animBg="1"/>
      <p:bldP spid="1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accent1"/>
                </a:solidFill>
                <a:latin typeface="Cambria" pitchFamily="34" charset="0"/>
                <a:ea typeface="Cambria" pitchFamily="34" charset="-122"/>
                <a:cs typeface="Cambria" pitchFamily="34" charset="-120"/>
              </a:rPr>
              <a:t>Decide How You'll Document Everything</a:t>
            </a:r>
            <a:endParaRPr lang="en-US" sz="2800" dirty="0"/>
          </a:p>
        </p:txBody>
      </p:sp>
      <p:sp>
        <p:nvSpPr>
          <p:cNvPr id="3" name="card"/>
          <p:cNvSpPr/>
          <p:nvPr/>
        </p:nvSpPr>
        <p:spPr>
          <a:xfrm>
            <a:off x="457200" y="1188720"/>
            <a:ext cx="1920240" cy="1691640"/>
          </a:xfrm>
          <a:prstGeom prst="roundRect">
            <a:avLst>
              <a:gd name="adj" fmla="val 4324"/>
            </a:avLst>
          </a:prstGeom>
          <a:solidFill>
            <a:schemeClr val="bg2"/>
          </a:solidFill>
          <a:ln w="12700">
            <a:solidFill>
              <a:schemeClr val="bg2"/>
            </a:solidFill>
            <a:prstDash val="solid"/>
          </a:ln>
        </p:spPr>
        <p:txBody>
          <a:bodyPr/>
          <a:lstStyle/>
          <a:p>
            <a:endParaRPr lang="en-PH"/>
          </a:p>
        </p:txBody>
      </p:sp>
      <p:sp>
        <p:nvSpPr>
          <p:cNvPr id="4" name="Where records will be stored icon circle"/>
          <p:cNvSpPr/>
          <p:nvPr/>
        </p:nvSpPr>
        <p:spPr>
          <a:xfrm>
            <a:off x="1097280" y="1325880"/>
            <a:ext cx="640080" cy="640080"/>
          </a:xfrm>
          <a:prstGeom prst="ellipse">
            <a:avLst/>
          </a:prstGeom>
          <a:solidFill>
            <a:schemeClr val="accent3"/>
          </a:solidFill>
          <a:ln w="12700">
            <a:solidFill>
              <a:schemeClr val="accent3"/>
            </a:solidFill>
            <a:prstDash val="solid"/>
          </a:ln>
        </p:spPr>
        <p:txBody>
          <a:bodyPr/>
          <a:lstStyle/>
          <a:p>
            <a:endParaRPr lang="en-PH"/>
          </a:p>
        </p:txBody>
      </p:sp>
      <p:pic>
        <p:nvPicPr>
          <p:cNvPr id="5" name="Where records will be stored icon" descr="Where records will be stored icon"/>
          <p:cNvPicPr>
            <a:picLocks noChangeAspect="1"/>
          </p:cNvPicPr>
          <p:nvPr/>
        </p:nvPicPr>
        <p:blipFill>
          <a:blip r:embed="rId3"/>
          <a:stretch>
            <a:fillRect/>
          </a:stretch>
        </p:blipFill>
        <p:spPr>
          <a:xfrm>
            <a:off x="1257300" y="1485900"/>
            <a:ext cx="320040" cy="320040"/>
          </a:xfrm>
          <a:prstGeom prst="rect">
            <a:avLst/>
          </a:prstGeom>
        </p:spPr>
      </p:pic>
      <p:sp>
        <p:nvSpPr>
          <p:cNvPr id="6" name="Text 3"/>
          <p:cNvSpPr txBox="1"/>
          <p:nvPr/>
        </p:nvSpPr>
        <p:spPr>
          <a:xfrm>
            <a:off x="594360" y="2057400"/>
            <a:ext cx="1645920" cy="731520"/>
          </a:xfrm>
          <a:prstGeom prst="rect">
            <a:avLst/>
          </a:prstGeom>
          <a:noFill/>
          <a:ln/>
        </p:spPr>
        <p:txBody>
          <a:bodyPr wrap="square" lIns="0" tIns="0" rIns="0" bIns="0" rtlCol="0" anchor="t"/>
          <a:lstStyle/>
          <a:p>
            <a:pPr marL="0" indent="0" algn="ctr">
              <a:buNone/>
            </a:pPr>
            <a:r>
              <a:rPr lang="en-US" sz="1400" b="1" dirty="0">
                <a:solidFill>
                  <a:schemeClr val="accent1"/>
                </a:solidFill>
              </a:rPr>
              <a:t>Where records will be stored</a:t>
            </a:r>
            <a:endParaRPr lang="en-US" sz="1400" dirty="0"/>
          </a:p>
        </p:txBody>
      </p:sp>
      <p:sp>
        <p:nvSpPr>
          <p:cNvPr id="7" name="card"/>
          <p:cNvSpPr/>
          <p:nvPr/>
        </p:nvSpPr>
        <p:spPr>
          <a:xfrm>
            <a:off x="2560320" y="1188720"/>
            <a:ext cx="1920240" cy="1691640"/>
          </a:xfrm>
          <a:prstGeom prst="roundRect">
            <a:avLst>
              <a:gd name="adj" fmla="val 4324"/>
            </a:avLst>
          </a:prstGeom>
          <a:solidFill>
            <a:schemeClr val="bg2"/>
          </a:solidFill>
          <a:ln w="12700">
            <a:solidFill>
              <a:schemeClr val="bg2"/>
            </a:solidFill>
            <a:prstDash val="solid"/>
          </a:ln>
        </p:spPr>
        <p:txBody>
          <a:bodyPr/>
          <a:lstStyle/>
          <a:p>
            <a:endParaRPr lang="en-PH"/>
          </a:p>
        </p:txBody>
      </p:sp>
      <p:sp>
        <p:nvSpPr>
          <p:cNvPr id="8" name="Who maintains records icon circle"/>
          <p:cNvSpPr/>
          <p:nvPr/>
        </p:nvSpPr>
        <p:spPr>
          <a:xfrm>
            <a:off x="3200400" y="1325880"/>
            <a:ext cx="640080" cy="640080"/>
          </a:xfrm>
          <a:prstGeom prst="ellipse">
            <a:avLst/>
          </a:prstGeom>
          <a:solidFill>
            <a:schemeClr val="accent3"/>
          </a:solidFill>
          <a:ln w="12700">
            <a:solidFill>
              <a:schemeClr val="accent3"/>
            </a:solidFill>
            <a:prstDash val="solid"/>
          </a:ln>
        </p:spPr>
        <p:txBody>
          <a:bodyPr/>
          <a:lstStyle/>
          <a:p>
            <a:endParaRPr lang="en-PH"/>
          </a:p>
        </p:txBody>
      </p:sp>
      <p:pic>
        <p:nvPicPr>
          <p:cNvPr id="9" name="Who maintains records icon" descr="Who maintains records icon"/>
          <p:cNvPicPr>
            <a:picLocks noChangeAspect="1"/>
          </p:cNvPicPr>
          <p:nvPr/>
        </p:nvPicPr>
        <p:blipFill>
          <a:blip r:embed="rId4"/>
          <a:stretch>
            <a:fillRect/>
          </a:stretch>
        </p:blipFill>
        <p:spPr>
          <a:xfrm>
            <a:off x="3360420" y="1485900"/>
            <a:ext cx="320040" cy="320040"/>
          </a:xfrm>
          <a:prstGeom prst="rect">
            <a:avLst/>
          </a:prstGeom>
        </p:spPr>
      </p:pic>
      <p:sp>
        <p:nvSpPr>
          <p:cNvPr id="10" name="Text 6"/>
          <p:cNvSpPr txBox="1"/>
          <p:nvPr/>
        </p:nvSpPr>
        <p:spPr>
          <a:xfrm>
            <a:off x="2697480" y="2057400"/>
            <a:ext cx="1645920" cy="731520"/>
          </a:xfrm>
          <a:prstGeom prst="rect">
            <a:avLst/>
          </a:prstGeom>
          <a:noFill/>
          <a:ln/>
        </p:spPr>
        <p:txBody>
          <a:bodyPr wrap="square" lIns="0" tIns="0" rIns="0" bIns="0" rtlCol="0" anchor="t"/>
          <a:lstStyle/>
          <a:p>
            <a:pPr marL="0" indent="0" algn="ctr">
              <a:buNone/>
            </a:pPr>
            <a:r>
              <a:rPr lang="en-US" sz="1400" b="1" dirty="0">
                <a:solidFill>
                  <a:schemeClr val="accent1"/>
                </a:solidFill>
              </a:rPr>
              <a:t>Who maintains records</a:t>
            </a:r>
            <a:endParaRPr lang="en-US" sz="1400" dirty="0"/>
          </a:p>
        </p:txBody>
      </p:sp>
      <p:sp>
        <p:nvSpPr>
          <p:cNvPr id="11" name="card"/>
          <p:cNvSpPr/>
          <p:nvPr/>
        </p:nvSpPr>
        <p:spPr>
          <a:xfrm>
            <a:off x="4663440" y="1188720"/>
            <a:ext cx="1920240" cy="1691640"/>
          </a:xfrm>
          <a:prstGeom prst="roundRect">
            <a:avLst>
              <a:gd name="adj" fmla="val 4324"/>
            </a:avLst>
          </a:prstGeom>
          <a:solidFill>
            <a:schemeClr val="bg2"/>
          </a:solidFill>
          <a:ln w="12700">
            <a:solidFill>
              <a:schemeClr val="bg2"/>
            </a:solidFill>
            <a:prstDash val="solid"/>
          </a:ln>
        </p:spPr>
        <p:txBody>
          <a:bodyPr/>
          <a:lstStyle/>
          <a:p>
            <a:endParaRPr lang="en-PH"/>
          </a:p>
        </p:txBody>
      </p:sp>
      <p:sp>
        <p:nvSpPr>
          <p:cNvPr id="12" name="Retention requirements icon circle"/>
          <p:cNvSpPr/>
          <p:nvPr/>
        </p:nvSpPr>
        <p:spPr>
          <a:xfrm>
            <a:off x="5303520" y="1325880"/>
            <a:ext cx="640080" cy="640080"/>
          </a:xfrm>
          <a:prstGeom prst="ellipse">
            <a:avLst/>
          </a:prstGeom>
          <a:solidFill>
            <a:schemeClr val="accent3"/>
          </a:solidFill>
          <a:ln w="12700">
            <a:solidFill>
              <a:schemeClr val="accent3"/>
            </a:solidFill>
            <a:prstDash val="solid"/>
          </a:ln>
        </p:spPr>
        <p:txBody>
          <a:bodyPr/>
          <a:lstStyle/>
          <a:p>
            <a:endParaRPr lang="en-PH"/>
          </a:p>
        </p:txBody>
      </p:sp>
      <p:pic>
        <p:nvPicPr>
          <p:cNvPr id="13" name="Retention requirements icon" descr="Retention requirements icon"/>
          <p:cNvPicPr>
            <a:picLocks noChangeAspect="1"/>
          </p:cNvPicPr>
          <p:nvPr/>
        </p:nvPicPr>
        <p:blipFill>
          <a:blip r:embed="rId5"/>
          <a:stretch>
            <a:fillRect/>
          </a:stretch>
        </p:blipFill>
        <p:spPr>
          <a:xfrm>
            <a:off x="5463540" y="1485900"/>
            <a:ext cx="320040" cy="320040"/>
          </a:xfrm>
          <a:prstGeom prst="rect">
            <a:avLst/>
          </a:prstGeom>
        </p:spPr>
      </p:pic>
      <p:sp>
        <p:nvSpPr>
          <p:cNvPr id="14" name="Text 9"/>
          <p:cNvSpPr txBox="1"/>
          <p:nvPr/>
        </p:nvSpPr>
        <p:spPr>
          <a:xfrm>
            <a:off x="4800600" y="2057400"/>
            <a:ext cx="1645920" cy="731520"/>
          </a:xfrm>
          <a:prstGeom prst="rect">
            <a:avLst/>
          </a:prstGeom>
          <a:noFill/>
          <a:ln/>
        </p:spPr>
        <p:txBody>
          <a:bodyPr wrap="square" lIns="0" tIns="0" rIns="0" bIns="0" rtlCol="0" anchor="t"/>
          <a:lstStyle/>
          <a:p>
            <a:pPr marL="0" indent="0" algn="ctr">
              <a:buNone/>
            </a:pPr>
            <a:r>
              <a:rPr lang="en-US" sz="1400" b="1" dirty="0">
                <a:solidFill>
                  <a:schemeClr val="accent1"/>
                </a:solidFill>
              </a:rPr>
              <a:t>Retention requirements</a:t>
            </a:r>
            <a:endParaRPr lang="en-US" sz="1400" dirty="0"/>
          </a:p>
        </p:txBody>
      </p:sp>
      <p:sp>
        <p:nvSpPr>
          <p:cNvPr id="15" name="card"/>
          <p:cNvSpPr/>
          <p:nvPr/>
        </p:nvSpPr>
        <p:spPr>
          <a:xfrm>
            <a:off x="6766560" y="1188720"/>
            <a:ext cx="1920240" cy="1691640"/>
          </a:xfrm>
          <a:prstGeom prst="roundRect">
            <a:avLst>
              <a:gd name="adj" fmla="val 4324"/>
            </a:avLst>
          </a:prstGeom>
          <a:solidFill>
            <a:schemeClr val="bg2"/>
          </a:solidFill>
          <a:ln w="12700">
            <a:solidFill>
              <a:schemeClr val="bg2"/>
            </a:solidFill>
            <a:prstDash val="solid"/>
          </a:ln>
        </p:spPr>
        <p:txBody>
          <a:bodyPr/>
          <a:lstStyle/>
          <a:p>
            <a:endParaRPr lang="en-PH"/>
          </a:p>
        </p:txBody>
      </p:sp>
      <p:sp>
        <p:nvSpPr>
          <p:cNvPr id="16" name="Support needed for expenditures icon circle"/>
          <p:cNvSpPr/>
          <p:nvPr/>
        </p:nvSpPr>
        <p:spPr>
          <a:xfrm>
            <a:off x="7406640" y="1325880"/>
            <a:ext cx="640080" cy="640080"/>
          </a:xfrm>
          <a:prstGeom prst="ellipse">
            <a:avLst/>
          </a:prstGeom>
          <a:solidFill>
            <a:schemeClr val="accent3"/>
          </a:solidFill>
          <a:ln w="12700">
            <a:solidFill>
              <a:schemeClr val="accent3"/>
            </a:solidFill>
            <a:prstDash val="solid"/>
          </a:ln>
        </p:spPr>
        <p:txBody>
          <a:bodyPr/>
          <a:lstStyle/>
          <a:p>
            <a:endParaRPr lang="en-PH"/>
          </a:p>
        </p:txBody>
      </p:sp>
      <p:pic>
        <p:nvPicPr>
          <p:cNvPr id="17" name="Support needed for expenditures icon" descr="Support needed for expenditures icon"/>
          <p:cNvPicPr>
            <a:picLocks noChangeAspect="1"/>
          </p:cNvPicPr>
          <p:nvPr/>
        </p:nvPicPr>
        <p:blipFill>
          <a:blip r:embed="rId6"/>
          <a:stretch>
            <a:fillRect/>
          </a:stretch>
        </p:blipFill>
        <p:spPr>
          <a:xfrm>
            <a:off x="7566660" y="1485900"/>
            <a:ext cx="320040" cy="320040"/>
          </a:xfrm>
          <a:prstGeom prst="rect">
            <a:avLst/>
          </a:prstGeom>
        </p:spPr>
      </p:pic>
      <p:sp>
        <p:nvSpPr>
          <p:cNvPr id="18" name="Text 12"/>
          <p:cNvSpPr txBox="1"/>
          <p:nvPr/>
        </p:nvSpPr>
        <p:spPr>
          <a:xfrm>
            <a:off x="6903720" y="2057400"/>
            <a:ext cx="1645920" cy="731520"/>
          </a:xfrm>
          <a:prstGeom prst="rect">
            <a:avLst/>
          </a:prstGeom>
          <a:noFill/>
          <a:ln/>
        </p:spPr>
        <p:txBody>
          <a:bodyPr wrap="square" lIns="0" tIns="0" rIns="0" bIns="0" rtlCol="0" anchor="t"/>
          <a:lstStyle/>
          <a:p>
            <a:pPr marL="0" indent="0" algn="ctr">
              <a:buNone/>
            </a:pPr>
            <a:r>
              <a:rPr lang="en-US" sz="1400" b="1" dirty="0">
                <a:solidFill>
                  <a:schemeClr val="accent1"/>
                </a:solidFill>
              </a:rPr>
              <a:t>Support needed for expenditures</a:t>
            </a:r>
            <a:endParaRPr lang="en-US" sz="1400" dirty="0"/>
          </a:p>
        </p:txBody>
      </p:sp>
      <p:sp>
        <p:nvSpPr>
          <p:cNvPr id="19" name="takeaway panel"/>
          <p:cNvSpPr/>
          <p:nvPr/>
        </p:nvSpPr>
        <p:spPr>
          <a:xfrm>
            <a:off x="457200" y="3154680"/>
            <a:ext cx="8229600" cy="1371600"/>
          </a:xfrm>
          <a:prstGeom prst="roundRect">
            <a:avLst>
              <a:gd name="adj" fmla="val 5333"/>
            </a:avLst>
          </a:prstGeom>
          <a:solidFill>
            <a:schemeClr val="accent1"/>
          </a:solidFill>
          <a:ln w="12700">
            <a:solidFill>
              <a:schemeClr val="accent1"/>
            </a:solidFill>
            <a:prstDash val="solid"/>
          </a:ln>
        </p:spPr>
        <p:txBody>
          <a:bodyPr/>
          <a:lstStyle/>
          <a:p>
            <a:endParaRPr lang="en-PH"/>
          </a:p>
        </p:txBody>
      </p:sp>
      <p:sp>
        <p:nvSpPr>
          <p:cNvPr id="20" name="Text 14"/>
          <p:cNvSpPr txBox="1"/>
          <p:nvPr/>
        </p:nvSpPr>
        <p:spPr>
          <a:xfrm>
            <a:off x="731520" y="3291840"/>
            <a:ext cx="7680960" cy="411480"/>
          </a:xfrm>
          <a:prstGeom prst="rect">
            <a:avLst/>
          </a:prstGeom>
          <a:noFill/>
          <a:ln/>
        </p:spPr>
        <p:txBody>
          <a:bodyPr wrap="square" lIns="0" tIns="0" rIns="0" bIns="0" rtlCol="0" anchor="t"/>
          <a:lstStyle/>
          <a:p>
            <a:pPr marL="0" indent="0">
              <a:buNone/>
            </a:pPr>
            <a:r>
              <a:rPr lang="en-US" sz="1500" dirty="0">
                <a:solidFill>
                  <a:schemeClr val="accent4"/>
                </a:solidFill>
              </a:rPr>
              <a:t>Good setup prevents future compliance problems.</a:t>
            </a:r>
            <a:endParaRPr lang="en-US" sz="1500" dirty="0"/>
          </a:p>
        </p:txBody>
      </p:sp>
      <p:sp>
        <p:nvSpPr>
          <p:cNvPr id="21" name="Text 15"/>
          <p:cNvSpPr txBox="1"/>
          <p:nvPr/>
        </p:nvSpPr>
        <p:spPr>
          <a:xfrm>
            <a:off x="731520" y="3703320"/>
            <a:ext cx="7680960" cy="640080"/>
          </a:xfrm>
          <a:prstGeom prst="rect">
            <a:avLst/>
          </a:prstGeom>
          <a:noFill/>
          <a:ln/>
        </p:spPr>
        <p:txBody>
          <a:bodyPr wrap="square" lIns="0" tIns="0" rIns="0" bIns="0" rtlCol="0" anchor="t"/>
          <a:lstStyle/>
          <a:p>
            <a:pPr marL="0" indent="0">
              <a:buNone/>
            </a:pPr>
            <a:r>
              <a:rPr lang="en-US" sz="2200" b="1" dirty="0">
                <a:solidFill>
                  <a:schemeClr val="bg1"/>
                </a:solidFill>
                <a:latin typeface="Cambria" pitchFamily="34" charset="0"/>
                <a:ea typeface="Cambria" pitchFamily="34" charset="-122"/>
                <a:cs typeface="Cambria" pitchFamily="34" charset="-120"/>
              </a:rPr>
              <a:t>The best time to prepare for an audit is before spending begins.</a:t>
            </a:r>
            <a:endParaRPr lang="en-US" sz="22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defRPr>
            </a:lvl1pPr>
          </a:lstStyle>
          <a:p>
            <a:pPr algn="r"/>
            <a:fld id="{F7021451-1387-4CA6-816F-3879F97B5CBC}" type="slidenum">
              <a:rPr lang="en-US" b="0"/>
              <a:t>20</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grpId="0" nodeType="withEffect">
                                  <p:stCondLst>
                                    <p:cond delay="22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par>
                                <p:cTn id="20" presetID="10" presetClass="entr" presetSubtype="0" fill="hold" grpId="0" nodeType="withEffect">
                                  <p:stCondLst>
                                    <p:cond delay="22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10" presetClass="entr" presetSubtype="0" fill="hold" nodeType="withEffect">
                                  <p:stCondLst>
                                    <p:cond delay="22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par>
                                <p:cTn id="26" presetID="10" presetClass="entr" presetSubtype="0" fill="hold" grpId="0" nodeType="withEffect">
                                  <p:stCondLst>
                                    <p:cond delay="22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par>
                                <p:cTn id="29" presetID="10" presetClass="entr" presetSubtype="0" fill="hold" grpId="0" nodeType="withEffect">
                                  <p:stCondLst>
                                    <p:cond delay="44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par>
                                <p:cTn id="32" presetID="10" presetClass="entr" presetSubtype="0" fill="hold" grpId="0" nodeType="withEffect">
                                  <p:stCondLst>
                                    <p:cond delay="44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par>
                                <p:cTn id="35" presetID="10" presetClass="entr" presetSubtype="0" fill="hold" nodeType="withEffect">
                                  <p:stCondLst>
                                    <p:cond delay="44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par>
                                <p:cTn id="38" presetID="10" presetClass="entr" presetSubtype="0" fill="hold" grpId="0" nodeType="withEffect">
                                  <p:stCondLst>
                                    <p:cond delay="44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500"/>
                                        <p:tgtEl>
                                          <p:spTgt spid="14"/>
                                        </p:tgtEl>
                                      </p:cBhvr>
                                    </p:animEffect>
                                  </p:childTnLst>
                                </p:cTn>
                              </p:par>
                              <p:par>
                                <p:cTn id="41" presetID="10" presetClass="entr" presetSubtype="0" fill="hold" grpId="0" nodeType="withEffect">
                                  <p:stCondLst>
                                    <p:cond delay="66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par>
                                <p:cTn id="44" presetID="10" presetClass="entr" presetSubtype="0" fill="hold" grpId="0" nodeType="withEffect">
                                  <p:stCondLst>
                                    <p:cond delay="66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500"/>
                                        <p:tgtEl>
                                          <p:spTgt spid="16"/>
                                        </p:tgtEl>
                                      </p:cBhvr>
                                    </p:animEffect>
                                  </p:childTnLst>
                                </p:cTn>
                              </p:par>
                              <p:par>
                                <p:cTn id="47" presetID="10" presetClass="entr" presetSubtype="0" fill="hold" nodeType="withEffect">
                                  <p:stCondLst>
                                    <p:cond delay="66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childTnLst>
                                </p:cTn>
                              </p:par>
                              <p:par>
                                <p:cTn id="50" presetID="10" presetClass="entr" presetSubtype="0" fill="hold" grpId="0" nodeType="withEffect">
                                  <p:stCondLst>
                                    <p:cond delay="66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500"/>
                                        <p:tgtEl>
                                          <p:spTgt spid="18"/>
                                        </p:tgtEl>
                                      </p:cBhvr>
                                    </p:animEffect>
                                  </p:childTnLst>
                                </p:cTn>
                              </p:par>
                              <p:par>
                                <p:cTn id="53" presetID="10" presetClass="entr" presetSubtype="0" fill="hold" grpId="0" nodeType="withEffect">
                                  <p:stCondLst>
                                    <p:cond delay="88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500"/>
                                        <p:tgtEl>
                                          <p:spTgt spid="19"/>
                                        </p:tgtEl>
                                      </p:cBhvr>
                                    </p:animEffect>
                                  </p:childTnLst>
                                </p:cTn>
                              </p:par>
                              <p:par>
                                <p:cTn id="56" presetID="10" presetClass="entr" presetSubtype="0" fill="hold" grpId="0" nodeType="withEffect">
                                  <p:stCondLst>
                                    <p:cond delay="880"/>
                                  </p:stCondLst>
                                  <p:childTnLst>
                                    <p:set>
                                      <p:cBhvr>
                                        <p:cTn id="57" dur="1" fill="hold">
                                          <p:stCondLst>
                                            <p:cond delay="0"/>
                                          </p:stCondLst>
                                        </p:cTn>
                                        <p:tgtEl>
                                          <p:spTgt spid="20"/>
                                        </p:tgtEl>
                                        <p:attrNameLst>
                                          <p:attrName>style.visibility</p:attrName>
                                        </p:attrNameLst>
                                      </p:cBhvr>
                                      <p:to>
                                        <p:strVal val="visible"/>
                                      </p:to>
                                    </p:set>
                                    <p:animEffect transition="in" filter="fade">
                                      <p:cBhvr>
                                        <p:cTn id="58" dur="500"/>
                                        <p:tgtEl>
                                          <p:spTgt spid="20"/>
                                        </p:tgtEl>
                                      </p:cBhvr>
                                    </p:animEffect>
                                  </p:childTnLst>
                                </p:cTn>
                              </p:par>
                              <p:par>
                                <p:cTn id="59" presetID="10" presetClass="entr" presetSubtype="0" fill="hold" grpId="0" nodeType="withEffect">
                                  <p:stCondLst>
                                    <p:cond delay="880"/>
                                  </p:stCondLst>
                                  <p:childTnLst>
                                    <p:set>
                                      <p:cBhvr>
                                        <p:cTn id="60" dur="1" fill="hold">
                                          <p:stCondLst>
                                            <p:cond delay="0"/>
                                          </p:stCondLst>
                                        </p:cTn>
                                        <p:tgtEl>
                                          <p:spTgt spid="21"/>
                                        </p:tgtEl>
                                        <p:attrNameLst>
                                          <p:attrName>style.visibility</p:attrName>
                                        </p:attrNameLst>
                                      </p:cBhvr>
                                      <p:to>
                                        <p:strVal val="visible"/>
                                      </p:to>
                                    </p:set>
                                    <p:animEffect transition="in" filter="fade">
                                      <p:cBhvr>
                                        <p:cTn id="6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7" grpId="0" animBg="1"/>
      <p:bldP spid="8" grpId="0" animBg="1"/>
      <p:bldP spid="10" grpId="0" animBg="1"/>
      <p:bldP spid="11" grpId="0" animBg="1"/>
      <p:bldP spid="12" grpId="0" animBg="1"/>
      <p:bldP spid="14" grpId="0" animBg="1"/>
      <p:bldP spid="15" grpId="0" animBg="1"/>
      <p:bldP spid="16" grpId="0" animBg="1"/>
      <p:bldP spid="18" grpId="0" animBg="1"/>
      <p:bldP spid="19" grpId="0" animBg="1"/>
      <p:bldP spid="20" grpId="0" animBg="1"/>
      <p:bldP spid="2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548640" y="594360"/>
            <a:ext cx="2743200" cy="1280160"/>
          </a:xfrm>
          <a:prstGeom prst="rect">
            <a:avLst/>
          </a:prstGeom>
          <a:noFill/>
          <a:ln/>
        </p:spPr>
        <p:txBody>
          <a:bodyPr wrap="square" lIns="0" tIns="0" rIns="0" bIns="0" rtlCol="0" anchor="b"/>
          <a:lstStyle/>
          <a:p>
            <a:pPr marL="0" indent="0">
              <a:buNone/>
            </a:pPr>
            <a:r>
              <a:rPr lang="en-US" sz="8800" b="1" dirty="0">
                <a:solidFill>
                  <a:schemeClr val="accent2"/>
                </a:solidFill>
                <a:latin typeface="Cambria" pitchFamily="34" charset="0"/>
                <a:ea typeface="Cambria" pitchFamily="34" charset="-122"/>
                <a:cs typeface="Cambria" pitchFamily="34" charset="-120"/>
              </a:rPr>
              <a:t>04</a:t>
            </a:r>
            <a:endParaRPr lang="en-US" sz="8800" dirty="0"/>
          </a:p>
        </p:txBody>
      </p:sp>
      <p:sp>
        <p:nvSpPr>
          <p:cNvPr id="3" name="Text 0"/>
          <p:cNvSpPr>
            <a:spLocks noGrp="1"/>
          </p:cNvSpPr>
          <p:nvPr>
            <p:ph type="title" idx="101" hasCustomPrompt="1"/>
          </p:nvPr>
        </p:nvSpPr>
        <p:spPr>
          <a:xfrm>
            <a:off x="548640" y="2011680"/>
            <a:ext cx="5120640" cy="960120"/>
          </a:xfrm>
          <a:prstGeom prst="rect">
            <a:avLst/>
          </a:prstGeom>
          <a:noFill/>
          <a:ln/>
        </p:spPr>
        <p:txBody>
          <a:bodyPr wrap="square" lIns="0" tIns="0" rIns="0" bIns="0" rtlCol="0" anchor="b"/>
          <a:lstStyle/>
          <a:p>
            <a:pPr marL="0" indent="0" algn="l">
              <a:buNone/>
            </a:pPr>
            <a:r>
              <a:rPr lang="en-US" sz="3600" b="1" dirty="0">
                <a:solidFill>
                  <a:schemeClr val="bg1"/>
                </a:solidFill>
                <a:latin typeface="Cambria" pitchFamily="34" charset="0"/>
                <a:ea typeface="Cambria" pitchFamily="34" charset="-122"/>
                <a:cs typeface="Cambria" pitchFamily="34" charset="-120"/>
              </a:rPr>
              <a:t>Manage the Grant</a:t>
            </a:r>
            <a:endParaRPr lang="en-US" sz="3600" dirty="0"/>
          </a:p>
        </p:txBody>
      </p:sp>
      <p:sp>
        <p:nvSpPr>
          <p:cNvPr id="4" name="Text 0"/>
          <p:cNvSpPr>
            <a:spLocks noGrp="1"/>
          </p:cNvSpPr>
          <p:nvPr>
            <p:ph type="body" idx="102" hasCustomPrompt="1"/>
          </p:nvPr>
        </p:nvSpPr>
        <p:spPr>
          <a:xfrm>
            <a:off x="548640" y="3108960"/>
            <a:ext cx="5120640" cy="822960"/>
          </a:xfrm>
          <a:prstGeom prst="rect">
            <a:avLst/>
          </a:prstGeom>
          <a:noFill/>
          <a:ln/>
        </p:spPr>
        <p:txBody>
          <a:bodyPr wrap="square" lIns="0" tIns="0" rIns="0" bIns="0" rtlCol="0" anchor="t"/>
          <a:lstStyle/>
          <a:p>
            <a:pPr marL="0" indent="0">
              <a:buNone/>
            </a:pPr>
            <a:r>
              <a:rPr lang="en-US" sz="1800" i="1" dirty="0">
                <a:solidFill>
                  <a:schemeClr val="accent5"/>
                </a:solidFill>
              </a:rPr>
              <a:t>This stage takes up most of the lifecycle. It's where services are delivered and money is spent.</a:t>
            </a:r>
            <a:endParaRPr lang="en-US" sz="1800" dirty="0"/>
          </a:p>
        </p:txBody>
      </p:sp>
      <p:sp>
        <p:nvSpPr>
          <p:cNvPr id="25" name="Slide Number Placeholder 0"/>
          <p:cNvSpPr>
            <a:spLocks noGrp="1"/>
          </p:cNvSpPr>
          <p:nvPr>
            <p:ph type="sldNum" sz="quarter" idx="4294967295"/>
          </p:nvPr>
        </p:nvSpPr>
        <p:spPr>
          <a:xfrm>
            <a:off x="8229600" y="4754880"/>
            <a:ext cx="54864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4"/>
                </a:solidFill>
              </a:defRPr>
            </a:lvl1pPr>
          </a:lstStyle>
          <a:p>
            <a:pPr algn="r"/>
            <a:fld id="{F7021451-1387-4CA6-816F-3879F97B5CBC}" type="slidenum">
              <a:rPr lang="en-US" b="0"/>
              <a:t>21</a:t>
            </a:fld>
            <a:endParaRPr lang="en-US"/>
          </a:p>
        </p:txBody>
      </p:sp>
      <p:pic>
        <p:nvPicPr>
          <p:cNvPr id="26" name="Medallion image" descr="Decorative illustration"/>
          <p:cNvPicPr>
            <a:picLocks noChangeAspect="1"/>
          </p:cNvPicPr>
          <p:nvPr/>
        </p:nvPicPr>
        <p:blipFill>
          <a:blip r:embed="rId3"/>
          <a:stretch>
            <a:fillRect/>
          </a:stretch>
        </p:blipFill>
        <p:spPr>
          <a:xfrm>
            <a:off x="5806440" y="1325880"/>
            <a:ext cx="2743200" cy="2743200"/>
          </a:xfrm>
          <a:prstGeom prst="ellipse">
            <a:avLst/>
          </a:prstGeom>
          <a:effectLst>
            <a:outerShdw blurRad="190500" dist="63500" dir="5400000" algn="t" rotWithShape="0">
              <a:srgbClr val="000000">
                <a:alpha val="30000"/>
              </a:srgbClr>
            </a:outerShdw>
          </a:effectLst>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44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66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par>
                                <p:cTn id="11" presetID="10" presetClass="entr" presetSubtype="0" fill="hold" grpId="0" nodeType="withEffect">
                                  <p:stCondLst>
                                    <p:cond delay="88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accent1"/>
                </a:solidFill>
                <a:latin typeface="Cambria" pitchFamily="34" charset="0"/>
                <a:ea typeface="Cambria" pitchFamily="34" charset="-122"/>
                <a:cs typeface="Cambria" pitchFamily="34" charset="-120"/>
              </a:rPr>
              <a:t>Keep Three Areas Aligned</a:t>
            </a:r>
            <a:endParaRPr lang="en-US" sz="2800" dirty="0"/>
          </a:p>
        </p:txBody>
      </p:sp>
      <p:sp>
        <p:nvSpPr>
          <p:cNvPr id="3" name="Approved budget circle"/>
          <p:cNvSpPr/>
          <p:nvPr/>
        </p:nvSpPr>
        <p:spPr>
          <a:xfrm>
            <a:off x="777240" y="1234440"/>
            <a:ext cx="2194560" cy="2194560"/>
          </a:xfrm>
          <a:prstGeom prst="ellipse">
            <a:avLst/>
          </a:prstGeom>
          <a:solidFill>
            <a:schemeClr val="accent4"/>
          </a:solidFill>
          <a:ln w="12700">
            <a:solidFill>
              <a:schemeClr val="accent4"/>
            </a:solidFill>
            <a:prstDash val="solid"/>
          </a:ln>
        </p:spPr>
        <p:txBody>
          <a:bodyPr/>
          <a:lstStyle/>
          <a:p>
            <a:endParaRPr lang="en-PH"/>
          </a:p>
        </p:txBody>
      </p:sp>
      <p:pic>
        <p:nvPicPr>
          <p:cNvPr id="4" name="Approved budget icon" descr="Approved budget"/>
          <p:cNvPicPr>
            <a:picLocks noChangeAspect="1"/>
          </p:cNvPicPr>
          <p:nvPr/>
        </p:nvPicPr>
        <p:blipFill>
          <a:blip r:embed="rId3"/>
          <a:stretch>
            <a:fillRect/>
          </a:stretch>
        </p:blipFill>
        <p:spPr>
          <a:xfrm>
            <a:off x="1600200" y="1554480"/>
            <a:ext cx="548640" cy="548640"/>
          </a:xfrm>
          <a:prstGeom prst="rect">
            <a:avLst/>
          </a:prstGeom>
        </p:spPr>
      </p:pic>
      <p:sp>
        <p:nvSpPr>
          <p:cNvPr id="5" name="Text 2"/>
          <p:cNvSpPr txBox="1"/>
          <p:nvPr/>
        </p:nvSpPr>
        <p:spPr>
          <a:xfrm>
            <a:off x="960120" y="2194560"/>
            <a:ext cx="1828800" cy="365760"/>
          </a:xfrm>
          <a:prstGeom prst="rect">
            <a:avLst/>
          </a:prstGeom>
          <a:noFill/>
          <a:ln/>
        </p:spPr>
        <p:txBody>
          <a:bodyPr wrap="square" lIns="0" tIns="0" rIns="0" bIns="0" rtlCol="0" anchor="t"/>
          <a:lstStyle/>
          <a:p>
            <a:pPr marL="0" indent="0" algn="ctr">
              <a:buNone/>
            </a:pPr>
            <a:r>
              <a:rPr lang="en-US" sz="1800" b="1" dirty="0">
                <a:solidFill>
                  <a:schemeClr val="accent3"/>
                </a:solidFill>
                <a:latin typeface="Cambria" pitchFamily="34" charset="0"/>
                <a:ea typeface="Cambria" pitchFamily="34" charset="-122"/>
                <a:cs typeface="Cambria" pitchFamily="34" charset="-120"/>
              </a:rPr>
              <a:t>1</a:t>
            </a:r>
            <a:endParaRPr lang="en-US" sz="1800" dirty="0"/>
          </a:p>
        </p:txBody>
      </p:sp>
      <p:sp>
        <p:nvSpPr>
          <p:cNvPr id="6" name="Text 3"/>
          <p:cNvSpPr txBox="1"/>
          <p:nvPr/>
        </p:nvSpPr>
        <p:spPr>
          <a:xfrm>
            <a:off x="960120" y="2560320"/>
            <a:ext cx="1828800" cy="548640"/>
          </a:xfrm>
          <a:prstGeom prst="rect">
            <a:avLst/>
          </a:prstGeom>
          <a:noFill/>
          <a:ln/>
        </p:spPr>
        <p:txBody>
          <a:bodyPr wrap="square" lIns="0" tIns="0" rIns="0" bIns="0" rtlCol="0" anchor="t"/>
          <a:lstStyle/>
          <a:p>
            <a:pPr marL="0" indent="0" algn="ctr">
              <a:buNone/>
            </a:pPr>
            <a:r>
              <a:rPr lang="en-US" sz="1700" b="1" dirty="0">
                <a:solidFill>
                  <a:schemeClr val="accent1"/>
                </a:solidFill>
              </a:rPr>
              <a:t>Approved budget</a:t>
            </a:r>
            <a:endParaRPr lang="en-US" sz="1700" dirty="0"/>
          </a:p>
        </p:txBody>
      </p:sp>
      <p:sp>
        <p:nvSpPr>
          <p:cNvPr id="7" name="link"/>
          <p:cNvSpPr/>
          <p:nvPr/>
        </p:nvSpPr>
        <p:spPr>
          <a:xfrm>
            <a:off x="3017520" y="2331720"/>
            <a:ext cx="411480" cy="0"/>
          </a:xfrm>
          <a:prstGeom prst="line">
            <a:avLst/>
          </a:prstGeom>
          <a:noFill/>
          <a:ln w="25400">
            <a:solidFill>
              <a:schemeClr val="accent2"/>
            </a:solidFill>
            <a:prstDash val="solid"/>
            <a:headEnd type="triangle"/>
            <a:tailEnd type="triangle"/>
          </a:ln>
        </p:spPr>
        <p:txBody>
          <a:bodyPr/>
          <a:lstStyle/>
          <a:p>
            <a:endParaRPr lang="en-PH"/>
          </a:p>
        </p:txBody>
      </p:sp>
      <p:sp>
        <p:nvSpPr>
          <p:cNvPr id="8" name="Actual expenditures circle"/>
          <p:cNvSpPr/>
          <p:nvPr/>
        </p:nvSpPr>
        <p:spPr>
          <a:xfrm>
            <a:off x="3474720" y="1234440"/>
            <a:ext cx="2194560" cy="2194560"/>
          </a:xfrm>
          <a:prstGeom prst="ellipse">
            <a:avLst/>
          </a:prstGeom>
          <a:solidFill>
            <a:schemeClr val="accent1"/>
          </a:solidFill>
          <a:ln w="12700">
            <a:solidFill>
              <a:schemeClr val="accent1"/>
            </a:solidFill>
            <a:prstDash val="solid"/>
          </a:ln>
        </p:spPr>
        <p:txBody>
          <a:bodyPr/>
          <a:lstStyle/>
          <a:p>
            <a:endParaRPr lang="en-PH"/>
          </a:p>
        </p:txBody>
      </p:sp>
      <p:pic>
        <p:nvPicPr>
          <p:cNvPr id="9" name="Actual expenditures icon" descr="Actual expenditures"/>
          <p:cNvPicPr>
            <a:picLocks noChangeAspect="1"/>
          </p:cNvPicPr>
          <p:nvPr/>
        </p:nvPicPr>
        <p:blipFill>
          <a:blip r:embed="rId4"/>
          <a:stretch>
            <a:fillRect/>
          </a:stretch>
        </p:blipFill>
        <p:spPr>
          <a:xfrm>
            <a:off x="4297680" y="1554480"/>
            <a:ext cx="548640" cy="548640"/>
          </a:xfrm>
          <a:prstGeom prst="rect">
            <a:avLst/>
          </a:prstGeom>
        </p:spPr>
      </p:pic>
      <p:sp>
        <p:nvSpPr>
          <p:cNvPr id="10" name="Text 6"/>
          <p:cNvSpPr txBox="1"/>
          <p:nvPr/>
        </p:nvSpPr>
        <p:spPr>
          <a:xfrm>
            <a:off x="3657600" y="2194560"/>
            <a:ext cx="1828800" cy="365760"/>
          </a:xfrm>
          <a:prstGeom prst="rect">
            <a:avLst/>
          </a:prstGeom>
          <a:noFill/>
          <a:ln/>
        </p:spPr>
        <p:txBody>
          <a:bodyPr wrap="square" lIns="0" tIns="0" rIns="0" bIns="0" rtlCol="0" anchor="t"/>
          <a:lstStyle/>
          <a:p>
            <a:pPr marL="0" indent="0" algn="ctr">
              <a:buNone/>
            </a:pPr>
            <a:r>
              <a:rPr lang="en-US" sz="1800" b="1" dirty="0">
                <a:solidFill>
                  <a:schemeClr val="accent2"/>
                </a:solidFill>
                <a:latin typeface="Cambria" pitchFamily="34" charset="0"/>
                <a:ea typeface="Cambria" pitchFamily="34" charset="-122"/>
                <a:cs typeface="Cambria" pitchFamily="34" charset="-120"/>
              </a:rPr>
              <a:t>2</a:t>
            </a:r>
            <a:endParaRPr lang="en-US" sz="1800" dirty="0"/>
          </a:p>
        </p:txBody>
      </p:sp>
      <p:sp>
        <p:nvSpPr>
          <p:cNvPr id="11" name="Text 7"/>
          <p:cNvSpPr txBox="1"/>
          <p:nvPr/>
        </p:nvSpPr>
        <p:spPr>
          <a:xfrm>
            <a:off x="3657600" y="2560320"/>
            <a:ext cx="1828800" cy="548640"/>
          </a:xfrm>
          <a:prstGeom prst="rect">
            <a:avLst/>
          </a:prstGeom>
          <a:noFill/>
          <a:ln/>
        </p:spPr>
        <p:txBody>
          <a:bodyPr wrap="square" lIns="0" tIns="0" rIns="0" bIns="0" rtlCol="0" anchor="t"/>
          <a:lstStyle/>
          <a:p>
            <a:pPr marL="0" indent="0" algn="ctr">
              <a:buNone/>
            </a:pPr>
            <a:r>
              <a:rPr lang="en-US" sz="1700" b="1" dirty="0">
                <a:solidFill>
                  <a:schemeClr val="bg1"/>
                </a:solidFill>
              </a:rPr>
              <a:t>Actual expenditures</a:t>
            </a:r>
            <a:endParaRPr lang="en-US" sz="1700" dirty="0"/>
          </a:p>
        </p:txBody>
      </p:sp>
      <p:sp>
        <p:nvSpPr>
          <p:cNvPr id="12" name="link"/>
          <p:cNvSpPr/>
          <p:nvPr/>
        </p:nvSpPr>
        <p:spPr>
          <a:xfrm>
            <a:off x="5715000" y="2331720"/>
            <a:ext cx="411480" cy="0"/>
          </a:xfrm>
          <a:prstGeom prst="line">
            <a:avLst/>
          </a:prstGeom>
          <a:noFill/>
          <a:ln w="25400">
            <a:solidFill>
              <a:schemeClr val="accent2"/>
            </a:solidFill>
            <a:prstDash val="solid"/>
            <a:headEnd type="triangle"/>
            <a:tailEnd type="triangle"/>
          </a:ln>
        </p:spPr>
        <p:txBody>
          <a:bodyPr/>
          <a:lstStyle/>
          <a:p>
            <a:endParaRPr lang="en-PH"/>
          </a:p>
        </p:txBody>
      </p:sp>
      <p:sp>
        <p:nvSpPr>
          <p:cNvPr id="13" name="Program outcomes circle"/>
          <p:cNvSpPr/>
          <p:nvPr/>
        </p:nvSpPr>
        <p:spPr>
          <a:xfrm>
            <a:off x="6172200" y="1234440"/>
            <a:ext cx="2194560" cy="2194560"/>
          </a:xfrm>
          <a:prstGeom prst="ellipse">
            <a:avLst/>
          </a:prstGeom>
          <a:solidFill>
            <a:schemeClr val="accent4"/>
          </a:solidFill>
          <a:ln w="12700">
            <a:solidFill>
              <a:schemeClr val="accent4"/>
            </a:solidFill>
            <a:prstDash val="solid"/>
          </a:ln>
        </p:spPr>
        <p:txBody>
          <a:bodyPr/>
          <a:lstStyle/>
          <a:p>
            <a:endParaRPr lang="en-PH"/>
          </a:p>
        </p:txBody>
      </p:sp>
      <p:pic>
        <p:nvPicPr>
          <p:cNvPr id="14" name="Program outcomes icon" descr="Program outcomes"/>
          <p:cNvPicPr>
            <a:picLocks noChangeAspect="1"/>
          </p:cNvPicPr>
          <p:nvPr/>
        </p:nvPicPr>
        <p:blipFill>
          <a:blip r:embed="rId5"/>
          <a:stretch>
            <a:fillRect/>
          </a:stretch>
        </p:blipFill>
        <p:spPr>
          <a:xfrm>
            <a:off x="6995160" y="1554480"/>
            <a:ext cx="548640" cy="548640"/>
          </a:xfrm>
          <a:prstGeom prst="rect">
            <a:avLst/>
          </a:prstGeom>
        </p:spPr>
      </p:pic>
      <p:sp>
        <p:nvSpPr>
          <p:cNvPr id="15" name="Text 10"/>
          <p:cNvSpPr txBox="1"/>
          <p:nvPr/>
        </p:nvSpPr>
        <p:spPr>
          <a:xfrm>
            <a:off x="6355080" y="2194560"/>
            <a:ext cx="1828800" cy="365760"/>
          </a:xfrm>
          <a:prstGeom prst="rect">
            <a:avLst/>
          </a:prstGeom>
          <a:noFill/>
          <a:ln/>
        </p:spPr>
        <p:txBody>
          <a:bodyPr wrap="square" lIns="0" tIns="0" rIns="0" bIns="0" rtlCol="0" anchor="t"/>
          <a:lstStyle/>
          <a:p>
            <a:pPr marL="0" indent="0" algn="ctr">
              <a:buNone/>
            </a:pPr>
            <a:r>
              <a:rPr lang="en-US" sz="1800" b="1" dirty="0">
                <a:solidFill>
                  <a:schemeClr val="accent3"/>
                </a:solidFill>
                <a:latin typeface="Cambria" pitchFamily="34" charset="0"/>
                <a:ea typeface="Cambria" pitchFamily="34" charset="-122"/>
                <a:cs typeface="Cambria" pitchFamily="34" charset="-120"/>
              </a:rPr>
              <a:t>3</a:t>
            </a:r>
            <a:endParaRPr lang="en-US" sz="1800" dirty="0"/>
          </a:p>
        </p:txBody>
      </p:sp>
      <p:sp>
        <p:nvSpPr>
          <p:cNvPr id="16" name="Text 11"/>
          <p:cNvSpPr txBox="1"/>
          <p:nvPr/>
        </p:nvSpPr>
        <p:spPr>
          <a:xfrm>
            <a:off x="6355080" y="2560320"/>
            <a:ext cx="1828800" cy="548640"/>
          </a:xfrm>
          <a:prstGeom prst="rect">
            <a:avLst/>
          </a:prstGeom>
          <a:noFill/>
          <a:ln/>
        </p:spPr>
        <p:txBody>
          <a:bodyPr wrap="square" lIns="0" tIns="0" rIns="0" bIns="0" rtlCol="0" anchor="t"/>
          <a:lstStyle/>
          <a:p>
            <a:pPr marL="0" indent="0" algn="ctr">
              <a:buNone/>
            </a:pPr>
            <a:r>
              <a:rPr lang="en-US" sz="1700" b="1" dirty="0">
                <a:solidFill>
                  <a:schemeClr val="accent1"/>
                </a:solidFill>
              </a:rPr>
              <a:t>Program outcomes</a:t>
            </a:r>
            <a:endParaRPr lang="en-US" sz="1700" dirty="0"/>
          </a:p>
        </p:txBody>
      </p:sp>
      <p:sp>
        <p:nvSpPr>
          <p:cNvPr id="17" name="Text 12"/>
          <p:cNvSpPr txBox="1"/>
          <p:nvPr/>
        </p:nvSpPr>
        <p:spPr>
          <a:xfrm>
            <a:off x="457200" y="3794760"/>
            <a:ext cx="8229600" cy="548640"/>
          </a:xfrm>
          <a:prstGeom prst="rect">
            <a:avLst/>
          </a:prstGeom>
          <a:noFill/>
          <a:ln/>
        </p:spPr>
        <p:txBody>
          <a:bodyPr wrap="square" lIns="0" tIns="0" rIns="0" bIns="0" rtlCol="0" anchor="t"/>
          <a:lstStyle/>
          <a:p>
            <a:pPr marL="0" indent="0" algn="ctr">
              <a:buNone/>
            </a:pPr>
            <a:r>
              <a:rPr lang="en-US" sz="1800" b="1" i="1" dirty="0">
                <a:solidFill>
                  <a:schemeClr val="accent3"/>
                </a:solidFill>
              </a:rPr>
              <a:t>When one falls out of alignment, problems often follow.</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defRPr>
            </a:lvl1pPr>
          </a:lstStyle>
          <a:p>
            <a:pPr algn="r"/>
            <a:fld id="{F7021451-1387-4CA6-816F-3879F97B5CBC}" type="slidenum">
              <a:rPr lang="en-US" b="0"/>
              <a:t>22</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grpId="0" nodeType="withEffect">
                                  <p:stCondLst>
                                    <p:cond delay="22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par>
                                <p:cTn id="20" presetID="10" presetClass="entr" presetSubtype="0" fill="hold" nodeType="withEffect">
                                  <p:stCondLst>
                                    <p:cond delay="22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par>
                                <p:cTn id="23" presetID="10" presetClass="entr" presetSubtype="0" fill="hold" grpId="0" nodeType="withEffect">
                                  <p:stCondLst>
                                    <p:cond delay="22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par>
                                <p:cTn id="26" presetID="10" presetClass="entr" presetSubtype="0" fill="hold" grpId="0" nodeType="withEffect">
                                  <p:stCondLst>
                                    <p:cond delay="22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par>
                                <p:cTn id="29" presetID="10" presetClass="entr" presetSubtype="0" fill="hold" grpId="0" nodeType="withEffect">
                                  <p:stCondLst>
                                    <p:cond delay="44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par>
                                <p:cTn id="32" presetID="10" presetClass="entr" presetSubtype="0" fill="hold" nodeType="withEffect">
                                  <p:stCondLst>
                                    <p:cond delay="44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500"/>
                                        <p:tgtEl>
                                          <p:spTgt spid="14"/>
                                        </p:tgtEl>
                                      </p:cBhvr>
                                    </p:animEffect>
                                  </p:childTnLst>
                                </p:cTn>
                              </p:par>
                              <p:par>
                                <p:cTn id="35" presetID="10" presetClass="entr" presetSubtype="0" fill="hold" grpId="0" nodeType="withEffect">
                                  <p:stCondLst>
                                    <p:cond delay="44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childTnLst>
                                </p:cTn>
                              </p:par>
                              <p:par>
                                <p:cTn id="38" presetID="10" presetClass="entr" presetSubtype="0" fill="hold" grpId="0" nodeType="withEffect">
                                  <p:stCondLst>
                                    <p:cond delay="440"/>
                                  </p:stCondLst>
                                  <p:childTnLst>
                                    <p:set>
                                      <p:cBhvr>
                                        <p:cTn id="39" dur="1" fill="hold">
                                          <p:stCondLst>
                                            <p:cond delay="0"/>
                                          </p:stCondLst>
                                        </p:cTn>
                                        <p:tgtEl>
                                          <p:spTgt spid="16"/>
                                        </p:tgtEl>
                                        <p:attrNameLst>
                                          <p:attrName>style.visibility</p:attrName>
                                        </p:attrNameLst>
                                      </p:cBhvr>
                                      <p:to>
                                        <p:strVal val="visible"/>
                                      </p:to>
                                    </p:set>
                                    <p:animEffect transition="in" filter="fade">
                                      <p:cBhvr>
                                        <p:cTn id="40" dur="500"/>
                                        <p:tgtEl>
                                          <p:spTgt spid="16"/>
                                        </p:tgtEl>
                                      </p:cBhvr>
                                    </p:animEffect>
                                  </p:childTnLst>
                                </p:cTn>
                              </p:par>
                              <p:par>
                                <p:cTn id="41" presetID="10" presetClass="entr" presetSubtype="0" fill="hold" grpId="0" nodeType="withEffect">
                                  <p:stCondLst>
                                    <p:cond delay="66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500"/>
                                        <p:tgtEl>
                                          <p:spTgt spid="7"/>
                                        </p:tgtEl>
                                      </p:cBhvr>
                                    </p:animEffect>
                                  </p:childTnLst>
                                </p:cTn>
                              </p:par>
                              <p:par>
                                <p:cTn id="44" presetID="10" presetClass="entr" presetSubtype="0" fill="hold" grpId="0" nodeType="withEffect">
                                  <p:stCondLst>
                                    <p:cond delay="88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500"/>
                                        <p:tgtEl>
                                          <p:spTgt spid="12"/>
                                        </p:tgtEl>
                                      </p:cBhvr>
                                    </p:animEffect>
                                  </p:childTnLst>
                                </p:cTn>
                              </p:par>
                              <p:par>
                                <p:cTn id="47" presetID="10" presetClass="entr" presetSubtype="0" fill="hold" grpId="0" nodeType="withEffect">
                                  <p:stCondLst>
                                    <p:cond delay="110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P spid="10" grpId="0" animBg="1"/>
      <p:bldP spid="11" grpId="0" animBg="1"/>
      <p:bldP spid="12" grpId="0" animBg="1"/>
      <p:bldP spid="13" grpId="0" animBg="1"/>
      <p:bldP spid="15" grpId="0" animBg="1"/>
      <p:bldP spid="16" grpId="0" animBg="1"/>
      <p:bldP spid="1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accent1"/>
                </a:solidFill>
                <a:latin typeface="Cambria" pitchFamily="34" charset="0"/>
                <a:ea typeface="Cambria" pitchFamily="34" charset="-122"/>
                <a:cs typeface="Cambria" pitchFamily="34" charset="-120"/>
              </a:rPr>
              <a:t>Cost Standards: Federal and Private</a:t>
            </a:r>
            <a:endParaRPr lang="en-US" sz="2800" dirty="0"/>
          </a:p>
        </p:txBody>
      </p:sp>
      <p:sp>
        <p:nvSpPr>
          <p:cNvPr id="3" name="federal card"/>
          <p:cNvSpPr/>
          <p:nvPr/>
        </p:nvSpPr>
        <p:spPr>
          <a:xfrm>
            <a:off x="457200" y="1188720"/>
            <a:ext cx="4023360" cy="3337560"/>
          </a:xfrm>
          <a:prstGeom prst="roundRect">
            <a:avLst>
              <a:gd name="adj" fmla="val 2192"/>
            </a:avLst>
          </a:prstGeom>
          <a:solidFill>
            <a:schemeClr val="accent1"/>
          </a:solidFill>
          <a:ln w="12700">
            <a:solidFill>
              <a:schemeClr val="accent1"/>
            </a:solidFill>
            <a:prstDash val="solid"/>
          </a:ln>
        </p:spPr>
        <p:txBody>
          <a:bodyPr/>
          <a:lstStyle/>
          <a:p>
            <a:endParaRPr lang="en-PH"/>
          </a:p>
        </p:txBody>
      </p:sp>
      <p:sp>
        <p:nvSpPr>
          <p:cNvPr id="4" name="federal icon circle"/>
          <p:cNvSpPr/>
          <p:nvPr/>
        </p:nvSpPr>
        <p:spPr>
          <a:xfrm>
            <a:off x="685800" y="1371600"/>
            <a:ext cx="548640" cy="548640"/>
          </a:xfrm>
          <a:prstGeom prst="ellipse">
            <a:avLst/>
          </a:prstGeom>
          <a:solidFill>
            <a:schemeClr val="accent2"/>
          </a:solidFill>
          <a:ln w="12700">
            <a:solidFill>
              <a:schemeClr val="accent2"/>
            </a:solidFill>
            <a:prstDash val="solid"/>
          </a:ln>
        </p:spPr>
        <p:txBody>
          <a:bodyPr/>
          <a:lstStyle/>
          <a:p>
            <a:endParaRPr lang="en-PH"/>
          </a:p>
        </p:txBody>
      </p:sp>
      <p:pic>
        <p:nvPicPr>
          <p:cNvPr id="5" name="federal icon" descr="federal icon"/>
          <p:cNvPicPr>
            <a:picLocks noChangeAspect="1"/>
          </p:cNvPicPr>
          <p:nvPr/>
        </p:nvPicPr>
        <p:blipFill>
          <a:blip r:embed="rId3"/>
          <a:stretch>
            <a:fillRect/>
          </a:stretch>
        </p:blipFill>
        <p:spPr>
          <a:xfrm>
            <a:off x="822960" y="1508760"/>
            <a:ext cx="274320" cy="274320"/>
          </a:xfrm>
          <a:prstGeom prst="rect">
            <a:avLst/>
          </a:prstGeom>
        </p:spPr>
      </p:pic>
      <p:sp>
        <p:nvSpPr>
          <p:cNvPr id="6" name="Text 3"/>
          <p:cNvSpPr txBox="1"/>
          <p:nvPr/>
        </p:nvSpPr>
        <p:spPr>
          <a:xfrm>
            <a:off x="1371600" y="1371600"/>
            <a:ext cx="2926080" cy="548640"/>
          </a:xfrm>
          <a:prstGeom prst="rect">
            <a:avLst/>
          </a:prstGeom>
          <a:noFill/>
          <a:ln/>
        </p:spPr>
        <p:txBody>
          <a:bodyPr wrap="square" lIns="0" tIns="0" rIns="0" bIns="0" rtlCol="0" anchor="ctr"/>
          <a:lstStyle/>
          <a:p>
            <a:pPr marL="0" indent="0">
              <a:buNone/>
            </a:pPr>
            <a:r>
              <a:rPr lang="en-US" sz="1600" b="1" dirty="0">
                <a:solidFill>
                  <a:schemeClr val="bg1"/>
                </a:solidFill>
              </a:rPr>
              <a:t>Federal costs generally must be</a:t>
            </a:r>
            <a:endParaRPr lang="en-US" sz="1600" dirty="0"/>
          </a:p>
        </p:txBody>
      </p:sp>
      <p:sp>
        <p:nvSpPr>
          <p:cNvPr id="7" name="Text 4"/>
          <p:cNvSpPr txBox="1"/>
          <p:nvPr/>
        </p:nvSpPr>
        <p:spPr>
          <a:xfrm>
            <a:off x="777240" y="2103120"/>
            <a:ext cx="3474720" cy="411480"/>
          </a:xfrm>
          <a:prstGeom prst="rect">
            <a:avLst/>
          </a:prstGeom>
          <a:noFill/>
          <a:ln/>
        </p:spPr>
        <p:txBody>
          <a:bodyPr wrap="square" lIns="0" tIns="0" rIns="0" bIns="0" rtlCol="0" anchor="t"/>
          <a:lstStyle/>
          <a:p>
            <a:pPr marL="0" indent="0">
              <a:buNone/>
            </a:pPr>
            <a:r>
              <a:rPr lang="en-US" sz="1700" b="1" dirty="0">
                <a:solidFill>
                  <a:schemeClr val="accent5"/>
                </a:solidFill>
                <a:latin typeface="Cambria" pitchFamily="34" charset="0"/>
                <a:ea typeface="Cambria" pitchFamily="34" charset="-122"/>
                <a:cs typeface="Cambria" pitchFamily="34" charset="-120"/>
              </a:rPr>
              <a:t>Allowable</a:t>
            </a:r>
            <a:endParaRPr lang="en-US" sz="1700" dirty="0"/>
          </a:p>
        </p:txBody>
      </p:sp>
      <p:sp>
        <p:nvSpPr>
          <p:cNvPr id="8" name="Text 5"/>
          <p:cNvSpPr txBox="1"/>
          <p:nvPr/>
        </p:nvSpPr>
        <p:spPr>
          <a:xfrm>
            <a:off x="777240" y="2560320"/>
            <a:ext cx="3474720" cy="411480"/>
          </a:xfrm>
          <a:prstGeom prst="rect">
            <a:avLst/>
          </a:prstGeom>
          <a:noFill/>
          <a:ln/>
        </p:spPr>
        <p:txBody>
          <a:bodyPr wrap="square" lIns="0" tIns="0" rIns="0" bIns="0" rtlCol="0" anchor="t"/>
          <a:lstStyle/>
          <a:p>
            <a:pPr marL="0" indent="0">
              <a:buNone/>
            </a:pPr>
            <a:r>
              <a:rPr lang="en-US" sz="1700" b="1" dirty="0">
                <a:solidFill>
                  <a:schemeClr val="accent4"/>
                </a:solidFill>
                <a:latin typeface="Cambria" pitchFamily="34" charset="0"/>
                <a:ea typeface="Cambria" pitchFamily="34" charset="-122"/>
                <a:cs typeface="Cambria" pitchFamily="34" charset="-120"/>
              </a:rPr>
              <a:t>Allocable</a:t>
            </a:r>
            <a:endParaRPr lang="en-US" sz="1700" dirty="0"/>
          </a:p>
        </p:txBody>
      </p:sp>
      <p:sp>
        <p:nvSpPr>
          <p:cNvPr id="9" name="Text 6"/>
          <p:cNvSpPr txBox="1"/>
          <p:nvPr/>
        </p:nvSpPr>
        <p:spPr>
          <a:xfrm>
            <a:off x="777240" y="3017520"/>
            <a:ext cx="3474720" cy="411480"/>
          </a:xfrm>
          <a:prstGeom prst="rect">
            <a:avLst/>
          </a:prstGeom>
          <a:noFill/>
          <a:ln/>
        </p:spPr>
        <p:txBody>
          <a:bodyPr wrap="square" lIns="0" tIns="0" rIns="0" bIns="0" rtlCol="0" anchor="t"/>
          <a:lstStyle/>
          <a:p>
            <a:pPr marL="0" indent="0">
              <a:buNone/>
            </a:pPr>
            <a:r>
              <a:rPr lang="en-US" sz="1700" b="1" dirty="0">
                <a:solidFill>
                  <a:schemeClr val="accent5"/>
                </a:solidFill>
                <a:latin typeface="Cambria" pitchFamily="34" charset="0"/>
                <a:ea typeface="Cambria" pitchFamily="34" charset="-122"/>
                <a:cs typeface="Cambria" pitchFamily="34" charset="-120"/>
              </a:rPr>
              <a:t>Reasonable</a:t>
            </a:r>
            <a:endParaRPr lang="en-US" sz="1700" dirty="0"/>
          </a:p>
        </p:txBody>
      </p:sp>
      <p:sp>
        <p:nvSpPr>
          <p:cNvPr id="10" name="Text 7"/>
          <p:cNvSpPr txBox="1"/>
          <p:nvPr/>
        </p:nvSpPr>
        <p:spPr>
          <a:xfrm>
            <a:off x="777240" y="3474720"/>
            <a:ext cx="3474720" cy="411480"/>
          </a:xfrm>
          <a:prstGeom prst="rect">
            <a:avLst/>
          </a:prstGeom>
          <a:noFill/>
          <a:ln/>
        </p:spPr>
        <p:txBody>
          <a:bodyPr wrap="square" lIns="0" tIns="0" rIns="0" bIns="0" rtlCol="0" anchor="t"/>
          <a:lstStyle/>
          <a:p>
            <a:pPr marL="0" indent="0">
              <a:buNone/>
            </a:pPr>
            <a:r>
              <a:rPr lang="en-US" sz="1700" b="1" dirty="0">
                <a:solidFill>
                  <a:schemeClr val="accent4"/>
                </a:solidFill>
                <a:latin typeface="Cambria" pitchFamily="34" charset="0"/>
                <a:ea typeface="Cambria" pitchFamily="34" charset="-122"/>
                <a:cs typeface="Cambria" pitchFamily="34" charset="-120"/>
              </a:rPr>
              <a:t>Consistently treated</a:t>
            </a:r>
            <a:endParaRPr lang="en-US" sz="1700" dirty="0"/>
          </a:p>
        </p:txBody>
      </p:sp>
      <p:sp>
        <p:nvSpPr>
          <p:cNvPr id="11" name="Text 8"/>
          <p:cNvSpPr txBox="1"/>
          <p:nvPr/>
        </p:nvSpPr>
        <p:spPr>
          <a:xfrm>
            <a:off x="777240" y="3931920"/>
            <a:ext cx="3474720" cy="411480"/>
          </a:xfrm>
          <a:prstGeom prst="rect">
            <a:avLst/>
          </a:prstGeom>
          <a:noFill/>
          <a:ln/>
        </p:spPr>
        <p:txBody>
          <a:bodyPr wrap="square" lIns="0" tIns="0" rIns="0" bIns="0" rtlCol="0" anchor="t"/>
          <a:lstStyle/>
          <a:p>
            <a:pPr marL="0" indent="0">
              <a:buNone/>
            </a:pPr>
            <a:r>
              <a:rPr lang="en-US" sz="1700" b="1" dirty="0">
                <a:solidFill>
                  <a:schemeClr val="accent5"/>
                </a:solidFill>
                <a:latin typeface="Cambria" pitchFamily="34" charset="0"/>
                <a:ea typeface="Cambria" pitchFamily="34" charset="-122"/>
                <a:cs typeface="Cambria" pitchFamily="34" charset="-120"/>
              </a:rPr>
              <a:t>Properly documented</a:t>
            </a:r>
            <a:endParaRPr lang="en-US" sz="1700" dirty="0"/>
          </a:p>
        </p:txBody>
      </p:sp>
      <p:sp>
        <p:nvSpPr>
          <p:cNvPr id="12" name="private card"/>
          <p:cNvSpPr/>
          <p:nvPr/>
        </p:nvSpPr>
        <p:spPr>
          <a:xfrm>
            <a:off x="4663440" y="1188720"/>
            <a:ext cx="4023360" cy="3337560"/>
          </a:xfrm>
          <a:prstGeom prst="roundRect">
            <a:avLst>
              <a:gd name="adj" fmla="val 2192"/>
            </a:avLst>
          </a:prstGeom>
          <a:solidFill>
            <a:schemeClr val="bg2"/>
          </a:solidFill>
          <a:ln w="12700">
            <a:solidFill>
              <a:schemeClr val="bg2"/>
            </a:solidFill>
            <a:prstDash val="solid"/>
          </a:ln>
        </p:spPr>
        <p:txBody>
          <a:bodyPr/>
          <a:lstStyle/>
          <a:p>
            <a:endParaRPr lang="en-PH"/>
          </a:p>
        </p:txBody>
      </p:sp>
      <p:sp>
        <p:nvSpPr>
          <p:cNvPr id="13" name="private icon circle"/>
          <p:cNvSpPr/>
          <p:nvPr/>
        </p:nvSpPr>
        <p:spPr>
          <a:xfrm>
            <a:off x="4892040" y="1371600"/>
            <a:ext cx="548640" cy="548640"/>
          </a:xfrm>
          <a:prstGeom prst="ellipse">
            <a:avLst/>
          </a:prstGeom>
          <a:solidFill>
            <a:schemeClr val="accent1"/>
          </a:solidFill>
          <a:ln w="12700">
            <a:solidFill>
              <a:schemeClr val="accent1"/>
            </a:solidFill>
            <a:prstDash val="solid"/>
          </a:ln>
        </p:spPr>
        <p:txBody>
          <a:bodyPr/>
          <a:lstStyle/>
          <a:p>
            <a:endParaRPr lang="en-PH"/>
          </a:p>
        </p:txBody>
      </p:sp>
      <p:pic>
        <p:nvPicPr>
          <p:cNvPr id="14" name="private icon" descr="private icon"/>
          <p:cNvPicPr>
            <a:picLocks noChangeAspect="1"/>
          </p:cNvPicPr>
          <p:nvPr/>
        </p:nvPicPr>
        <p:blipFill>
          <a:blip r:embed="rId4"/>
          <a:stretch>
            <a:fillRect/>
          </a:stretch>
        </p:blipFill>
        <p:spPr>
          <a:xfrm>
            <a:off x="5029200" y="1508760"/>
            <a:ext cx="274320" cy="274320"/>
          </a:xfrm>
          <a:prstGeom prst="rect">
            <a:avLst/>
          </a:prstGeom>
        </p:spPr>
      </p:pic>
      <p:sp>
        <p:nvSpPr>
          <p:cNvPr id="15" name="Text 11"/>
          <p:cNvSpPr txBox="1"/>
          <p:nvPr/>
        </p:nvSpPr>
        <p:spPr>
          <a:xfrm>
            <a:off x="5577840" y="1371600"/>
            <a:ext cx="2926080" cy="548640"/>
          </a:xfrm>
          <a:prstGeom prst="rect">
            <a:avLst/>
          </a:prstGeom>
          <a:noFill/>
          <a:ln/>
        </p:spPr>
        <p:txBody>
          <a:bodyPr wrap="square" lIns="0" tIns="0" rIns="0" bIns="0" rtlCol="0" anchor="ctr"/>
          <a:lstStyle/>
          <a:p>
            <a:pPr marL="0" indent="0">
              <a:buNone/>
            </a:pPr>
            <a:r>
              <a:rPr lang="en-US" sz="1600" b="1" dirty="0">
                <a:solidFill>
                  <a:schemeClr val="accent1"/>
                </a:solidFill>
              </a:rPr>
              <a:t>Private funders still expect</a:t>
            </a:r>
            <a:endParaRPr lang="en-US" sz="1600" dirty="0"/>
          </a:p>
        </p:txBody>
      </p:sp>
      <p:sp>
        <p:nvSpPr>
          <p:cNvPr id="16" name="Text 12"/>
          <p:cNvSpPr txBox="1"/>
          <p:nvPr/>
        </p:nvSpPr>
        <p:spPr>
          <a:xfrm>
            <a:off x="4983480" y="2148840"/>
            <a:ext cx="3520440" cy="1645920"/>
          </a:xfrm>
          <a:prstGeom prst="rect">
            <a:avLst/>
          </a:prstGeom>
          <a:noFill/>
          <a:ln/>
        </p:spPr>
        <p:txBody>
          <a:bodyPr wrap="square" lIns="0" tIns="0" rIns="0" bIns="0" rtlCol="0" anchor="t"/>
          <a:lstStyle/>
          <a:p>
            <a:pPr marL="177800" indent="-177800">
              <a:spcAft>
                <a:spcPts val="400"/>
              </a:spcAft>
              <a:buSzPct val="100000"/>
              <a:buChar char="•"/>
            </a:pPr>
            <a:r>
              <a:rPr lang="en-US" sz="1600" dirty="0">
                <a:solidFill>
                  <a:schemeClr val="tx1"/>
                </a:solidFill>
              </a:rPr>
              <a:t>Responsible stewardship</a:t>
            </a:r>
            <a:endParaRPr lang="en-US" sz="1600" dirty="0"/>
          </a:p>
          <a:p>
            <a:pPr marL="177800" indent="-177800">
              <a:spcAft>
                <a:spcPts val="400"/>
              </a:spcAft>
              <a:buSzPct val="100000"/>
              <a:buChar char="•"/>
            </a:pPr>
            <a:r>
              <a:rPr lang="en-US" sz="1600" dirty="0">
                <a:solidFill>
                  <a:schemeClr val="tx1"/>
                </a:solidFill>
              </a:rPr>
              <a:t>Appropriate use of funds</a:t>
            </a:r>
            <a:endParaRPr lang="en-US" sz="1600" dirty="0"/>
          </a:p>
          <a:p>
            <a:pPr marL="177800" indent="-177800">
              <a:spcAft>
                <a:spcPts val="400"/>
              </a:spcAft>
              <a:buSzPct val="100000"/>
              <a:buChar char="•"/>
            </a:pPr>
            <a:r>
              <a:rPr lang="en-US" sz="1600" dirty="0">
                <a:solidFill>
                  <a:schemeClr val="tx1"/>
                </a:solidFill>
              </a:rPr>
              <a:t>Supporting documentation</a:t>
            </a:r>
            <a:endParaRPr lang="en-US" sz="1600" dirty="0"/>
          </a:p>
          <a:p>
            <a:pPr marL="177800" indent="-177800">
              <a:spcAft>
                <a:spcPts val="400"/>
              </a:spcAft>
              <a:buSzPct val="100000"/>
              <a:buChar char="•"/>
            </a:pPr>
            <a:r>
              <a:rPr lang="en-US" sz="1600" dirty="0">
                <a:solidFill>
                  <a:schemeClr val="tx1"/>
                </a:solidFill>
              </a:rPr>
              <a:t>Achievement of grant objectives</a:t>
            </a:r>
            <a:endParaRPr lang="en-US" sz="1600" dirty="0"/>
          </a:p>
        </p:txBody>
      </p:sp>
      <p:sp>
        <p:nvSpPr>
          <p:cNvPr id="17" name="Text 13"/>
          <p:cNvSpPr txBox="1"/>
          <p:nvPr/>
        </p:nvSpPr>
        <p:spPr>
          <a:xfrm>
            <a:off x="4983480" y="3977640"/>
            <a:ext cx="3520440" cy="411480"/>
          </a:xfrm>
          <a:prstGeom prst="rect">
            <a:avLst/>
          </a:prstGeom>
          <a:noFill/>
          <a:ln/>
        </p:spPr>
        <p:txBody>
          <a:bodyPr wrap="square" lIns="0" tIns="0" rIns="0" bIns="0" rtlCol="0" anchor="t"/>
          <a:lstStyle/>
          <a:p>
            <a:pPr marL="0" indent="0">
              <a:buNone/>
            </a:pPr>
            <a:r>
              <a:rPr lang="en-US" sz="1300" i="1" dirty="0">
                <a:solidFill>
                  <a:schemeClr val="accent3"/>
                </a:solidFill>
              </a:rPr>
              <a:t>Different terminology, similar expectations.</a:t>
            </a:r>
            <a:endParaRPr lang="en-US" sz="13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defRPr>
            </a:lvl1pPr>
          </a:lstStyle>
          <a:p>
            <a:pPr algn="r"/>
            <a:fld id="{F7021451-1387-4CA6-816F-3879F97B5CBC}" type="slidenum">
              <a:rPr lang="en-US" b="0"/>
              <a:t>23</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par>
                                <p:cTn id="32" presetID="10" presetClass="entr" presetSubtype="0" fill="hold" grpId="0" nodeType="withEffect">
                                  <p:stCondLst>
                                    <p:cond delay="22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par>
                                <p:cTn id="35" presetID="10" presetClass="entr" presetSubtype="0" fill="hold" grpId="0" nodeType="withEffect">
                                  <p:stCondLst>
                                    <p:cond delay="22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par>
                                <p:cTn id="38" presetID="10" presetClass="entr" presetSubtype="0" fill="hold" nodeType="withEffect">
                                  <p:stCondLst>
                                    <p:cond delay="22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500"/>
                                        <p:tgtEl>
                                          <p:spTgt spid="14"/>
                                        </p:tgtEl>
                                      </p:cBhvr>
                                    </p:animEffect>
                                  </p:childTnLst>
                                </p:cTn>
                              </p:par>
                              <p:par>
                                <p:cTn id="41" presetID="10" presetClass="entr" presetSubtype="0" fill="hold" grpId="0" nodeType="withEffect">
                                  <p:stCondLst>
                                    <p:cond delay="22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par>
                                <p:cTn id="44" presetID="10" presetClass="entr" presetSubtype="0" fill="hold" grpId="0" nodeType="withEffect">
                                  <p:stCondLst>
                                    <p:cond delay="22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500"/>
                                        <p:tgtEl>
                                          <p:spTgt spid="16"/>
                                        </p:tgtEl>
                                      </p:cBhvr>
                                    </p:animEffect>
                                  </p:childTnLst>
                                </p:cTn>
                              </p:par>
                              <p:par>
                                <p:cTn id="47" presetID="10" presetClass="entr" presetSubtype="0" fill="hold" grpId="0" nodeType="withEffect">
                                  <p:stCondLst>
                                    <p:cond delay="22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7" grpId="0" animBg="1"/>
      <p:bldP spid="8" grpId="0" animBg="1"/>
      <p:bldP spid="9" grpId="0" animBg="1"/>
      <p:bldP spid="10" grpId="0" animBg="1"/>
      <p:bldP spid="11" grpId="0" animBg="1"/>
      <p:bldP spid="12" grpId="0" animBg="1"/>
      <p:bldP spid="13" grpId="0" animBg="1"/>
      <p:bldP spid="15" grpId="0" animBg="1"/>
      <p:bldP spid="16" grpId="0" animBg="1"/>
      <p:bldP spid="1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accent1"/>
                </a:solidFill>
                <a:latin typeface="Cambria" pitchFamily="34" charset="0"/>
                <a:ea typeface="Cambria" pitchFamily="34" charset="-122"/>
                <a:cs typeface="Cambria" pitchFamily="34" charset="-120"/>
              </a:rPr>
              <a:t>Personnel and Procurement</a:t>
            </a:r>
            <a:endParaRPr lang="en-US" sz="2800" dirty="0"/>
          </a:p>
        </p:txBody>
      </p:sp>
      <p:sp>
        <p:nvSpPr>
          <p:cNvPr id="3" name="card"/>
          <p:cNvSpPr/>
          <p:nvPr/>
        </p:nvSpPr>
        <p:spPr>
          <a:xfrm>
            <a:off x="457200" y="1188720"/>
            <a:ext cx="4023360" cy="3337560"/>
          </a:xfrm>
          <a:prstGeom prst="roundRect">
            <a:avLst>
              <a:gd name="adj" fmla="val 2192"/>
            </a:avLst>
          </a:prstGeom>
          <a:solidFill>
            <a:schemeClr val="bg2"/>
          </a:solidFill>
          <a:ln w="12700">
            <a:solidFill>
              <a:schemeClr val="bg2"/>
            </a:solidFill>
            <a:prstDash val="solid"/>
          </a:ln>
        </p:spPr>
        <p:txBody>
          <a:bodyPr/>
          <a:lstStyle/>
          <a:p>
            <a:endParaRPr lang="en-PH"/>
          </a:p>
        </p:txBody>
      </p:sp>
      <p:sp>
        <p:nvSpPr>
          <p:cNvPr id="4" name="Personnel costs icon circle"/>
          <p:cNvSpPr/>
          <p:nvPr/>
        </p:nvSpPr>
        <p:spPr>
          <a:xfrm>
            <a:off x="685800" y="1371600"/>
            <a:ext cx="594360" cy="594360"/>
          </a:xfrm>
          <a:prstGeom prst="ellipse">
            <a:avLst/>
          </a:prstGeom>
          <a:solidFill>
            <a:schemeClr val="accent1"/>
          </a:solidFill>
          <a:ln w="12700">
            <a:solidFill>
              <a:schemeClr val="accent1"/>
            </a:solidFill>
            <a:prstDash val="solid"/>
          </a:ln>
        </p:spPr>
        <p:txBody>
          <a:bodyPr/>
          <a:lstStyle/>
          <a:p>
            <a:endParaRPr lang="en-PH"/>
          </a:p>
        </p:txBody>
      </p:sp>
      <p:pic>
        <p:nvPicPr>
          <p:cNvPr id="5" name="Personnel costs icon" descr="Personnel costs icon"/>
          <p:cNvPicPr>
            <a:picLocks noChangeAspect="1"/>
          </p:cNvPicPr>
          <p:nvPr/>
        </p:nvPicPr>
        <p:blipFill>
          <a:blip r:embed="rId3"/>
          <a:stretch>
            <a:fillRect/>
          </a:stretch>
        </p:blipFill>
        <p:spPr>
          <a:xfrm>
            <a:off x="834390" y="1520190"/>
            <a:ext cx="297180" cy="297180"/>
          </a:xfrm>
          <a:prstGeom prst="rect">
            <a:avLst/>
          </a:prstGeom>
        </p:spPr>
      </p:pic>
      <p:sp>
        <p:nvSpPr>
          <p:cNvPr id="6" name="Text 3"/>
          <p:cNvSpPr txBox="1"/>
          <p:nvPr/>
        </p:nvSpPr>
        <p:spPr>
          <a:xfrm>
            <a:off x="1417320" y="1371600"/>
            <a:ext cx="2926080" cy="320040"/>
          </a:xfrm>
          <a:prstGeom prst="rect">
            <a:avLst/>
          </a:prstGeom>
          <a:noFill/>
          <a:ln/>
        </p:spPr>
        <p:txBody>
          <a:bodyPr wrap="square" lIns="0" tIns="0" rIns="0" bIns="0" rtlCol="0" anchor="t"/>
          <a:lstStyle/>
          <a:p>
            <a:pPr marL="0" indent="0">
              <a:buNone/>
            </a:pPr>
            <a:r>
              <a:rPr lang="en-US" sz="1700" b="1" dirty="0">
                <a:solidFill>
                  <a:schemeClr val="accent1"/>
                </a:solidFill>
              </a:rPr>
              <a:t>Personnel costs</a:t>
            </a:r>
            <a:endParaRPr lang="en-US" sz="1700" dirty="0"/>
          </a:p>
        </p:txBody>
      </p:sp>
      <p:sp>
        <p:nvSpPr>
          <p:cNvPr id="7" name="Text 4"/>
          <p:cNvSpPr txBox="1"/>
          <p:nvPr/>
        </p:nvSpPr>
        <p:spPr>
          <a:xfrm>
            <a:off x="1417320" y="1691640"/>
            <a:ext cx="2926080" cy="320040"/>
          </a:xfrm>
          <a:prstGeom prst="rect">
            <a:avLst/>
          </a:prstGeom>
          <a:noFill/>
          <a:ln/>
        </p:spPr>
        <p:txBody>
          <a:bodyPr wrap="square" lIns="0" tIns="0" rIns="0" bIns="0" rtlCol="0" anchor="t"/>
          <a:lstStyle/>
          <a:p>
            <a:pPr marL="0" indent="0">
              <a:buNone/>
            </a:pPr>
            <a:r>
              <a:rPr lang="en-US" sz="1300" i="1" dirty="0">
                <a:solidFill>
                  <a:schemeClr val="accent3"/>
                </a:solidFill>
              </a:rPr>
              <a:t>Often the largest expenditure. Consider:</a:t>
            </a:r>
            <a:endParaRPr lang="en-US" sz="1300" dirty="0"/>
          </a:p>
        </p:txBody>
      </p:sp>
      <p:sp>
        <p:nvSpPr>
          <p:cNvPr id="8" name="Text 5"/>
          <p:cNvSpPr txBox="1"/>
          <p:nvPr/>
        </p:nvSpPr>
        <p:spPr>
          <a:xfrm>
            <a:off x="777240" y="2286000"/>
            <a:ext cx="3474720" cy="2011680"/>
          </a:xfrm>
          <a:prstGeom prst="rect">
            <a:avLst/>
          </a:prstGeom>
          <a:noFill/>
          <a:ln/>
        </p:spPr>
        <p:txBody>
          <a:bodyPr wrap="square" lIns="0" tIns="0" rIns="0" bIns="0" rtlCol="0" anchor="t"/>
          <a:lstStyle/>
          <a:p>
            <a:pPr marL="177800" indent="-177800">
              <a:spcAft>
                <a:spcPts val="400"/>
              </a:spcAft>
              <a:buSzPct val="100000"/>
              <a:buChar char="•"/>
            </a:pPr>
            <a:r>
              <a:rPr lang="en-US" sz="1600" dirty="0">
                <a:solidFill>
                  <a:schemeClr val="tx1"/>
                </a:solidFill>
              </a:rPr>
              <a:t>Time documentation</a:t>
            </a:r>
            <a:endParaRPr lang="en-US" sz="1600" dirty="0"/>
          </a:p>
          <a:p>
            <a:pPr marL="177800" indent="-177800">
              <a:spcAft>
                <a:spcPts val="400"/>
              </a:spcAft>
              <a:buSzPct val="100000"/>
              <a:buChar char="•"/>
            </a:pPr>
            <a:r>
              <a:rPr lang="en-US" sz="1600" dirty="0">
                <a:solidFill>
                  <a:schemeClr val="tx1"/>
                </a:solidFill>
              </a:rPr>
              <a:t>Payroll allocations</a:t>
            </a:r>
            <a:endParaRPr lang="en-US" sz="1600" dirty="0"/>
          </a:p>
          <a:p>
            <a:pPr marL="177800" indent="-177800">
              <a:spcAft>
                <a:spcPts val="400"/>
              </a:spcAft>
              <a:buSzPct val="100000"/>
              <a:buChar char="•"/>
            </a:pPr>
            <a:r>
              <a:rPr lang="en-US" sz="1600" dirty="0">
                <a:solidFill>
                  <a:schemeClr val="tx1"/>
                </a:solidFill>
              </a:rPr>
              <a:t>Benefit allocations</a:t>
            </a:r>
            <a:endParaRPr lang="en-US" sz="1600" dirty="0"/>
          </a:p>
          <a:p>
            <a:pPr marL="177800" indent="-177800">
              <a:spcAft>
                <a:spcPts val="400"/>
              </a:spcAft>
              <a:buSzPct val="100000"/>
              <a:buChar char="•"/>
            </a:pPr>
            <a:r>
              <a:rPr lang="en-US" sz="1600" dirty="0">
                <a:solidFill>
                  <a:schemeClr val="tx1"/>
                </a:solidFill>
              </a:rPr>
              <a:t>Supervisory review</a:t>
            </a:r>
            <a:endParaRPr lang="en-US" sz="1600" dirty="0"/>
          </a:p>
        </p:txBody>
      </p:sp>
      <p:sp>
        <p:nvSpPr>
          <p:cNvPr id="9" name="card"/>
          <p:cNvSpPr/>
          <p:nvPr/>
        </p:nvSpPr>
        <p:spPr>
          <a:xfrm>
            <a:off x="4663440" y="1188720"/>
            <a:ext cx="4023360" cy="3337560"/>
          </a:xfrm>
          <a:prstGeom prst="roundRect">
            <a:avLst>
              <a:gd name="adj" fmla="val 2192"/>
            </a:avLst>
          </a:prstGeom>
          <a:solidFill>
            <a:schemeClr val="bg2"/>
          </a:solidFill>
          <a:ln w="12700">
            <a:solidFill>
              <a:schemeClr val="bg2"/>
            </a:solidFill>
            <a:prstDash val="solid"/>
          </a:ln>
        </p:spPr>
        <p:txBody>
          <a:bodyPr/>
          <a:lstStyle/>
          <a:p>
            <a:endParaRPr lang="en-PH"/>
          </a:p>
        </p:txBody>
      </p:sp>
      <p:sp>
        <p:nvSpPr>
          <p:cNvPr id="10" name="Procurement &amp; purchasing icon circle"/>
          <p:cNvSpPr/>
          <p:nvPr/>
        </p:nvSpPr>
        <p:spPr>
          <a:xfrm>
            <a:off x="4892040" y="1371600"/>
            <a:ext cx="594360" cy="594360"/>
          </a:xfrm>
          <a:prstGeom prst="ellipse">
            <a:avLst/>
          </a:prstGeom>
          <a:solidFill>
            <a:schemeClr val="accent1"/>
          </a:solidFill>
          <a:ln w="12700">
            <a:solidFill>
              <a:schemeClr val="accent1"/>
            </a:solidFill>
            <a:prstDash val="solid"/>
          </a:ln>
        </p:spPr>
        <p:txBody>
          <a:bodyPr/>
          <a:lstStyle/>
          <a:p>
            <a:endParaRPr lang="en-PH"/>
          </a:p>
        </p:txBody>
      </p:sp>
      <p:pic>
        <p:nvPicPr>
          <p:cNvPr id="11" name="Procurement &amp; purchasing icon" descr="Procurement &amp; purchasing icon"/>
          <p:cNvPicPr>
            <a:picLocks noChangeAspect="1"/>
          </p:cNvPicPr>
          <p:nvPr/>
        </p:nvPicPr>
        <p:blipFill>
          <a:blip r:embed="rId4"/>
          <a:stretch>
            <a:fillRect/>
          </a:stretch>
        </p:blipFill>
        <p:spPr>
          <a:xfrm>
            <a:off x="5040630" y="1520190"/>
            <a:ext cx="297180" cy="297180"/>
          </a:xfrm>
          <a:prstGeom prst="rect">
            <a:avLst/>
          </a:prstGeom>
        </p:spPr>
      </p:pic>
      <p:sp>
        <p:nvSpPr>
          <p:cNvPr id="12" name="Text 8"/>
          <p:cNvSpPr txBox="1"/>
          <p:nvPr/>
        </p:nvSpPr>
        <p:spPr>
          <a:xfrm>
            <a:off x="5623560" y="1371600"/>
            <a:ext cx="2926080" cy="320040"/>
          </a:xfrm>
          <a:prstGeom prst="rect">
            <a:avLst/>
          </a:prstGeom>
          <a:noFill/>
          <a:ln/>
        </p:spPr>
        <p:txBody>
          <a:bodyPr wrap="square" lIns="0" tIns="0" rIns="0" bIns="0" rtlCol="0" anchor="t"/>
          <a:lstStyle/>
          <a:p>
            <a:pPr marL="0" indent="0">
              <a:buNone/>
            </a:pPr>
            <a:r>
              <a:rPr lang="en-US" sz="1700" b="1" dirty="0">
                <a:solidFill>
                  <a:schemeClr val="accent1"/>
                </a:solidFill>
              </a:rPr>
              <a:t>Procurement &amp; purchasing</a:t>
            </a:r>
            <a:endParaRPr lang="en-US" sz="1700" dirty="0"/>
          </a:p>
        </p:txBody>
      </p:sp>
      <p:sp>
        <p:nvSpPr>
          <p:cNvPr id="13" name="Text 9"/>
          <p:cNvSpPr txBox="1"/>
          <p:nvPr/>
        </p:nvSpPr>
        <p:spPr>
          <a:xfrm>
            <a:off x="5623560" y="1691640"/>
            <a:ext cx="2926080" cy="320040"/>
          </a:xfrm>
          <a:prstGeom prst="rect">
            <a:avLst/>
          </a:prstGeom>
          <a:noFill/>
          <a:ln/>
        </p:spPr>
        <p:txBody>
          <a:bodyPr wrap="square" lIns="0" tIns="0" rIns="0" bIns="0" rtlCol="0" anchor="t"/>
          <a:lstStyle/>
          <a:p>
            <a:pPr marL="0" indent="0">
              <a:buNone/>
            </a:pPr>
            <a:r>
              <a:rPr lang="en-US" sz="1300" i="1" dirty="0">
                <a:solidFill>
                  <a:schemeClr val="accent3"/>
                </a:solidFill>
              </a:rPr>
              <a:t>Organizations should follow:</a:t>
            </a:r>
            <a:endParaRPr lang="en-US" sz="1300" dirty="0"/>
          </a:p>
        </p:txBody>
      </p:sp>
      <p:sp>
        <p:nvSpPr>
          <p:cNvPr id="14" name="Text 10"/>
          <p:cNvSpPr txBox="1"/>
          <p:nvPr/>
        </p:nvSpPr>
        <p:spPr>
          <a:xfrm>
            <a:off x="4983480" y="2286000"/>
            <a:ext cx="3474720" cy="2011680"/>
          </a:xfrm>
          <a:prstGeom prst="rect">
            <a:avLst/>
          </a:prstGeom>
          <a:noFill/>
          <a:ln/>
        </p:spPr>
        <p:txBody>
          <a:bodyPr wrap="square" lIns="0" tIns="0" rIns="0" bIns="0" rtlCol="0" anchor="t"/>
          <a:lstStyle/>
          <a:p>
            <a:pPr marL="177800" indent="-177800">
              <a:spcAft>
                <a:spcPts val="400"/>
              </a:spcAft>
              <a:buSzPct val="100000"/>
              <a:buChar char="•"/>
            </a:pPr>
            <a:r>
              <a:rPr lang="en-US" sz="1600" dirty="0">
                <a:solidFill>
                  <a:schemeClr val="tx1"/>
                </a:solidFill>
              </a:rPr>
              <a:t>Written policies</a:t>
            </a:r>
            <a:endParaRPr lang="en-US" sz="1600" dirty="0"/>
          </a:p>
          <a:p>
            <a:pPr marL="177800" indent="-177800">
              <a:spcAft>
                <a:spcPts val="400"/>
              </a:spcAft>
              <a:buSzPct val="100000"/>
              <a:buChar char="•"/>
            </a:pPr>
            <a:r>
              <a:rPr lang="en-US" sz="1600" dirty="0">
                <a:solidFill>
                  <a:schemeClr val="tx1"/>
                </a:solidFill>
              </a:rPr>
              <a:t>Approval requirements</a:t>
            </a:r>
            <a:endParaRPr lang="en-US" sz="1600" dirty="0"/>
          </a:p>
          <a:p>
            <a:pPr marL="177800" indent="-177800">
              <a:spcAft>
                <a:spcPts val="400"/>
              </a:spcAft>
              <a:buSzPct val="100000"/>
              <a:buChar char="•"/>
            </a:pPr>
            <a:r>
              <a:rPr lang="en-US" sz="1600" dirty="0">
                <a:solidFill>
                  <a:schemeClr val="tx1"/>
                </a:solidFill>
              </a:rPr>
              <a:t>Conflict-of-interest safeguards</a:t>
            </a:r>
            <a:endParaRPr lang="en-US" sz="1600" dirty="0"/>
          </a:p>
          <a:p>
            <a:pPr marL="177800" indent="-177800">
              <a:spcAft>
                <a:spcPts val="400"/>
              </a:spcAft>
              <a:buSzPct val="100000"/>
              <a:buChar char="•"/>
            </a:pPr>
            <a:r>
              <a:rPr lang="en-US" sz="1600" dirty="0">
                <a:solidFill>
                  <a:schemeClr val="tx1"/>
                </a:solidFill>
              </a:rPr>
              <a:t>Competitive purchasing, when applicable</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defRPr>
            </a:lvl1pPr>
          </a:lstStyle>
          <a:p>
            <a:pPr algn="r"/>
            <a:fld id="{F7021451-1387-4CA6-816F-3879F97B5CBC}" type="slidenum">
              <a:rPr lang="en-US" b="0"/>
              <a:t>24</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10" presetClass="entr" presetSubtype="0" fill="hold" grpId="0" nodeType="withEffect">
                                  <p:stCondLst>
                                    <p:cond delay="22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par>
                                <p:cTn id="26" presetID="10" presetClass="entr" presetSubtype="0" fill="hold" grpId="0" nodeType="withEffect">
                                  <p:stCondLst>
                                    <p:cond delay="22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par>
                                <p:cTn id="29" presetID="10" presetClass="entr" presetSubtype="0" fill="hold" nodeType="withEffect">
                                  <p:stCondLst>
                                    <p:cond delay="22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par>
                                <p:cTn id="32" presetID="10" presetClass="entr" presetSubtype="0" fill="hold" grpId="0" nodeType="withEffect">
                                  <p:stCondLst>
                                    <p:cond delay="22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par>
                                <p:cTn id="35" presetID="10" presetClass="entr" presetSubtype="0" fill="hold" grpId="0" nodeType="withEffect">
                                  <p:stCondLst>
                                    <p:cond delay="22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par>
                                <p:cTn id="38" presetID="10" presetClass="entr" presetSubtype="0" fill="hold" grpId="0" nodeType="withEffect">
                                  <p:stCondLst>
                                    <p:cond delay="22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7" grpId="0" animBg="1"/>
      <p:bldP spid="8" grpId="0" animBg="1"/>
      <p:bldP spid="9" grpId="0" animBg="1"/>
      <p:bldP spid="10" grpId="0" animBg="1"/>
      <p:bldP spid="12" grpId="0" animBg="1"/>
      <p:bldP spid="13" grpId="0" animBg="1"/>
      <p:bldP spid="1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accent1"/>
                </a:solidFill>
                <a:latin typeface="Cambria" pitchFamily="34" charset="0"/>
                <a:ea typeface="Cambria" pitchFamily="34" charset="-122"/>
                <a:cs typeface="Cambria" pitchFamily="34" charset="-120"/>
              </a:rPr>
              <a:t>Real-World Example: Can Funds Simply Be Shifted?</a:t>
            </a:r>
            <a:endParaRPr lang="en-US" sz="2800" dirty="0"/>
          </a:p>
        </p:txBody>
      </p:sp>
      <p:graphicFrame>
        <p:nvGraphicFramePr>
          <p:cNvPr id="3" name="Chart 0"/>
          <p:cNvGraphicFramePr/>
          <p:nvPr/>
        </p:nvGraphicFramePr>
        <p:xfrm>
          <a:off x="457200" y="1143000"/>
          <a:ext cx="4754880" cy="3383280"/>
        </p:xfrm>
        <a:graphic>
          <a:graphicData uri="http://schemas.openxmlformats.org/drawingml/2006/chart">
            <c:chart xmlns:c="http://schemas.openxmlformats.org/drawingml/2006/chart" xmlns:r="http://schemas.openxmlformats.org/officeDocument/2006/relationships" r:id="rId3"/>
          </a:graphicData>
        </a:graphic>
      </p:graphicFrame>
      <p:sp>
        <p:nvSpPr>
          <p:cNvPr id="4" name="scenario card"/>
          <p:cNvSpPr/>
          <p:nvPr/>
        </p:nvSpPr>
        <p:spPr>
          <a:xfrm>
            <a:off x="5486400" y="1188720"/>
            <a:ext cx="3200400" cy="3337560"/>
          </a:xfrm>
          <a:prstGeom prst="roundRect">
            <a:avLst>
              <a:gd name="adj" fmla="val 2286"/>
            </a:avLst>
          </a:prstGeom>
          <a:solidFill>
            <a:schemeClr val="bg2"/>
          </a:solidFill>
          <a:ln w="12700">
            <a:solidFill>
              <a:schemeClr val="bg2"/>
            </a:solidFill>
            <a:prstDash val="solid"/>
          </a:ln>
        </p:spPr>
        <p:txBody>
          <a:bodyPr/>
          <a:lstStyle/>
          <a:p>
            <a:endParaRPr lang="en-PH"/>
          </a:p>
        </p:txBody>
      </p:sp>
      <p:sp>
        <p:nvSpPr>
          <p:cNvPr id="5" name="question icon circle"/>
          <p:cNvSpPr/>
          <p:nvPr/>
        </p:nvSpPr>
        <p:spPr>
          <a:xfrm>
            <a:off x="5715000" y="1371600"/>
            <a:ext cx="548640" cy="548640"/>
          </a:xfrm>
          <a:prstGeom prst="ellipse">
            <a:avLst/>
          </a:prstGeom>
          <a:solidFill>
            <a:schemeClr val="accent2"/>
          </a:solidFill>
          <a:ln w="12700">
            <a:solidFill>
              <a:schemeClr val="accent2"/>
            </a:solidFill>
            <a:prstDash val="solid"/>
          </a:ln>
        </p:spPr>
        <p:txBody>
          <a:bodyPr/>
          <a:lstStyle/>
          <a:p>
            <a:endParaRPr lang="en-PH"/>
          </a:p>
        </p:txBody>
      </p:sp>
      <p:pic>
        <p:nvPicPr>
          <p:cNvPr id="6" name="question icon" descr="question icon"/>
          <p:cNvPicPr>
            <a:picLocks noChangeAspect="1"/>
          </p:cNvPicPr>
          <p:nvPr/>
        </p:nvPicPr>
        <p:blipFill>
          <a:blip r:embed="rId4"/>
          <a:stretch>
            <a:fillRect/>
          </a:stretch>
        </p:blipFill>
        <p:spPr>
          <a:xfrm>
            <a:off x="5852160" y="1508760"/>
            <a:ext cx="274320" cy="274320"/>
          </a:xfrm>
          <a:prstGeom prst="rect">
            <a:avLst/>
          </a:prstGeom>
        </p:spPr>
      </p:pic>
      <p:sp>
        <p:nvSpPr>
          <p:cNvPr id="7" name="Text 3"/>
          <p:cNvSpPr txBox="1"/>
          <p:nvPr/>
        </p:nvSpPr>
        <p:spPr>
          <a:xfrm>
            <a:off x="5715000" y="2057400"/>
            <a:ext cx="2788920" cy="685800"/>
          </a:xfrm>
          <a:prstGeom prst="rect">
            <a:avLst/>
          </a:prstGeom>
          <a:noFill/>
          <a:ln/>
        </p:spPr>
        <p:txBody>
          <a:bodyPr wrap="square" lIns="0" tIns="0" rIns="0" bIns="0" rtlCol="0" anchor="t"/>
          <a:lstStyle/>
          <a:p>
            <a:pPr marL="0" indent="0">
              <a:buNone/>
            </a:pPr>
            <a:r>
              <a:rPr lang="en-US" sz="1600" b="1" dirty="0">
                <a:solidFill>
                  <a:schemeClr val="accent1"/>
                </a:solidFill>
              </a:rPr>
              <a:t>Halfway through, travel isn't needed.</a:t>
            </a:r>
            <a:endParaRPr lang="en-US" sz="1600" dirty="0"/>
          </a:p>
        </p:txBody>
      </p:sp>
      <p:sp>
        <p:nvSpPr>
          <p:cNvPr id="8" name="Text 4"/>
          <p:cNvSpPr txBox="1"/>
          <p:nvPr/>
        </p:nvSpPr>
        <p:spPr>
          <a:xfrm>
            <a:off x="5715000" y="2743200"/>
            <a:ext cx="2788920" cy="685800"/>
          </a:xfrm>
          <a:prstGeom prst="rect">
            <a:avLst/>
          </a:prstGeom>
          <a:noFill/>
          <a:ln/>
        </p:spPr>
        <p:txBody>
          <a:bodyPr wrap="square" lIns="0" tIns="0" rIns="0" bIns="0" rtlCol="0" anchor="t"/>
          <a:lstStyle/>
          <a:p>
            <a:pPr marL="0" indent="0">
              <a:buNone/>
            </a:pPr>
            <a:r>
              <a:rPr lang="en-US" sz="1500" dirty="0">
                <a:solidFill>
                  <a:schemeClr val="tx1"/>
                </a:solidFill>
              </a:rPr>
              <a:t>Can the $5,000 simply be moved to another category?</a:t>
            </a:r>
            <a:endParaRPr lang="en-US" sz="1500" dirty="0"/>
          </a:p>
        </p:txBody>
      </p:sp>
      <p:sp>
        <p:nvSpPr>
          <p:cNvPr id="9" name="Text 5"/>
          <p:cNvSpPr txBox="1"/>
          <p:nvPr/>
        </p:nvSpPr>
        <p:spPr>
          <a:xfrm>
            <a:off x="5715000" y="3474720"/>
            <a:ext cx="2788920" cy="365760"/>
          </a:xfrm>
          <a:prstGeom prst="rect">
            <a:avLst/>
          </a:prstGeom>
          <a:noFill/>
          <a:ln/>
        </p:spPr>
        <p:txBody>
          <a:bodyPr wrap="square" lIns="0" tIns="0" rIns="0" bIns="0" rtlCol="0" anchor="t"/>
          <a:lstStyle/>
          <a:p>
            <a:pPr marL="0" indent="0">
              <a:buNone/>
            </a:pPr>
            <a:r>
              <a:rPr lang="en-US" sz="1800" b="1" dirty="0">
                <a:solidFill>
                  <a:schemeClr val="accent3"/>
                </a:solidFill>
                <a:latin typeface="Cambria" pitchFamily="34" charset="0"/>
                <a:ea typeface="Cambria" pitchFamily="34" charset="-122"/>
                <a:cs typeface="Cambria" pitchFamily="34" charset="-120"/>
              </a:rPr>
              <a:t>Maybe. Maybe not.</a:t>
            </a:r>
            <a:endParaRPr lang="en-US" sz="1800" dirty="0"/>
          </a:p>
        </p:txBody>
      </p:sp>
      <p:sp>
        <p:nvSpPr>
          <p:cNvPr id="10" name="Text 6"/>
          <p:cNvSpPr txBox="1"/>
          <p:nvPr/>
        </p:nvSpPr>
        <p:spPr>
          <a:xfrm>
            <a:off x="5715000" y="3840480"/>
            <a:ext cx="2788920" cy="594360"/>
          </a:xfrm>
          <a:prstGeom prst="rect">
            <a:avLst/>
          </a:prstGeom>
          <a:noFill/>
          <a:ln/>
        </p:spPr>
        <p:txBody>
          <a:bodyPr wrap="square" lIns="0" tIns="0" rIns="0" bIns="0" rtlCol="0" anchor="t"/>
          <a:lstStyle/>
          <a:p>
            <a:pPr marL="0" indent="0">
              <a:buNone/>
            </a:pPr>
            <a:r>
              <a:rPr lang="en-US" sz="1300" i="1" dirty="0">
                <a:solidFill>
                  <a:schemeClr val="accent3"/>
                </a:solidFill>
              </a:rPr>
              <a:t>Review grant terms before any significant budget revision.</a:t>
            </a:r>
            <a:endParaRPr lang="en-US" sz="13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defRPr>
            </a:lvl1pPr>
          </a:lstStyle>
          <a:p>
            <a:pPr algn="r"/>
            <a:fld id="{F7021451-1387-4CA6-816F-3879F97B5CBC}" type="slidenum">
              <a:rPr lang="en-US" b="0"/>
              <a:t>25</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22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22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nodeType="withEffect">
                                  <p:stCondLst>
                                    <p:cond delay="22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grpId="0" nodeType="withEffect">
                                  <p:stCondLst>
                                    <p:cond delay="22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par>
                                <p:cTn id="20" presetID="10" presetClass="entr" presetSubtype="0" fill="hold" grpId="0" nodeType="withEffect">
                                  <p:stCondLst>
                                    <p:cond delay="22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10" presetClass="entr" presetSubtype="0" fill="hold" grpId="0" nodeType="withEffect">
                                  <p:stCondLst>
                                    <p:cond delay="22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par>
                                <p:cTn id="26" presetID="10" presetClass="entr" presetSubtype="0" fill="hold" grpId="0" nodeType="withEffect">
                                  <p:stCondLst>
                                    <p:cond delay="22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P spid="4" grpId="0" animBg="1"/>
      <p:bldP spid="5" grpId="0" animBg="1"/>
      <p:bldP spid="7" grpId="0" animBg="1"/>
      <p:bldP spid="8" grpId="0" animBg="1"/>
      <p:bldP spid="9" grpId="0" animBg="1"/>
      <p:bldP spid="1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poll icon circle"/>
          <p:cNvSpPr/>
          <p:nvPr/>
        </p:nvSpPr>
        <p:spPr>
          <a:xfrm>
            <a:off x="457200" y="228600"/>
            <a:ext cx="731520" cy="731520"/>
          </a:xfrm>
          <a:prstGeom prst="ellipse">
            <a:avLst/>
          </a:prstGeom>
          <a:solidFill>
            <a:schemeClr val="accent2"/>
          </a:solidFill>
          <a:ln w="12700">
            <a:solidFill>
              <a:schemeClr val="accent2"/>
            </a:solidFill>
            <a:prstDash val="solid"/>
          </a:ln>
        </p:spPr>
        <p:txBody>
          <a:bodyPr/>
          <a:lstStyle/>
          <a:p>
            <a:endParaRPr lang="en-PH"/>
          </a:p>
        </p:txBody>
      </p:sp>
      <p:pic>
        <p:nvPicPr>
          <p:cNvPr id="3" name="poll icon" descr="poll icon"/>
          <p:cNvPicPr>
            <a:picLocks noChangeAspect="1"/>
          </p:cNvPicPr>
          <p:nvPr/>
        </p:nvPicPr>
        <p:blipFill>
          <a:blip r:embed="rId3"/>
          <a:stretch>
            <a:fillRect/>
          </a:stretch>
        </p:blipFill>
        <p:spPr>
          <a:xfrm>
            <a:off x="640080" y="411480"/>
            <a:ext cx="365760" cy="365760"/>
          </a:xfrm>
          <a:prstGeom prst="rect">
            <a:avLst/>
          </a:prstGeom>
        </p:spPr>
      </p:pic>
      <p:sp>
        <p:nvSpPr>
          <p:cNvPr id="4" name="Text 0"/>
          <p:cNvSpPr>
            <a:spLocks noGrp="1"/>
          </p:cNvSpPr>
          <p:nvPr>
            <p:ph type="title" idx="100" hasCustomPrompt="1"/>
          </p:nvPr>
        </p:nvSpPr>
        <p:spPr>
          <a:xfrm>
            <a:off x="1417320" y="320040"/>
            <a:ext cx="7315200" cy="548640"/>
          </a:xfrm>
          <a:prstGeom prst="rect">
            <a:avLst/>
          </a:prstGeom>
          <a:noFill/>
          <a:ln/>
        </p:spPr>
        <p:txBody>
          <a:bodyPr wrap="square" lIns="0" tIns="0" rIns="0" bIns="0" rtlCol="0" anchor="ctr"/>
          <a:lstStyle/>
          <a:p>
            <a:pPr marL="0" indent="0" algn="l">
              <a:buNone/>
            </a:pPr>
            <a:r>
              <a:rPr lang="en-US" sz="2600" b="1" dirty="0">
                <a:solidFill>
                  <a:schemeClr val="accent1"/>
                </a:solidFill>
                <a:latin typeface="Cambria" pitchFamily="34" charset="0"/>
                <a:ea typeface="Cambria" pitchFamily="34" charset="-122"/>
                <a:cs typeface="Cambria" pitchFamily="34" charset="-120"/>
              </a:rPr>
              <a:t>Polling Question #2</a:t>
            </a:r>
            <a:endParaRPr lang="en-US" sz="2600" dirty="0"/>
          </a:p>
        </p:txBody>
      </p:sp>
      <p:sp>
        <p:nvSpPr>
          <p:cNvPr id="5" name="Text 0"/>
          <p:cNvSpPr>
            <a:spLocks noGrp="1"/>
          </p:cNvSpPr>
          <p:nvPr>
            <p:ph type="body" idx="101" hasCustomPrompt="1"/>
          </p:nvPr>
        </p:nvSpPr>
        <p:spPr>
          <a:xfrm>
            <a:off x="457200" y="1097280"/>
            <a:ext cx="8229600" cy="822960"/>
          </a:xfrm>
          <a:prstGeom prst="rect">
            <a:avLst/>
          </a:prstGeom>
          <a:noFill/>
          <a:ln/>
        </p:spPr>
        <p:txBody>
          <a:bodyPr wrap="square" lIns="0" tIns="0" rIns="0" bIns="0" rtlCol="0" anchor="ctr"/>
          <a:lstStyle/>
          <a:p>
            <a:pPr marL="0" indent="0">
              <a:buNone/>
            </a:pPr>
            <a:r>
              <a:rPr lang="en-US" sz="2000" b="1" dirty="0">
                <a:solidFill>
                  <a:schemeClr val="tx1"/>
                </a:solidFill>
              </a:rPr>
              <a:t>Which of the following represents a key principle of effective grant management?</a:t>
            </a:r>
            <a:endParaRPr lang="en-US" sz="2000" dirty="0"/>
          </a:p>
        </p:txBody>
      </p:sp>
      <p:sp>
        <p:nvSpPr>
          <p:cNvPr id="6" name="option A"/>
          <p:cNvSpPr/>
          <p:nvPr/>
        </p:nvSpPr>
        <p:spPr>
          <a:xfrm>
            <a:off x="457200" y="2148840"/>
            <a:ext cx="4023360" cy="1097280"/>
          </a:xfrm>
          <a:prstGeom prst="roundRect">
            <a:avLst>
              <a:gd name="adj" fmla="val 6667"/>
            </a:avLst>
          </a:prstGeom>
          <a:solidFill>
            <a:schemeClr val="bg1"/>
          </a:solidFill>
          <a:ln w="12700">
            <a:solidFill>
              <a:schemeClr val="bg1"/>
            </a:solidFill>
            <a:prstDash val="solid"/>
          </a:ln>
        </p:spPr>
        <p:txBody>
          <a:bodyPr/>
          <a:lstStyle/>
          <a:p>
            <a:endParaRPr lang="en-PH"/>
          </a:p>
        </p:txBody>
      </p:sp>
      <p:sp>
        <p:nvSpPr>
          <p:cNvPr id="7" name="option letter circle"/>
          <p:cNvSpPr/>
          <p:nvPr/>
        </p:nvSpPr>
        <p:spPr>
          <a:xfrm>
            <a:off x="640080" y="2423160"/>
            <a:ext cx="548640" cy="548640"/>
          </a:xfrm>
          <a:prstGeom prst="ellipse">
            <a:avLst/>
          </a:prstGeom>
          <a:solidFill>
            <a:schemeClr val="accent1"/>
          </a:solidFill>
          <a:ln w="12700">
            <a:solidFill>
              <a:schemeClr val="accent1"/>
            </a:solidFill>
            <a:prstDash val="solid"/>
          </a:ln>
        </p:spPr>
        <p:txBody>
          <a:bodyPr/>
          <a:lstStyle/>
          <a:p>
            <a:endParaRPr lang="en-PH"/>
          </a:p>
        </p:txBody>
      </p:sp>
      <p:sp>
        <p:nvSpPr>
          <p:cNvPr id="8" name="Text 5"/>
          <p:cNvSpPr txBox="1"/>
          <p:nvPr/>
        </p:nvSpPr>
        <p:spPr>
          <a:xfrm>
            <a:off x="640080" y="2423160"/>
            <a:ext cx="548640" cy="548640"/>
          </a:xfrm>
          <a:prstGeom prst="rect">
            <a:avLst/>
          </a:prstGeom>
          <a:noFill/>
          <a:ln/>
        </p:spPr>
        <p:txBody>
          <a:bodyPr wrap="square" lIns="0" tIns="0" rIns="0" bIns="0" rtlCol="0" anchor="ctr"/>
          <a:lstStyle/>
          <a:p>
            <a:pPr marL="0" indent="0" algn="ctr">
              <a:buNone/>
            </a:pPr>
            <a:r>
              <a:rPr lang="en-US" sz="1800" b="1" dirty="0">
                <a:solidFill>
                  <a:schemeClr val="bg1"/>
                </a:solidFill>
                <a:latin typeface="Cambria" pitchFamily="34" charset="0"/>
                <a:ea typeface="Cambria" pitchFamily="34" charset="-122"/>
                <a:cs typeface="Cambria" pitchFamily="34" charset="-120"/>
              </a:rPr>
              <a:t>A</a:t>
            </a:r>
            <a:endParaRPr lang="en-US" sz="1800" dirty="0"/>
          </a:p>
        </p:txBody>
      </p:sp>
      <p:sp>
        <p:nvSpPr>
          <p:cNvPr id="9" name="Text 6"/>
          <p:cNvSpPr txBox="1"/>
          <p:nvPr/>
        </p:nvSpPr>
        <p:spPr>
          <a:xfrm>
            <a:off x="1325880" y="2240280"/>
            <a:ext cx="3017520" cy="914400"/>
          </a:xfrm>
          <a:prstGeom prst="rect">
            <a:avLst/>
          </a:prstGeom>
          <a:noFill/>
          <a:ln/>
        </p:spPr>
        <p:txBody>
          <a:bodyPr wrap="square" lIns="0" tIns="0" rIns="0" bIns="0" rtlCol="0" anchor="ctr"/>
          <a:lstStyle/>
          <a:p>
            <a:pPr marL="0" indent="0">
              <a:buNone/>
            </a:pPr>
            <a:r>
              <a:rPr lang="en-US" sz="1500" dirty="0">
                <a:solidFill>
                  <a:schemeClr val="tx1"/>
                </a:solidFill>
              </a:rPr>
              <a:t>Spend all grant funds before the grant period ends</a:t>
            </a:r>
            <a:endParaRPr lang="en-US" sz="1500" dirty="0"/>
          </a:p>
        </p:txBody>
      </p:sp>
      <p:sp>
        <p:nvSpPr>
          <p:cNvPr id="10" name="option B"/>
          <p:cNvSpPr/>
          <p:nvPr/>
        </p:nvSpPr>
        <p:spPr>
          <a:xfrm>
            <a:off x="4663440" y="2148840"/>
            <a:ext cx="4023360" cy="1097280"/>
          </a:xfrm>
          <a:prstGeom prst="roundRect">
            <a:avLst>
              <a:gd name="adj" fmla="val 6667"/>
            </a:avLst>
          </a:prstGeom>
          <a:solidFill>
            <a:schemeClr val="bg1"/>
          </a:solidFill>
          <a:ln w="12700">
            <a:solidFill>
              <a:schemeClr val="bg1"/>
            </a:solidFill>
            <a:prstDash val="solid"/>
          </a:ln>
        </p:spPr>
        <p:txBody>
          <a:bodyPr/>
          <a:lstStyle/>
          <a:p>
            <a:endParaRPr lang="en-PH"/>
          </a:p>
        </p:txBody>
      </p:sp>
      <p:sp>
        <p:nvSpPr>
          <p:cNvPr id="11" name="option letter circle"/>
          <p:cNvSpPr/>
          <p:nvPr/>
        </p:nvSpPr>
        <p:spPr>
          <a:xfrm>
            <a:off x="4846320" y="2423160"/>
            <a:ext cx="548640" cy="548640"/>
          </a:xfrm>
          <a:prstGeom prst="ellipse">
            <a:avLst/>
          </a:prstGeom>
          <a:solidFill>
            <a:schemeClr val="accent1"/>
          </a:solidFill>
          <a:ln w="12700">
            <a:solidFill>
              <a:schemeClr val="accent1"/>
            </a:solidFill>
            <a:prstDash val="solid"/>
          </a:ln>
        </p:spPr>
        <p:txBody>
          <a:bodyPr/>
          <a:lstStyle/>
          <a:p>
            <a:endParaRPr lang="en-PH"/>
          </a:p>
        </p:txBody>
      </p:sp>
      <p:sp>
        <p:nvSpPr>
          <p:cNvPr id="12" name="Text 9"/>
          <p:cNvSpPr txBox="1"/>
          <p:nvPr/>
        </p:nvSpPr>
        <p:spPr>
          <a:xfrm>
            <a:off x="4846320" y="2423160"/>
            <a:ext cx="548640" cy="548640"/>
          </a:xfrm>
          <a:prstGeom prst="rect">
            <a:avLst/>
          </a:prstGeom>
          <a:noFill/>
          <a:ln/>
        </p:spPr>
        <p:txBody>
          <a:bodyPr wrap="square" lIns="0" tIns="0" rIns="0" bIns="0" rtlCol="0" anchor="ctr"/>
          <a:lstStyle/>
          <a:p>
            <a:pPr marL="0" indent="0" algn="ctr">
              <a:buNone/>
            </a:pPr>
            <a:r>
              <a:rPr lang="en-US" sz="1800" b="1" dirty="0">
                <a:solidFill>
                  <a:schemeClr val="bg1"/>
                </a:solidFill>
                <a:latin typeface="Cambria" pitchFamily="34" charset="0"/>
                <a:ea typeface="Cambria" pitchFamily="34" charset="-122"/>
                <a:cs typeface="Cambria" pitchFamily="34" charset="-120"/>
              </a:rPr>
              <a:t>B</a:t>
            </a:r>
            <a:endParaRPr lang="en-US" sz="1800" dirty="0"/>
          </a:p>
        </p:txBody>
      </p:sp>
      <p:sp>
        <p:nvSpPr>
          <p:cNvPr id="13" name="Text 10"/>
          <p:cNvSpPr txBox="1"/>
          <p:nvPr/>
        </p:nvSpPr>
        <p:spPr>
          <a:xfrm>
            <a:off x="5532120" y="2240280"/>
            <a:ext cx="3017520" cy="914400"/>
          </a:xfrm>
          <a:prstGeom prst="rect">
            <a:avLst/>
          </a:prstGeom>
          <a:noFill/>
          <a:ln/>
        </p:spPr>
        <p:txBody>
          <a:bodyPr wrap="square" lIns="0" tIns="0" rIns="0" bIns="0" rtlCol="0" anchor="ctr"/>
          <a:lstStyle/>
          <a:p>
            <a:pPr marL="0" indent="0">
              <a:buNone/>
            </a:pPr>
            <a:r>
              <a:rPr lang="en-US" sz="1500" dirty="0">
                <a:solidFill>
                  <a:schemeClr val="tx1"/>
                </a:solidFill>
              </a:rPr>
              <a:t>Keep the approved budget, actual expenditures and program outcomes aligned</a:t>
            </a:r>
            <a:endParaRPr lang="en-US" sz="1500" dirty="0"/>
          </a:p>
        </p:txBody>
      </p:sp>
      <p:sp>
        <p:nvSpPr>
          <p:cNvPr id="14" name="option C"/>
          <p:cNvSpPr/>
          <p:nvPr/>
        </p:nvSpPr>
        <p:spPr>
          <a:xfrm>
            <a:off x="457200" y="3429000"/>
            <a:ext cx="4023360" cy="1097280"/>
          </a:xfrm>
          <a:prstGeom prst="roundRect">
            <a:avLst>
              <a:gd name="adj" fmla="val 6667"/>
            </a:avLst>
          </a:prstGeom>
          <a:solidFill>
            <a:schemeClr val="bg1"/>
          </a:solidFill>
          <a:ln w="12700">
            <a:solidFill>
              <a:schemeClr val="bg1"/>
            </a:solidFill>
            <a:prstDash val="solid"/>
          </a:ln>
        </p:spPr>
        <p:txBody>
          <a:bodyPr/>
          <a:lstStyle/>
          <a:p>
            <a:endParaRPr lang="en-PH"/>
          </a:p>
        </p:txBody>
      </p:sp>
      <p:sp>
        <p:nvSpPr>
          <p:cNvPr id="15" name="option letter circle"/>
          <p:cNvSpPr/>
          <p:nvPr/>
        </p:nvSpPr>
        <p:spPr>
          <a:xfrm>
            <a:off x="640080" y="3703320"/>
            <a:ext cx="548640" cy="548640"/>
          </a:xfrm>
          <a:prstGeom prst="ellipse">
            <a:avLst/>
          </a:prstGeom>
          <a:solidFill>
            <a:schemeClr val="accent1"/>
          </a:solidFill>
          <a:ln w="12700">
            <a:solidFill>
              <a:schemeClr val="accent1"/>
            </a:solidFill>
            <a:prstDash val="solid"/>
          </a:ln>
        </p:spPr>
        <p:txBody>
          <a:bodyPr/>
          <a:lstStyle/>
          <a:p>
            <a:endParaRPr lang="en-PH"/>
          </a:p>
        </p:txBody>
      </p:sp>
      <p:sp>
        <p:nvSpPr>
          <p:cNvPr id="16" name="Text 13"/>
          <p:cNvSpPr txBox="1"/>
          <p:nvPr/>
        </p:nvSpPr>
        <p:spPr>
          <a:xfrm>
            <a:off x="640080" y="3703320"/>
            <a:ext cx="548640" cy="548640"/>
          </a:xfrm>
          <a:prstGeom prst="rect">
            <a:avLst/>
          </a:prstGeom>
          <a:noFill/>
          <a:ln/>
        </p:spPr>
        <p:txBody>
          <a:bodyPr wrap="square" lIns="0" tIns="0" rIns="0" bIns="0" rtlCol="0" anchor="ctr"/>
          <a:lstStyle/>
          <a:p>
            <a:pPr marL="0" indent="0" algn="ctr">
              <a:buNone/>
            </a:pPr>
            <a:r>
              <a:rPr lang="en-US" sz="1800" b="1" dirty="0">
                <a:solidFill>
                  <a:schemeClr val="bg1"/>
                </a:solidFill>
                <a:latin typeface="Cambria" pitchFamily="34" charset="0"/>
                <a:ea typeface="Cambria" pitchFamily="34" charset="-122"/>
                <a:cs typeface="Cambria" pitchFamily="34" charset="-120"/>
              </a:rPr>
              <a:t>C</a:t>
            </a:r>
            <a:endParaRPr lang="en-US" sz="1800" dirty="0"/>
          </a:p>
        </p:txBody>
      </p:sp>
      <p:sp>
        <p:nvSpPr>
          <p:cNvPr id="17" name="Text 14"/>
          <p:cNvSpPr txBox="1"/>
          <p:nvPr/>
        </p:nvSpPr>
        <p:spPr>
          <a:xfrm>
            <a:off x="1325880" y="3520440"/>
            <a:ext cx="3017520" cy="914400"/>
          </a:xfrm>
          <a:prstGeom prst="rect">
            <a:avLst/>
          </a:prstGeom>
          <a:noFill/>
          <a:ln/>
        </p:spPr>
        <p:txBody>
          <a:bodyPr wrap="square" lIns="0" tIns="0" rIns="0" bIns="0" rtlCol="0" anchor="ctr"/>
          <a:lstStyle/>
          <a:p>
            <a:pPr marL="0" indent="0">
              <a:buNone/>
            </a:pPr>
            <a:r>
              <a:rPr lang="en-US" sz="1500" dirty="0">
                <a:solidFill>
                  <a:schemeClr val="tx1"/>
                </a:solidFill>
              </a:rPr>
              <a:t>Wait until the final report to review financial performance</a:t>
            </a:r>
            <a:endParaRPr lang="en-US" sz="1500" dirty="0"/>
          </a:p>
        </p:txBody>
      </p:sp>
      <p:sp>
        <p:nvSpPr>
          <p:cNvPr id="18" name="option D"/>
          <p:cNvSpPr/>
          <p:nvPr/>
        </p:nvSpPr>
        <p:spPr>
          <a:xfrm>
            <a:off x="4663440" y="3429000"/>
            <a:ext cx="4023360" cy="1097280"/>
          </a:xfrm>
          <a:prstGeom prst="roundRect">
            <a:avLst>
              <a:gd name="adj" fmla="val 6667"/>
            </a:avLst>
          </a:prstGeom>
          <a:solidFill>
            <a:schemeClr val="bg1"/>
          </a:solidFill>
          <a:ln w="12700">
            <a:solidFill>
              <a:schemeClr val="bg1"/>
            </a:solidFill>
            <a:prstDash val="solid"/>
          </a:ln>
        </p:spPr>
        <p:txBody>
          <a:bodyPr/>
          <a:lstStyle/>
          <a:p>
            <a:endParaRPr lang="en-PH"/>
          </a:p>
        </p:txBody>
      </p:sp>
      <p:sp>
        <p:nvSpPr>
          <p:cNvPr id="19" name="option letter circle"/>
          <p:cNvSpPr/>
          <p:nvPr/>
        </p:nvSpPr>
        <p:spPr>
          <a:xfrm>
            <a:off x="4846320" y="3703320"/>
            <a:ext cx="548640" cy="548640"/>
          </a:xfrm>
          <a:prstGeom prst="ellipse">
            <a:avLst/>
          </a:prstGeom>
          <a:solidFill>
            <a:schemeClr val="accent1"/>
          </a:solidFill>
          <a:ln w="12700">
            <a:solidFill>
              <a:schemeClr val="accent1"/>
            </a:solidFill>
            <a:prstDash val="solid"/>
          </a:ln>
        </p:spPr>
        <p:txBody>
          <a:bodyPr/>
          <a:lstStyle/>
          <a:p>
            <a:endParaRPr lang="en-PH"/>
          </a:p>
        </p:txBody>
      </p:sp>
      <p:sp>
        <p:nvSpPr>
          <p:cNvPr id="20" name="Text 17"/>
          <p:cNvSpPr txBox="1"/>
          <p:nvPr/>
        </p:nvSpPr>
        <p:spPr>
          <a:xfrm>
            <a:off x="4846320" y="3703320"/>
            <a:ext cx="548640" cy="548640"/>
          </a:xfrm>
          <a:prstGeom prst="rect">
            <a:avLst/>
          </a:prstGeom>
          <a:noFill/>
          <a:ln/>
        </p:spPr>
        <p:txBody>
          <a:bodyPr wrap="square" lIns="0" tIns="0" rIns="0" bIns="0" rtlCol="0" anchor="ctr"/>
          <a:lstStyle/>
          <a:p>
            <a:pPr marL="0" indent="0" algn="ctr">
              <a:buNone/>
            </a:pPr>
            <a:r>
              <a:rPr lang="en-US" sz="1800" b="1" dirty="0">
                <a:solidFill>
                  <a:schemeClr val="bg1"/>
                </a:solidFill>
                <a:latin typeface="Cambria" pitchFamily="34" charset="0"/>
                <a:ea typeface="Cambria" pitchFamily="34" charset="-122"/>
                <a:cs typeface="Cambria" pitchFamily="34" charset="-120"/>
              </a:rPr>
              <a:t>D</a:t>
            </a:r>
            <a:endParaRPr lang="en-US" sz="1800" dirty="0"/>
          </a:p>
        </p:txBody>
      </p:sp>
      <p:sp>
        <p:nvSpPr>
          <p:cNvPr id="21" name="Text 18"/>
          <p:cNvSpPr txBox="1"/>
          <p:nvPr/>
        </p:nvSpPr>
        <p:spPr>
          <a:xfrm>
            <a:off x="5532120" y="3520440"/>
            <a:ext cx="3017520" cy="914400"/>
          </a:xfrm>
          <a:prstGeom prst="rect">
            <a:avLst/>
          </a:prstGeom>
          <a:noFill/>
          <a:ln/>
        </p:spPr>
        <p:txBody>
          <a:bodyPr wrap="square" lIns="0" tIns="0" rIns="0" bIns="0" rtlCol="0" anchor="ctr"/>
          <a:lstStyle/>
          <a:p>
            <a:pPr marL="0" indent="0">
              <a:buNone/>
            </a:pPr>
            <a:r>
              <a:rPr lang="en-US" sz="1500" dirty="0">
                <a:solidFill>
                  <a:schemeClr val="tx1"/>
                </a:solidFill>
              </a:rPr>
              <a:t>Let program staff approve all expenditures without review</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defRPr>
            </a:lvl1pPr>
          </a:lstStyle>
          <a:p>
            <a:pPr algn="r"/>
            <a:fld id="{F7021451-1387-4CA6-816F-3879F97B5CBC}" type="slidenum">
              <a:rPr lang="en-US" b="0"/>
              <a:t>26</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22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44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66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grpId="0" nodeType="withEffect">
                                  <p:stCondLst>
                                    <p:cond delay="66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par>
                                <p:cTn id="20" presetID="10" presetClass="entr" presetSubtype="0" fill="hold" grpId="0" nodeType="withEffect">
                                  <p:stCondLst>
                                    <p:cond delay="66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10" presetClass="entr" presetSubtype="0" fill="hold" grpId="0" nodeType="withEffect">
                                  <p:stCondLst>
                                    <p:cond delay="66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par>
                                <p:cTn id="26" presetID="10" presetClass="entr" presetSubtype="0" fill="hold" grpId="0" nodeType="withEffect">
                                  <p:stCondLst>
                                    <p:cond delay="88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par>
                                <p:cTn id="29" presetID="10" presetClass="entr" presetSubtype="0" fill="hold" grpId="0" nodeType="withEffect">
                                  <p:stCondLst>
                                    <p:cond delay="88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par>
                                <p:cTn id="32" presetID="10" presetClass="entr" presetSubtype="0" fill="hold" grpId="0" nodeType="withEffect">
                                  <p:stCondLst>
                                    <p:cond delay="88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par>
                                <p:cTn id="35" presetID="10" presetClass="entr" presetSubtype="0" fill="hold" grpId="0" nodeType="withEffect">
                                  <p:stCondLst>
                                    <p:cond delay="88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500"/>
                                        <p:tgtEl>
                                          <p:spTgt spid="14"/>
                                        </p:tgtEl>
                                      </p:cBhvr>
                                    </p:animEffect>
                                  </p:childTnLst>
                                </p:cTn>
                              </p:par>
                              <p:par>
                                <p:cTn id="41" presetID="10" presetClass="entr" presetSubtype="0" fill="hold" grpId="0" nodeType="withEffect">
                                  <p:stCondLst>
                                    <p:cond delay="110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par>
                                <p:cTn id="44" presetID="10" presetClass="entr" presetSubtype="0" fill="hold" grpId="0" nodeType="withEffect">
                                  <p:stCondLst>
                                    <p:cond delay="110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500"/>
                                        <p:tgtEl>
                                          <p:spTgt spid="16"/>
                                        </p:tgtEl>
                                      </p:cBhvr>
                                    </p:animEffect>
                                  </p:childTnLst>
                                </p:cTn>
                              </p:par>
                              <p:par>
                                <p:cTn id="47" presetID="10" presetClass="entr" presetSubtype="0" fill="hold" grpId="0" nodeType="withEffect">
                                  <p:stCondLst>
                                    <p:cond delay="110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childTnLst>
                                </p:cTn>
                              </p:par>
                              <p:par>
                                <p:cTn id="50" presetID="10" presetClass="entr" presetSubtype="0" fill="hold" grpId="0" nodeType="withEffect">
                                  <p:stCondLst>
                                    <p:cond delay="132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500"/>
                                        <p:tgtEl>
                                          <p:spTgt spid="18"/>
                                        </p:tgtEl>
                                      </p:cBhvr>
                                    </p:animEffect>
                                  </p:childTnLst>
                                </p:cTn>
                              </p:par>
                              <p:par>
                                <p:cTn id="53" presetID="10" presetClass="entr" presetSubtype="0" fill="hold" grpId="0" nodeType="withEffect">
                                  <p:stCondLst>
                                    <p:cond delay="132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500"/>
                                        <p:tgtEl>
                                          <p:spTgt spid="19"/>
                                        </p:tgtEl>
                                      </p:cBhvr>
                                    </p:animEffect>
                                  </p:childTnLst>
                                </p:cTn>
                              </p:par>
                              <p:par>
                                <p:cTn id="56" presetID="10" presetClass="entr" presetSubtype="0" fill="hold" grpId="0" nodeType="withEffect">
                                  <p:stCondLst>
                                    <p:cond delay="1320"/>
                                  </p:stCondLst>
                                  <p:childTnLst>
                                    <p:set>
                                      <p:cBhvr>
                                        <p:cTn id="57" dur="1" fill="hold">
                                          <p:stCondLst>
                                            <p:cond delay="0"/>
                                          </p:stCondLst>
                                        </p:cTn>
                                        <p:tgtEl>
                                          <p:spTgt spid="20"/>
                                        </p:tgtEl>
                                        <p:attrNameLst>
                                          <p:attrName>style.visibility</p:attrName>
                                        </p:attrNameLst>
                                      </p:cBhvr>
                                      <p:to>
                                        <p:strVal val="visible"/>
                                      </p:to>
                                    </p:set>
                                    <p:animEffect transition="in" filter="fade">
                                      <p:cBhvr>
                                        <p:cTn id="58" dur="500"/>
                                        <p:tgtEl>
                                          <p:spTgt spid="20"/>
                                        </p:tgtEl>
                                      </p:cBhvr>
                                    </p:animEffect>
                                  </p:childTnLst>
                                </p:cTn>
                              </p:par>
                              <p:par>
                                <p:cTn id="59" presetID="10" presetClass="entr" presetSubtype="0" fill="hold" grpId="0" nodeType="withEffect">
                                  <p:stCondLst>
                                    <p:cond delay="1320"/>
                                  </p:stCondLst>
                                  <p:childTnLst>
                                    <p:set>
                                      <p:cBhvr>
                                        <p:cTn id="60" dur="1" fill="hold">
                                          <p:stCondLst>
                                            <p:cond delay="0"/>
                                          </p:stCondLst>
                                        </p:cTn>
                                        <p:tgtEl>
                                          <p:spTgt spid="21"/>
                                        </p:tgtEl>
                                        <p:attrNameLst>
                                          <p:attrName>style.visibility</p:attrName>
                                        </p:attrNameLst>
                                      </p:cBhvr>
                                      <p:to>
                                        <p:strVal val="visible"/>
                                      </p:to>
                                    </p:set>
                                    <p:animEffect transition="in" filter="fade">
                                      <p:cBhvr>
                                        <p:cTn id="6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548640" y="594360"/>
            <a:ext cx="2743200" cy="1280160"/>
          </a:xfrm>
          <a:prstGeom prst="rect">
            <a:avLst/>
          </a:prstGeom>
          <a:noFill/>
          <a:ln/>
        </p:spPr>
        <p:txBody>
          <a:bodyPr wrap="square" lIns="0" tIns="0" rIns="0" bIns="0" rtlCol="0" anchor="b"/>
          <a:lstStyle/>
          <a:p>
            <a:pPr marL="0" indent="0">
              <a:buNone/>
            </a:pPr>
            <a:r>
              <a:rPr lang="en-US" sz="8800" b="1" dirty="0">
                <a:solidFill>
                  <a:schemeClr val="accent2"/>
                </a:solidFill>
                <a:latin typeface="Cambria" pitchFamily="34" charset="0"/>
                <a:ea typeface="Cambria" pitchFamily="34" charset="-122"/>
                <a:cs typeface="Cambria" pitchFamily="34" charset="-120"/>
              </a:rPr>
              <a:t>05</a:t>
            </a:r>
            <a:endParaRPr lang="en-US" sz="8800" dirty="0"/>
          </a:p>
        </p:txBody>
      </p:sp>
      <p:sp>
        <p:nvSpPr>
          <p:cNvPr id="3" name="Text 0"/>
          <p:cNvSpPr>
            <a:spLocks noGrp="1"/>
          </p:cNvSpPr>
          <p:nvPr>
            <p:ph type="title" idx="101" hasCustomPrompt="1"/>
          </p:nvPr>
        </p:nvSpPr>
        <p:spPr>
          <a:xfrm>
            <a:off x="548640" y="2011680"/>
            <a:ext cx="5120640" cy="960120"/>
          </a:xfrm>
          <a:prstGeom prst="rect">
            <a:avLst/>
          </a:prstGeom>
          <a:noFill/>
          <a:ln/>
        </p:spPr>
        <p:txBody>
          <a:bodyPr wrap="square" lIns="0" tIns="0" rIns="0" bIns="0" rtlCol="0" anchor="b"/>
          <a:lstStyle/>
          <a:p>
            <a:pPr marL="0" indent="0" algn="l">
              <a:buNone/>
            </a:pPr>
            <a:r>
              <a:rPr lang="en-US" sz="3600" b="1" dirty="0">
                <a:solidFill>
                  <a:schemeClr val="bg1"/>
                </a:solidFill>
                <a:latin typeface="Cambria" pitchFamily="34" charset="0"/>
                <a:ea typeface="Cambria" pitchFamily="34" charset="-122"/>
                <a:cs typeface="Cambria" pitchFamily="34" charset="-120"/>
              </a:rPr>
              <a:t>Monitor, Report and Adjust</a:t>
            </a:r>
            <a:endParaRPr lang="en-US" sz="3600" dirty="0"/>
          </a:p>
        </p:txBody>
      </p:sp>
      <p:sp>
        <p:nvSpPr>
          <p:cNvPr id="4" name="Text 0"/>
          <p:cNvSpPr>
            <a:spLocks noGrp="1"/>
          </p:cNvSpPr>
          <p:nvPr>
            <p:ph type="body" idx="102" hasCustomPrompt="1"/>
          </p:nvPr>
        </p:nvSpPr>
        <p:spPr>
          <a:xfrm>
            <a:off x="548640" y="3108960"/>
            <a:ext cx="5120640" cy="822960"/>
          </a:xfrm>
          <a:prstGeom prst="rect">
            <a:avLst/>
          </a:prstGeom>
          <a:noFill/>
          <a:ln/>
        </p:spPr>
        <p:txBody>
          <a:bodyPr wrap="square" lIns="0" tIns="0" rIns="0" bIns="0" rtlCol="0" anchor="t"/>
          <a:lstStyle/>
          <a:p>
            <a:pPr marL="0" indent="0">
              <a:buNone/>
            </a:pPr>
            <a:r>
              <a:rPr lang="en-US" sz="1800" i="1" dirty="0">
                <a:solidFill>
                  <a:schemeClr val="accent5"/>
                </a:solidFill>
              </a:rPr>
              <a:t>Grant management is an ongoing process, not an annual event.</a:t>
            </a:r>
            <a:endParaRPr lang="en-US" sz="1800" dirty="0"/>
          </a:p>
        </p:txBody>
      </p:sp>
      <p:sp>
        <p:nvSpPr>
          <p:cNvPr id="25" name="Slide Number Placeholder 0"/>
          <p:cNvSpPr>
            <a:spLocks noGrp="1"/>
          </p:cNvSpPr>
          <p:nvPr>
            <p:ph type="sldNum" sz="quarter" idx="4294967295"/>
          </p:nvPr>
        </p:nvSpPr>
        <p:spPr>
          <a:xfrm>
            <a:off x="8229600" y="4754880"/>
            <a:ext cx="54864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4"/>
                </a:solidFill>
              </a:defRPr>
            </a:lvl1pPr>
          </a:lstStyle>
          <a:p>
            <a:pPr algn="r"/>
            <a:fld id="{F7021451-1387-4CA6-816F-3879F97B5CBC}" type="slidenum">
              <a:rPr lang="en-US" b="0"/>
              <a:t>27</a:t>
            </a:fld>
            <a:endParaRPr lang="en-US"/>
          </a:p>
        </p:txBody>
      </p:sp>
      <p:pic>
        <p:nvPicPr>
          <p:cNvPr id="26" name="Medallion image" descr="Decorative illustration"/>
          <p:cNvPicPr>
            <a:picLocks noChangeAspect="1"/>
          </p:cNvPicPr>
          <p:nvPr/>
        </p:nvPicPr>
        <p:blipFill>
          <a:blip r:embed="rId3"/>
          <a:stretch>
            <a:fillRect/>
          </a:stretch>
        </p:blipFill>
        <p:spPr>
          <a:xfrm>
            <a:off x="5806440" y="1325880"/>
            <a:ext cx="2743200" cy="2743200"/>
          </a:xfrm>
          <a:prstGeom prst="ellipse">
            <a:avLst/>
          </a:prstGeom>
          <a:effectLst>
            <a:outerShdw blurRad="190500" dist="63500" dir="5400000" algn="t" rotWithShape="0">
              <a:srgbClr val="000000">
                <a:alpha val="30000"/>
              </a:srgbClr>
            </a:outerShdw>
          </a:effectLst>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44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66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par>
                                <p:cTn id="11" presetID="10" presetClass="entr" presetSubtype="0" fill="hold" grpId="0" nodeType="withEffect">
                                  <p:stCondLst>
                                    <p:cond delay="88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accent1"/>
                </a:solidFill>
                <a:latin typeface="Cambria" pitchFamily="34" charset="0"/>
                <a:ea typeface="Cambria" pitchFamily="34" charset="-122"/>
                <a:cs typeface="Cambria" pitchFamily="34" charset="-120"/>
              </a:rPr>
              <a:t>Check In Monthly and Watch for Red Flags</a:t>
            </a:r>
            <a:endParaRPr lang="en-US" sz="2800" dirty="0"/>
          </a:p>
        </p:txBody>
      </p:sp>
      <p:sp>
        <p:nvSpPr>
          <p:cNvPr id="3" name="monthly card"/>
          <p:cNvSpPr/>
          <p:nvPr/>
        </p:nvSpPr>
        <p:spPr>
          <a:xfrm>
            <a:off x="457200" y="1188720"/>
            <a:ext cx="4023360" cy="3337560"/>
          </a:xfrm>
          <a:prstGeom prst="roundRect">
            <a:avLst>
              <a:gd name="adj" fmla="val 2192"/>
            </a:avLst>
          </a:prstGeom>
          <a:solidFill>
            <a:schemeClr val="bg2"/>
          </a:solidFill>
          <a:ln w="12700">
            <a:solidFill>
              <a:schemeClr val="bg2"/>
            </a:solidFill>
            <a:prstDash val="solid"/>
          </a:ln>
        </p:spPr>
        <p:txBody>
          <a:bodyPr/>
          <a:lstStyle/>
          <a:p>
            <a:endParaRPr lang="en-PH"/>
          </a:p>
        </p:txBody>
      </p:sp>
      <p:sp>
        <p:nvSpPr>
          <p:cNvPr id="4" name="calendar icon circle"/>
          <p:cNvSpPr/>
          <p:nvPr/>
        </p:nvSpPr>
        <p:spPr>
          <a:xfrm>
            <a:off x="685800" y="1371600"/>
            <a:ext cx="548640" cy="548640"/>
          </a:xfrm>
          <a:prstGeom prst="ellipse">
            <a:avLst/>
          </a:prstGeom>
          <a:solidFill>
            <a:schemeClr val="accent1"/>
          </a:solidFill>
          <a:ln w="12700">
            <a:solidFill>
              <a:schemeClr val="accent1"/>
            </a:solidFill>
            <a:prstDash val="solid"/>
          </a:ln>
        </p:spPr>
        <p:txBody>
          <a:bodyPr/>
          <a:lstStyle/>
          <a:p>
            <a:endParaRPr lang="en-PH"/>
          </a:p>
        </p:txBody>
      </p:sp>
      <p:pic>
        <p:nvPicPr>
          <p:cNvPr id="5" name="calendar icon" descr="calendar icon"/>
          <p:cNvPicPr>
            <a:picLocks noChangeAspect="1"/>
          </p:cNvPicPr>
          <p:nvPr/>
        </p:nvPicPr>
        <p:blipFill>
          <a:blip r:embed="rId3"/>
          <a:stretch>
            <a:fillRect/>
          </a:stretch>
        </p:blipFill>
        <p:spPr>
          <a:xfrm>
            <a:off x="822960" y="1508760"/>
            <a:ext cx="274320" cy="274320"/>
          </a:xfrm>
          <a:prstGeom prst="rect">
            <a:avLst/>
          </a:prstGeom>
        </p:spPr>
      </p:pic>
      <p:sp>
        <p:nvSpPr>
          <p:cNvPr id="6" name="Text 3"/>
          <p:cNvSpPr txBox="1"/>
          <p:nvPr/>
        </p:nvSpPr>
        <p:spPr>
          <a:xfrm>
            <a:off x="1371600" y="1371600"/>
            <a:ext cx="2926080" cy="548640"/>
          </a:xfrm>
          <a:prstGeom prst="rect">
            <a:avLst/>
          </a:prstGeom>
          <a:noFill/>
          <a:ln/>
        </p:spPr>
        <p:txBody>
          <a:bodyPr wrap="square" lIns="0" tIns="0" rIns="0" bIns="0" rtlCol="0" anchor="ctr"/>
          <a:lstStyle/>
          <a:p>
            <a:pPr marL="0" indent="0">
              <a:buNone/>
            </a:pPr>
            <a:r>
              <a:rPr lang="en-US" sz="1700" b="1" dirty="0">
                <a:solidFill>
                  <a:schemeClr val="accent1"/>
                </a:solidFill>
              </a:rPr>
              <a:t>Ask every month</a:t>
            </a:r>
            <a:endParaRPr lang="en-US" sz="1700" dirty="0"/>
          </a:p>
        </p:txBody>
      </p:sp>
      <p:sp>
        <p:nvSpPr>
          <p:cNvPr id="7" name="Text 4"/>
          <p:cNvSpPr txBox="1"/>
          <p:nvPr/>
        </p:nvSpPr>
        <p:spPr>
          <a:xfrm>
            <a:off x="777240" y="2148840"/>
            <a:ext cx="3520440" cy="2194560"/>
          </a:xfrm>
          <a:prstGeom prst="rect">
            <a:avLst/>
          </a:prstGeom>
          <a:noFill/>
          <a:ln/>
        </p:spPr>
        <p:txBody>
          <a:bodyPr wrap="square" lIns="0" tIns="0" rIns="0" bIns="0" rtlCol="0" anchor="t"/>
          <a:lstStyle/>
          <a:p>
            <a:pPr marL="177800" indent="-177800">
              <a:spcAft>
                <a:spcPts val="400"/>
              </a:spcAft>
              <a:buSzPct val="100000"/>
              <a:buChar char="•"/>
            </a:pPr>
            <a:r>
              <a:rPr lang="en-US" sz="1600" dirty="0">
                <a:solidFill>
                  <a:schemeClr val="tx1"/>
                </a:solidFill>
              </a:rPr>
              <a:t>Are we on budget?</a:t>
            </a:r>
            <a:endParaRPr lang="en-US" sz="1600" dirty="0"/>
          </a:p>
          <a:p>
            <a:pPr marL="177800" indent="-177800">
              <a:spcAft>
                <a:spcPts val="400"/>
              </a:spcAft>
              <a:buSzPct val="100000"/>
              <a:buChar char="•"/>
            </a:pPr>
            <a:r>
              <a:rPr lang="en-US" sz="1600" dirty="0">
                <a:solidFill>
                  <a:schemeClr val="tx1"/>
                </a:solidFill>
              </a:rPr>
              <a:t>Are we providing promised services?</a:t>
            </a:r>
            <a:endParaRPr lang="en-US" sz="1600" dirty="0"/>
          </a:p>
          <a:p>
            <a:pPr marL="177800" indent="-177800">
              <a:spcAft>
                <a:spcPts val="400"/>
              </a:spcAft>
              <a:buSzPct val="100000"/>
              <a:buChar char="•"/>
            </a:pPr>
            <a:r>
              <a:rPr lang="en-US" sz="1600" dirty="0">
                <a:solidFill>
                  <a:schemeClr val="tx1"/>
                </a:solidFill>
              </a:rPr>
              <a:t>Are outcomes being achieved?</a:t>
            </a:r>
            <a:endParaRPr lang="en-US" sz="1600" dirty="0"/>
          </a:p>
          <a:p>
            <a:pPr marL="177800" indent="-177800">
              <a:spcAft>
                <a:spcPts val="400"/>
              </a:spcAft>
              <a:buSzPct val="100000"/>
              <a:buChar char="•"/>
            </a:pPr>
            <a:r>
              <a:rPr lang="en-US" sz="1600" dirty="0">
                <a:solidFill>
                  <a:schemeClr val="tx1"/>
                </a:solidFill>
              </a:rPr>
              <a:t>Are reports current?</a:t>
            </a:r>
            <a:endParaRPr lang="en-US" sz="1600" dirty="0"/>
          </a:p>
          <a:p>
            <a:pPr marL="177800" indent="-177800">
              <a:spcAft>
                <a:spcPts val="400"/>
              </a:spcAft>
              <a:buSzPct val="100000"/>
              <a:buChar char="•"/>
            </a:pPr>
            <a:r>
              <a:rPr lang="en-US" sz="1600" dirty="0">
                <a:solidFill>
                  <a:schemeClr val="tx1"/>
                </a:solidFill>
              </a:rPr>
              <a:t>Are remaining funds sufficient?</a:t>
            </a:r>
            <a:endParaRPr lang="en-US" sz="1600" dirty="0"/>
          </a:p>
        </p:txBody>
      </p:sp>
      <p:sp>
        <p:nvSpPr>
          <p:cNvPr id="8" name="red flags card"/>
          <p:cNvSpPr/>
          <p:nvPr/>
        </p:nvSpPr>
        <p:spPr>
          <a:xfrm>
            <a:off x="4663440" y="1188720"/>
            <a:ext cx="4023360" cy="3337560"/>
          </a:xfrm>
          <a:prstGeom prst="roundRect">
            <a:avLst>
              <a:gd name="adj" fmla="val 2192"/>
            </a:avLst>
          </a:prstGeom>
          <a:solidFill>
            <a:schemeClr val="accent1"/>
          </a:solidFill>
          <a:ln w="12700">
            <a:solidFill>
              <a:schemeClr val="accent1"/>
            </a:solidFill>
            <a:prstDash val="solid"/>
          </a:ln>
        </p:spPr>
        <p:txBody>
          <a:bodyPr/>
          <a:lstStyle/>
          <a:p>
            <a:endParaRPr lang="en-PH"/>
          </a:p>
        </p:txBody>
      </p:sp>
      <p:sp>
        <p:nvSpPr>
          <p:cNvPr id="9" name="red flag icon circle"/>
          <p:cNvSpPr/>
          <p:nvPr/>
        </p:nvSpPr>
        <p:spPr>
          <a:xfrm>
            <a:off x="4892040" y="1371600"/>
            <a:ext cx="548640" cy="548640"/>
          </a:xfrm>
          <a:prstGeom prst="ellipse">
            <a:avLst/>
          </a:prstGeom>
          <a:solidFill>
            <a:schemeClr val="accent6"/>
          </a:solidFill>
          <a:ln w="12700">
            <a:solidFill>
              <a:schemeClr val="accent6"/>
            </a:solidFill>
            <a:prstDash val="solid"/>
          </a:ln>
        </p:spPr>
        <p:txBody>
          <a:bodyPr/>
          <a:lstStyle/>
          <a:p>
            <a:endParaRPr lang="en-PH"/>
          </a:p>
        </p:txBody>
      </p:sp>
      <p:pic>
        <p:nvPicPr>
          <p:cNvPr id="10" name="red flag icon" descr="red flag icon"/>
          <p:cNvPicPr>
            <a:picLocks noChangeAspect="1"/>
          </p:cNvPicPr>
          <p:nvPr/>
        </p:nvPicPr>
        <p:blipFill>
          <a:blip r:embed="rId4"/>
          <a:stretch>
            <a:fillRect/>
          </a:stretch>
        </p:blipFill>
        <p:spPr>
          <a:xfrm>
            <a:off x="5029200" y="1508760"/>
            <a:ext cx="274320" cy="274320"/>
          </a:xfrm>
          <a:prstGeom prst="rect">
            <a:avLst/>
          </a:prstGeom>
        </p:spPr>
      </p:pic>
      <p:sp>
        <p:nvSpPr>
          <p:cNvPr id="11" name="Text 7"/>
          <p:cNvSpPr txBox="1"/>
          <p:nvPr/>
        </p:nvSpPr>
        <p:spPr>
          <a:xfrm>
            <a:off x="5577840" y="1371600"/>
            <a:ext cx="2926080" cy="548640"/>
          </a:xfrm>
          <a:prstGeom prst="rect">
            <a:avLst/>
          </a:prstGeom>
          <a:noFill/>
          <a:ln/>
        </p:spPr>
        <p:txBody>
          <a:bodyPr wrap="square" lIns="0" tIns="0" rIns="0" bIns="0" rtlCol="0" anchor="ctr"/>
          <a:lstStyle/>
          <a:p>
            <a:pPr marL="0" indent="0">
              <a:buNone/>
            </a:pPr>
            <a:r>
              <a:rPr lang="en-US" sz="1700" b="1" dirty="0">
                <a:solidFill>
                  <a:schemeClr val="bg1"/>
                </a:solidFill>
              </a:rPr>
              <a:t>Common red flags</a:t>
            </a:r>
            <a:endParaRPr lang="en-US" sz="1700" dirty="0"/>
          </a:p>
        </p:txBody>
      </p:sp>
      <p:sp>
        <p:nvSpPr>
          <p:cNvPr id="12" name="Text 8"/>
          <p:cNvSpPr txBox="1"/>
          <p:nvPr/>
        </p:nvSpPr>
        <p:spPr>
          <a:xfrm>
            <a:off x="4983480" y="2148840"/>
            <a:ext cx="3520440" cy="2240280"/>
          </a:xfrm>
          <a:prstGeom prst="rect">
            <a:avLst/>
          </a:prstGeom>
          <a:noFill/>
          <a:ln/>
        </p:spPr>
        <p:txBody>
          <a:bodyPr wrap="square" lIns="0" tIns="0" rIns="0" bIns="0" rtlCol="0" anchor="t"/>
          <a:lstStyle/>
          <a:p>
            <a:pPr marL="177800" indent="-177800">
              <a:spcAft>
                <a:spcPts val="400"/>
              </a:spcAft>
              <a:buSzPct val="100000"/>
              <a:buChar char="•"/>
            </a:pPr>
            <a:r>
              <a:rPr lang="en-US" sz="1600" dirty="0">
                <a:solidFill>
                  <a:schemeClr val="bg1"/>
                </a:solidFill>
              </a:rPr>
              <a:t>Overspending</a:t>
            </a:r>
            <a:endParaRPr lang="en-US" sz="1600" dirty="0"/>
          </a:p>
          <a:p>
            <a:pPr marL="177800" indent="-177800">
              <a:spcAft>
                <a:spcPts val="400"/>
              </a:spcAft>
              <a:buSzPct val="100000"/>
              <a:buChar char="•"/>
            </a:pPr>
            <a:r>
              <a:rPr lang="en-US" sz="1600" dirty="0">
                <a:solidFill>
                  <a:schemeClr val="bg1"/>
                </a:solidFill>
              </a:rPr>
              <a:t>Underspending</a:t>
            </a:r>
            <a:endParaRPr lang="en-US" sz="1600" dirty="0"/>
          </a:p>
          <a:p>
            <a:pPr marL="177800" indent="-177800">
              <a:spcAft>
                <a:spcPts val="400"/>
              </a:spcAft>
              <a:buSzPct val="100000"/>
              <a:buChar char="•"/>
            </a:pPr>
            <a:r>
              <a:rPr lang="en-US" sz="1600" dirty="0">
                <a:solidFill>
                  <a:schemeClr val="bg1"/>
                </a:solidFill>
              </a:rPr>
              <a:t>Missed milestones</a:t>
            </a:r>
            <a:endParaRPr lang="en-US" sz="1600" dirty="0"/>
          </a:p>
          <a:p>
            <a:pPr marL="177800" indent="-177800">
              <a:spcAft>
                <a:spcPts val="400"/>
              </a:spcAft>
              <a:buSzPct val="100000"/>
              <a:buChar char="•"/>
            </a:pPr>
            <a:r>
              <a:rPr lang="en-US" sz="1600" dirty="0">
                <a:solidFill>
                  <a:schemeClr val="bg1"/>
                </a:solidFill>
              </a:rPr>
              <a:t>Delayed hiring</a:t>
            </a:r>
            <a:endParaRPr lang="en-US" sz="1600" dirty="0"/>
          </a:p>
          <a:p>
            <a:pPr marL="177800" indent="-177800">
              <a:spcAft>
                <a:spcPts val="400"/>
              </a:spcAft>
              <a:buSzPct val="100000"/>
              <a:buChar char="•"/>
            </a:pPr>
            <a:r>
              <a:rPr lang="en-US" sz="1600" dirty="0">
                <a:solidFill>
                  <a:schemeClr val="bg1"/>
                </a:solidFill>
              </a:rPr>
              <a:t>Lower-than-expected participation</a:t>
            </a:r>
            <a:endParaRPr lang="en-US" sz="1600" dirty="0"/>
          </a:p>
          <a:p>
            <a:pPr marL="177800" indent="-177800">
              <a:spcAft>
                <a:spcPts val="400"/>
              </a:spcAft>
              <a:buSzPct val="100000"/>
              <a:buChar char="•"/>
            </a:pPr>
            <a:r>
              <a:rPr lang="en-US" sz="1600" dirty="0">
                <a:solidFill>
                  <a:schemeClr val="bg1"/>
                </a:solidFill>
              </a:rPr>
              <a:t>Inadequate documentation</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defRPr>
            </a:lvl1pPr>
          </a:lstStyle>
          <a:p>
            <a:pPr algn="r"/>
            <a:fld id="{F7021451-1387-4CA6-816F-3879F97B5CBC}" type="slidenum">
              <a:rPr lang="en-US" b="0"/>
              <a:t>28</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par>
                                <p:cTn id="20" presetID="10" presetClass="entr" presetSubtype="0" fill="hold" grpId="0" nodeType="withEffect">
                                  <p:stCondLst>
                                    <p:cond delay="22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10" presetClass="entr" presetSubtype="0" fill="hold" grpId="0" nodeType="withEffect">
                                  <p:stCondLst>
                                    <p:cond delay="22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par>
                                <p:cTn id="26" presetID="10" presetClass="entr" presetSubtype="0" fill="hold" nodeType="withEffect">
                                  <p:stCondLst>
                                    <p:cond delay="22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par>
                                <p:cTn id="29" presetID="10" presetClass="entr" presetSubtype="0" fill="hold" grpId="0" nodeType="withEffect">
                                  <p:stCondLst>
                                    <p:cond delay="22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par>
                                <p:cTn id="32" presetID="10" presetClass="entr" presetSubtype="0" fill="hold" grpId="0" nodeType="withEffect">
                                  <p:stCondLst>
                                    <p:cond delay="22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7" grpId="0" animBg="1"/>
      <p:bldP spid="8" grpId="0" animBg="1"/>
      <p:bldP spid="9" grpId="0" animBg="1"/>
      <p:bldP spid="11" grpId="0" animBg="1"/>
      <p:bldP spid="1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accent1"/>
                </a:solidFill>
                <a:latin typeface="Cambria" pitchFamily="34" charset="0"/>
                <a:ea typeface="Cambria" pitchFamily="34" charset="-122"/>
                <a:cs typeface="Cambria" pitchFamily="34" charset="-120"/>
              </a:rPr>
              <a:t>Reporting and Funder Stewardship</a:t>
            </a:r>
            <a:endParaRPr lang="en-US" sz="2800" dirty="0"/>
          </a:p>
        </p:txBody>
      </p:sp>
      <p:sp>
        <p:nvSpPr>
          <p:cNvPr id="3" name="Text 1"/>
          <p:cNvSpPr txBox="1"/>
          <p:nvPr/>
        </p:nvSpPr>
        <p:spPr>
          <a:xfrm>
            <a:off x="457200" y="1143000"/>
            <a:ext cx="8229600" cy="320040"/>
          </a:xfrm>
          <a:prstGeom prst="rect">
            <a:avLst/>
          </a:prstGeom>
          <a:noFill/>
          <a:ln/>
        </p:spPr>
        <p:txBody>
          <a:bodyPr wrap="square" lIns="0" tIns="0" rIns="0" bIns="0" rtlCol="0" anchor="t"/>
          <a:lstStyle/>
          <a:p>
            <a:pPr marL="0" indent="0">
              <a:buNone/>
            </a:pPr>
            <a:r>
              <a:rPr lang="en-US" sz="1500" b="1" dirty="0">
                <a:solidFill>
                  <a:schemeClr val="accent1"/>
                </a:solidFill>
              </a:rPr>
              <a:t>Most grants require some combination of:</a:t>
            </a:r>
            <a:endParaRPr lang="en-US" sz="1500" dirty="0"/>
          </a:p>
        </p:txBody>
      </p:sp>
      <p:sp>
        <p:nvSpPr>
          <p:cNvPr id="4" name="card"/>
          <p:cNvSpPr/>
          <p:nvPr/>
        </p:nvSpPr>
        <p:spPr>
          <a:xfrm>
            <a:off x="457200" y="1554480"/>
            <a:ext cx="1536192" cy="1188720"/>
          </a:xfrm>
          <a:prstGeom prst="roundRect">
            <a:avLst>
              <a:gd name="adj" fmla="val 6154"/>
            </a:avLst>
          </a:prstGeom>
          <a:solidFill>
            <a:schemeClr val="bg2"/>
          </a:solidFill>
          <a:ln w="12700">
            <a:solidFill>
              <a:schemeClr val="bg2"/>
            </a:solidFill>
            <a:prstDash val="solid"/>
          </a:ln>
        </p:spPr>
        <p:txBody>
          <a:bodyPr/>
          <a:lstStyle/>
          <a:p>
            <a:endParaRPr lang="en-PH"/>
          </a:p>
        </p:txBody>
      </p:sp>
      <p:sp>
        <p:nvSpPr>
          <p:cNvPr id="5" name="Financial reports icon circle"/>
          <p:cNvSpPr/>
          <p:nvPr/>
        </p:nvSpPr>
        <p:spPr>
          <a:xfrm>
            <a:off x="996696" y="1664208"/>
            <a:ext cx="457200" cy="457200"/>
          </a:xfrm>
          <a:prstGeom prst="ellipse">
            <a:avLst/>
          </a:prstGeom>
          <a:solidFill>
            <a:schemeClr val="accent1"/>
          </a:solidFill>
          <a:ln w="12700">
            <a:solidFill>
              <a:schemeClr val="accent1"/>
            </a:solidFill>
            <a:prstDash val="solid"/>
          </a:ln>
        </p:spPr>
        <p:txBody>
          <a:bodyPr/>
          <a:lstStyle/>
          <a:p>
            <a:endParaRPr lang="en-PH"/>
          </a:p>
        </p:txBody>
      </p:sp>
      <p:pic>
        <p:nvPicPr>
          <p:cNvPr id="6" name="Financial reports icon" descr="Financial reports icon"/>
          <p:cNvPicPr>
            <a:picLocks noChangeAspect="1"/>
          </p:cNvPicPr>
          <p:nvPr/>
        </p:nvPicPr>
        <p:blipFill>
          <a:blip r:embed="rId3"/>
          <a:stretch>
            <a:fillRect/>
          </a:stretch>
        </p:blipFill>
        <p:spPr>
          <a:xfrm>
            <a:off x="1110996" y="1778508"/>
            <a:ext cx="228600" cy="228600"/>
          </a:xfrm>
          <a:prstGeom prst="rect">
            <a:avLst/>
          </a:prstGeom>
        </p:spPr>
      </p:pic>
      <p:sp>
        <p:nvSpPr>
          <p:cNvPr id="7" name="Text 4"/>
          <p:cNvSpPr txBox="1"/>
          <p:nvPr/>
        </p:nvSpPr>
        <p:spPr>
          <a:xfrm>
            <a:off x="548640" y="2194560"/>
            <a:ext cx="1353312" cy="457200"/>
          </a:xfrm>
          <a:prstGeom prst="rect">
            <a:avLst/>
          </a:prstGeom>
          <a:noFill/>
          <a:ln/>
        </p:spPr>
        <p:txBody>
          <a:bodyPr wrap="square" lIns="0" tIns="0" rIns="0" bIns="0" rtlCol="0" anchor="t"/>
          <a:lstStyle/>
          <a:p>
            <a:pPr marL="0" indent="0" algn="ctr">
              <a:buNone/>
            </a:pPr>
            <a:r>
              <a:rPr lang="en-US" sz="1300" b="1" dirty="0">
                <a:solidFill>
                  <a:schemeClr val="accent1"/>
                </a:solidFill>
              </a:rPr>
              <a:t>Financial reports</a:t>
            </a:r>
            <a:endParaRPr lang="en-US" sz="1300" dirty="0"/>
          </a:p>
        </p:txBody>
      </p:sp>
      <p:sp>
        <p:nvSpPr>
          <p:cNvPr id="8" name="card"/>
          <p:cNvSpPr/>
          <p:nvPr/>
        </p:nvSpPr>
        <p:spPr>
          <a:xfrm>
            <a:off x="2130552" y="1554480"/>
            <a:ext cx="1536192" cy="1188720"/>
          </a:xfrm>
          <a:prstGeom prst="roundRect">
            <a:avLst>
              <a:gd name="adj" fmla="val 6154"/>
            </a:avLst>
          </a:prstGeom>
          <a:solidFill>
            <a:schemeClr val="bg2"/>
          </a:solidFill>
          <a:ln w="12700">
            <a:solidFill>
              <a:schemeClr val="bg2"/>
            </a:solidFill>
            <a:prstDash val="solid"/>
          </a:ln>
        </p:spPr>
        <p:txBody>
          <a:bodyPr/>
          <a:lstStyle/>
          <a:p>
            <a:endParaRPr lang="en-PH"/>
          </a:p>
        </p:txBody>
      </p:sp>
      <p:sp>
        <p:nvSpPr>
          <p:cNvPr id="9" name="Program reports icon circle"/>
          <p:cNvSpPr/>
          <p:nvPr/>
        </p:nvSpPr>
        <p:spPr>
          <a:xfrm>
            <a:off x="2670048" y="1664208"/>
            <a:ext cx="457200" cy="457200"/>
          </a:xfrm>
          <a:prstGeom prst="ellipse">
            <a:avLst/>
          </a:prstGeom>
          <a:solidFill>
            <a:schemeClr val="accent1"/>
          </a:solidFill>
          <a:ln w="12700">
            <a:solidFill>
              <a:schemeClr val="accent1"/>
            </a:solidFill>
            <a:prstDash val="solid"/>
          </a:ln>
        </p:spPr>
        <p:txBody>
          <a:bodyPr/>
          <a:lstStyle/>
          <a:p>
            <a:endParaRPr lang="en-PH"/>
          </a:p>
        </p:txBody>
      </p:sp>
      <p:pic>
        <p:nvPicPr>
          <p:cNvPr id="10" name="Program reports icon" descr="Program reports icon"/>
          <p:cNvPicPr>
            <a:picLocks noChangeAspect="1"/>
          </p:cNvPicPr>
          <p:nvPr/>
        </p:nvPicPr>
        <p:blipFill>
          <a:blip r:embed="rId4"/>
          <a:stretch>
            <a:fillRect/>
          </a:stretch>
        </p:blipFill>
        <p:spPr>
          <a:xfrm>
            <a:off x="2784348" y="1778508"/>
            <a:ext cx="228600" cy="228600"/>
          </a:xfrm>
          <a:prstGeom prst="rect">
            <a:avLst/>
          </a:prstGeom>
        </p:spPr>
      </p:pic>
      <p:sp>
        <p:nvSpPr>
          <p:cNvPr id="11" name="Text 7"/>
          <p:cNvSpPr txBox="1"/>
          <p:nvPr/>
        </p:nvSpPr>
        <p:spPr>
          <a:xfrm>
            <a:off x="2221992" y="2194560"/>
            <a:ext cx="1353312" cy="457200"/>
          </a:xfrm>
          <a:prstGeom prst="rect">
            <a:avLst/>
          </a:prstGeom>
          <a:noFill/>
          <a:ln/>
        </p:spPr>
        <p:txBody>
          <a:bodyPr wrap="square" lIns="0" tIns="0" rIns="0" bIns="0" rtlCol="0" anchor="t"/>
          <a:lstStyle/>
          <a:p>
            <a:pPr marL="0" indent="0" algn="ctr">
              <a:buNone/>
            </a:pPr>
            <a:r>
              <a:rPr lang="en-US" sz="1300" b="1" dirty="0">
                <a:solidFill>
                  <a:schemeClr val="accent1"/>
                </a:solidFill>
              </a:rPr>
              <a:t>Program reports</a:t>
            </a:r>
            <a:endParaRPr lang="en-US" sz="1300" dirty="0"/>
          </a:p>
        </p:txBody>
      </p:sp>
      <p:sp>
        <p:nvSpPr>
          <p:cNvPr id="12" name="card"/>
          <p:cNvSpPr/>
          <p:nvPr/>
        </p:nvSpPr>
        <p:spPr>
          <a:xfrm>
            <a:off x="3803904" y="1554480"/>
            <a:ext cx="1536192" cy="1188720"/>
          </a:xfrm>
          <a:prstGeom prst="roundRect">
            <a:avLst>
              <a:gd name="adj" fmla="val 6154"/>
            </a:avLst>
          </a:prstGeom>
          <a:solidFill>
            <a:schemeClr val="bg2"/>
          </a:solidFill>
          <a:ln w="12700">
            <a:solidFill>
              <a:schemeClr val="bg2"/>
            </a:solidFill>
            <a:prstDash val="solid"/>
          </a:ln>
        </p:spPr>
        <p:txBody>
          <a:bodyPr/>
          <a:lstStyle/>
          <a:p>
            <a:endParaRPr lang="en-PH"/>
          </a:p>
        </p:txBody>
      </p:sp>
      <p:sp>
        <p:nvSpPr>
          <p:cNvPr id="13" name="Outcome reports icon circle"/>
          <p:cNvSpPr/>
          <p:nvPr/>
        </p:nvSpPr>
        <p:spPr>
          <a:xfrm>
            <a:off x="4343400" y="1664208"/>
            <a:ext cx="457200" cy="457200"/>
          </a:xfrm>
          <a:prstGeom prst="ellipse">
            <a:avLst/>
          </a:prstGeom>
          <a:solidFill>
            <a:schemeClr val="accent1"/>
          </a:solidFill>
          <a:ln w="12700">
            <a:solidFill>
              <a:schemeClr val="accent1"/>
            </a:solidFill>
            <a:prstDash val="solid"/>
          </a:ln>
        </p:spPr>
        <p:txBody>
          <a:bodyPr/>
          <a:lstStyle/>
          <a:p>
            <a:endParaRPr lang="en-PH"/>
          </a:p>
        </p:txBody>
      </p:sp>
      <p:pic>
        <p:nvPicPr>
          <p:cNvPr id="14" name="Outcome reports icon" descr="Outcome reports icon"/>
          <p:cNvPicPr>
            <a:picLocks noChangeAspect="1"/>
          </p:cNvPicPr>
          <p:nvPr/>
        </p:nvPicPr>
        <p:blipFill>
          <a:blip r:embed="rId5"/>
          <a:stretch>
            <a:fillRect/>
          </a:stretch>
        </p:blipFill>
        <p:spPr>
          <a:xfrm>
            <a:off x="4457700" y="1778508"/>
            <a:ext cx="228600" cy="228600"/>
          </a:xfrm>
          <a:prstGeom prst="rect">
            <a:avLst/>
          </a:prstGeom>
        </p:spPr>
      </p:pic>
      <p:sp>
        <p:nvSpPr>
          <p:cNvPr id="15" name="Text 10"/>
          <p:cNvSpPr txBox="1"/>
          <p:nvPr/>
        </p:nvSpPr>
        <p:spPr>
          <a:xfrm>
            <a:off x="3895344" y="2194560"/>
            <a:ext cx="1353312" cy="457200"/>
          </a:xfrm>
          <a:prstGeom prst="rect">
            <a:avLst/>
          </a:prstGeom>
          <a:noFill/>
          <a:ln/>
        </p:spPr>
        <p:txBody>
          <a:bodyPr wrap="square" lIns="0" tIns="0" rIns="0" bIns="0" rtlCol="0" anchor="t"/>
          <a:lstStyle/>
          <a:p>
            <a:pPr marL="0" indent="0" algn="ctr">
              <a:buNone/>
            </a:pPr>
            <a:r>
              <a:rPr lang="en-US" sz="1300" b="1" dirty="0">
                <a:solidFill>
                  <a:schemeClr val="accent1"/>
                </a:solidFill>
              </a:rPr>
              <a:t>Outcome reports</a:t>
            </a:r>
            <a:endParaRPr lang="en-US" sz="1300" dirty="0"/>
          </a:p>
        </p:txBody>
      </p:sp>
      <p:sp>
        <p:nvSpPr>
          <p:cNvPr id="16" name="card"/>
          <p:cNvSpPr/>
          <p:nvPr/>
        </p:nvSpPr>
        <p:spPr>
          <a:xfrm>
            <a:off x="5477256" y="1554480"/>
            <a:ext cx="1536192" cy="1188720"/>
          </a:xfrm>
          <a:prstGeom prst="roundRect">
            <a:avLst>
              <a:gd name="adj" fmla="val 6154"/>
            </a:avLst>
          </a:prstGeom>
          <a:solidFill>
            <a:schemeClr val="bg2"/>
          </a:solidFill>
          <a:ln w="12700">
            <a:solidFill>
              <a:schemeClr val="bg2"/>
            </a:solidFill>
            <a:prstDash val="solid"/>
          </a:ln>
        </p:spPr>
        <p:txBody>
          <a:bodyPr/>
          <a:lstStyle/>
          <a:p>
            <a:endParaRPr lang="en-PH"/>
          </a:p>
        </p:txBody>
      </p:sp>
      <p:sp>
        <p:nvSpPr>
          <p:cNvPr id="17" name="Narrative reports icon circle"/>
          <p:cNvSpPr/>
          <p:nvPr/>
        </p:nvSpPr>
        <p:spPr>
          <a:xfrm>
            <a:off x="6016752" y="1664208"/>
            <a:ext cx="457200" cy="457200"/>
          </a:xfrm>
          <a:prstGeom prst="ellipse">
            <a:avLst/>
          </a:prstGeom>
          <a:solidFill>
            <a:schemeClr val="accent1"/>
          </a:solidFill>
          <a:ln w="12700">
            <a:solidFill>
              <a:schemeClr val="accent1"/>
            </a:solidFill>
            <a:prstDash val="solid"/>
          </a:ln>
        </p:spPr>
        <p:txBody>
          <a:bodyPr/>
          <a:lstStyle/>
          <a:p>
            <a:endParaRPr lang="en-PH"/>
          </a:p>
        </p:txBody>
      </p:sp>
      <p:pic>
        <p:nvPicPr>
          <p:cNvPr id="18" name="Narrative reports icon" descr="Narrative reports icon"/>
          <p:cNvPicPr>
            <a:picLocks noChangeAspect="1"/>
          </p:cNvPicPr>
          <p:nvPr/>
        </p:nvPicPr>
        <p:blipFill>
          <a:blip r:embed="rId6"/>
          <a:stretch>
            <a:fillRect/>
          </a:stretch>
        </p:blipFill>
        <p:spPr>
          <a:xfrm>
            <a:off x="6131052" y="1778508"/>
            <a:ext cx="228600" cy="228600"/>
          </a:xfrm>
          <a:prstGeom prst="rect">
            <a:avLst/>
          </a:prstGeom>
        </p:spPr>
      </p:pic>
      <p:sp>
        <p:nvSpPr>
          <p:cNvPr id="19" name="Text 13"/>
          <p:cNvSpPr txBox="1"/>
          <p:nvPr/>
        </p:nvSpPr>
        <p:spPr>
          <a:xfrm>
            <a:off x="5568696" y="2194560"/>
            <a:ext cx="1353312" cy="457200"/>
          </a:xfrm>
          <a:prstGeom prst="rect">
            <a:avLst/>
          </a:prstGeom>
          <a:noFill/>
          <a:ln/>
        </p:spPr>
        <p:txBody>
          <a:bodyPr wrap="square" lIns="0" tIns="0" rIns="0" bIns="0" rtlCol="0" anchor="t"/>
          <a:lstStyle/>
          <a:p>
            <a:pPr marL="0" indent="0" algn="ctr">
              <a:buNone/>
            </a:pPr>
            <a:r>
              <a:rPr lang="en-US" sz="1300" b="1" dirty="0">
                <a:solidFill>
                  <a:schemeClr val="accent1"/>
                </a:solidFill>
              </a:rPr>
              <a:t>Narrative reports</a:t>
            </a:r>
            <a:endParaRPr lang="en-US" sz="1300" dirty="0"/>
          </a:p>
        </p:txBody>
      </p:sp>
      <p:sp>
        <p:nvSpPr>
          <p:cNvPr id="20" name="card"/>
          <p:cNvSpPr/>
          <p:nvPr/>
        </p:nvSpPr>
        <p:spPr>
          <a:xfrm>
            <a:off x="7150608" y="1554480"/>
            <a:ext cx="1536192" cy="1188720"/>
          </a:xfrm>
          <a:prstGeom prst="roundRect">
            <a:avLst>
              <a:gd name="adj" fmla="val 6154"/>
            </a:avLst>
          </a:prstGeom>
          <a:solidFill>
            <a:schemeClr val="bg2"/>
          </a:solidFill>
          <a:ln w="12700">
            <a:solidFill>
              <a:schemeClr val="bg2"/>
            </a:solidFill>
            <a:prstDash val="solid"/>
          </a:ln>
        </p:spPr>
        <p:txBody>
          <a:bodyPr/>
          <a:lstStyle/>
          <a:p>
            <a:endParaRPr lang="en-PH"/>
          </a:p>
        </p:txBody>
      </p:sp>
      <p:sp>
        <p:nvSpPr>
          <p:cNvPr id="21" name="Reimbursement requests icon circle"/>
          <p:cNvSpPr/>
          <p:nvPr/>
        </p:nvSpPr>
        <p:spPr>
          <a:xfrm>
            <a:off x="7690104" y="1664208"/>
            <a:ext cx="457200" cy="457200"/>
          </a:xfrm>
          <a:prstGeom prst="ellipse">
            <a:avLst/>
          </a:prstGeom>
          <a:solidFill>
            <a:schemeClr val="accent1"/>
          </a:solidFill>
          <a:ln w="12700">
            <a:solidFill>
              <a:schemeClr val="accent1"/>
            </a:solidFill>
            <a:prstDash val="solid"/>
          </a:ln>
        </p:spPr>
        <p:txBody>
          <a:bodyPr/>
          <a:lstStyle/>
          <a:p>
            <a:endParaRPr lang="en-PH"/>
          </a:p>
        </p:txBody>
      </p:sp>
      <p:pic>
        <p:nvPicPr>
          <p:cNvPr id="22" name="Reimbursement requests icon" descr="Reimbursement requests icon"/>
          <p:cNvPicPr>
            <a:picLocks noChangeAspect="1"/>
          </p:cNvPicPr>
          <p:nvPr/>
        </p:nvPicPr>
        <p:blipFill>
          <a:blip r:embed="rId7"/>
          <a:stretch>
            <a:fillRect/>
          </a:stretch>
        </p:blipFill>
        <p:spPr>
          <a:xfrm>
            <a:off x="7804404" y="1778508"/>
            <a:ext cx="228600" cy="228600"/>
          </a:xfrm>
          <a:prstGeom prst="rect">
            <a:avLst/>
          </a:prstGeom>
        </p:spPr>
      </p:pic>
      <p:sp>
        <p:nvSpPr>
          <p:cNvPr id="23" name="Text 16"/>
          <p:cNvSpPr txBox="1"/>
          <p:nvPr/>
        </p:nvSpPr>
        <p:spPr>
          <a:xfrm>
            <a:off x="7242048" y="2194560"/>
            <a:ext cx="1353312" cy="457200"/>
          </a:xfrm>
          <a:prstGeom prst="rect">
            <a:avLst/>
          </a:prstGeom>
          <a:noFill/>
          <a:ln/>
        </p:spPr>
        <p:txBody>
          <a:bodyPr wrap="square" lIns="0" tIns="0" rIns="0" bIns="0" rtlCol="0" anchor="t"/>
          <a:lstStyle/>
          <a:p>
            <a:pPr marL="0" indent="0" algn="ctr">
              <a:buNone/>
            </a:pPr>
            <a:r>
              <a:rPr lang="en-US" sz="1300" b="1" dirty="0">
                <a:solidFill>
                  <a:schemeClr val="accent1"/>
                </a:solidFill>
              </a:rPr>
              <a:t>Reimbursement requests</a:t>
            </a:r>
            <a:endParaRPr lang="en-US" sz="1300" dirty="0"/>
          </a:p>
        </p:txBody>
      </p:sp>
      <p:sp>
        <p:nvSpPr>
          <p:cNvPr id="24" name="stewardship panel"/>
          <p:cNvSpPr/>
          <p:nvPr/>
        </p:nvSpPr>
        <p:spPr>
          <a:xfrm>
            <a:off x="457200" y="2926080"/>
            <a:ext cx="8229600" cy="1600200"/>
          </a:xfrm>
          <a:prstGeom prst="roundRect">
            <a:avLst>
              <a:gd name="adj" fmla="val 4571"/>
            </a:avLst>
          </a:prstGeom>
          <a:solidFill>
            <a:schemeClr val="accent4"/>
          </a:solidFill>
          <a:ln w="12700">
            <a:solidFill>
              <a:schemeClr val="accent4"/>
            </a:solidFill>
            <a:prstDash val="solid"/>
          </a:ln>
        </p:spPr>
        <p:txBody>
          <a:bodyPr/>
          <a:lstStyle/>
          <a:p>
            <a:endParaRPr lang="en-PH"/>
          </a:p>
        </p:txBody>
      </p:sp>
      <p:sp>
        <p:nvSpPr>
          <p:cNvPr id="25" name="stewardship icon circle"/>
          <p:cNvSpPr/>
          <p:nvPr/>
        </p:nvSpPr>
        <p:spPr>
          <a:xfrm>
            <a:off x="685800" y="3108960"/>
            <a:ext cx="548640" cy="548640"/>
          </a:xfrm>
          <a:prstGeom prst="ellipse">
            <a:avLst/>
          </a:prstGeom>
          <a:solidFill>
            <a:schemeClr val="accent2"/>
          </a:solidFill>
          <a:ln w="12700">
            <a:solidFill>
              <a:schemeClr val="accent2"/>
            </a:solidFill>
            <a:prstDash val="solid"/>
          </a:ln>
        </p:spPr>
        <p:txBody>
          <a:bodyPr/>
          <a:lstStyle/>
          <a:p>
            <a:endParaRPr lang="en-PH"/>
          </a:p>
        </p:txBody>
      </p:sp>
      <p:pic>
        <p:nvPicPr>
          <p:cNvPr id="26" name="stewardship icon" descr="stewardship icon"/>
          <p:cNvPicPr>
            <a:picLocks noChangeAspect="1"/>
          </p:cNvPicPr>
          <p:nvPr/>
        </p:nvPicPr>
        <p:blipFill>
          <a:blip r:embed="rId8"/>
          <a:stretch>
            <a:fillRect/>
          </a:stretch>
        </p:blipFill>
        <p:spPr>
          <a:xfrm>
            <a:off x="822960" y="3246120"/>
            <a:ext cx="274320" cy="274320"/>
          </a:xfrm>
          <a:prstGeom prst="rect">
            <a:avLst/>
          </a:prstGeom>
        </p:spPr>
      </p:pic>
      <p:sp>
        <p:nvSpPr>
          <p:cNvPr id="27" name="Text 19"/>
          <p:cNvSpPr txBox="1"/>
          <p:nvPr/>
        </p:nvSpPr>
        <p:spPr>
          <a:xfrm>
            <a:off x="1371600" y="3108960"/>
            <a:ext cx="7132320" cy="548640"/>
          </a:xfrm>
          <a:prstGeom prst="rect">
            <a:avLst/>
          </a:prstGeom>
          <a:noFill/>
          <a:ln/>
        </p:spPr>
        <p:txBody>
          <a:bodyPr wrap="square" lIns="0" tIns="0" rIns="0" bIns="0" rtlCol="0" anchor="ctr"/>
          <a:lstStyle/>
          <a:p>
            <a:pPr marL="0" indent="0">
              <a:buNone/>
            </a:pPr>
            <a:r>
              <a:rPr lang="en-US" sz="1600" b="1" dirty="0">
                <a:solidFill>
                  <a:schemeClr val="accent1"/>
                </a:solidFill>
              </a:rPr>
              <a:t>Foundations value communication. Don't wait until the final report.</a:t>
            </a:r>
            <a:endParaRPr lang="en-US" sz="1600" dirty="0"/>
          </a:p>
        </p:txBody>
      </p:sp>
      <p:sp>
        <p:nvSpPr>
          <p:cNvPr id="28" name="Text 20"/>
          <p:cNvSpPr txBox="1"/>
          <p:nvPr/>
        </p:nvSpPr>
        <p:spPr>
          <a:xfrm>
            <a:off x="1371600" y="3657600"/>
            <a:ext cx="7132320" cy="777240"/>
          </a:xfrm>
          <a:prstGeom prst="rect">
            <a:avLst/>
          </a:prstGeom>
          <a:noFill/>
          <a:ln/>
        </p:spPr>
        <p:txBody>
          <a:bodyPr wrap="square" lIns="0" tIns="0" rIns="0" bIns="0" rtlCol="0" anchor="t"/>
          <a:lstStyle/>
          <a:p>
            <a:pPr marL="0" indent="0">
              <a:buNone/>
            </a:pPr>
            <a:r>
              <a:rPr lang="en-US" sz="1400" dirty="0">
                <a:solidFill>
                  <a:schemeClr val="tx1"/>
                </a:solidFill>
              </a:rPr>
              <a:t>Share project updates, success stories, participant testimonials, photos and event invitations. Strong stewardship can improve future funding opportunities.</a:t>
            </a:r>
            <a:endParaRPr lang="en-US" sz="1400" dirty="0"/>
          </a:p>
        </p:txBody>
      </p:sp>
      <p:sp>
        <p:nvSpPr>
          <p:cNvPr id="29"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defRPr>
            </a:lvl1pPr>
          </a:lstStyle>
          <a:p>
            <a:pPr algn="r"/>
            <a:fld id="{F7021451-1387-4CA6-816F-3879F97B5CBC}" type="slidenum">
              <a:rPr lang="en-US" b="0"/>
              <a:t>29</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22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22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nodeType="withEffect">
                                  <p:stCondLst>
                                    <p:cond delay="22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grpId="0" nodeType="withEffect">
                                  <p:stCondLst>
                                    <p:cond delay="22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par>
                                <p:cTn id="20" presetID="10" presetClass="entr" presetSubtype="0" fill="hold" grpId="0" nodeType="withEffect">
                                  <p:stCondLst>
                                    <p:cond delay="44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10" presetClass="entr" presetSubtype="0" fill="hold" grpId="0" nodeType="withEffect">
                                  <p:stCondLst>
                                    <p:cond delay="44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par>
                                <p:cTn id="26" presetID="10" presetClass="entr" presetSubtype="0" fill="hold" nodeType="withEffect">
                                  <p:stCondLst>
                                    <p:cond delay="44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par>
                                <p:cTn id="29" presetID="10" presetClass="entr" presetSubtype="0" fill="hold" grpId="0" nodeType="withEffect">
                                  <p:stCondLst>
                                    <p:cond delay="44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par>
                                <p:cTn id="32" presetID="10" presetClass="entr" presetSubtype="0" fill="hold" grpId="0" nodeType="withEffect">
                                  <p:stCondLst>
                                    <p:cond delay="66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par>
                                <p:cTn id="35" presetID="10" presetClass="entr" presetSubtype="0" fill="hold" grpId="0" nodeType="withEffect">
                                  <p:stCondLst>
                                    <p:cond delay="66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par>
                                <p:cTn id="38" presetID="10" presetClass="entr" presetSubtype="0" fill="hold" nodeType="withEffect">
                                  <p:stCondLst>
                                    <p:cond delay="66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500"/>
                                        <p:tgtEl>
                                          <p:spTgt spid="14"/>
                                        </p:tgtEl>
                                      </p:cBhvr>
                                    </p:animEffect>
                                  </p:childTnLst>
                                </p:cTn>
                              </p:par>
                              <p:par>
                                <p:cTn id="41" presetID="10" presetClass="entr" presetSubtype="0" fill="hold" grpId="0" nodeType="withEffect">
                                  <p:stCondLst>
                                    <p:cond delay="66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par>
                                <p:cTn id="44" presetID="10" presetClass="entr" presetSubtype="0" fill="hold" grpId="0" nodeType="withEffect">
                                  <p:stCondLst>
                                    <p:cond delay="88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500"/>
                                        <p:tgtEl>
                                          <p:spTgt spid="16"/>
                                        </p:tgtEl>
                                      </p:cBhvr>
                                    </p:animEffect>
                                  </p:childTnLst>
                                </p:cTn>
                              </p:par>
                              <p:par>
                                <p:cTn id="47" presetID="10" presetClass="entr" presetSubtype="0" fill="hold" grpId="0" nodeType="withEffect">
                                  <p:stCondLst>
                                    <p:cond delay="88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childTnLst>
                                </p:cTn>
                              </p:par>
                              <p:par>
                                <p:cTn id="50" presetID="10" presetClass="entr" presetSubtype="0" fill="hold" nodeType="withEffect">
                                  <p:stCondLst>
                                    <p:cond delay="88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500"/>
                                        <p:tgtEl>
                                          <p:spTgt spid="18"/>
                                        </p:tgtEl>
                                      </p:cBhvr>
                                    </p:animEffect>
                                  </p:childTnLst>
                                </p:cTn>
                              </p:par>
                              <p:par>
                                <p:cTn id="53" presetID="10" presetClass="entr" presetSubtype="0" fill="hold" grpId="0" nodeType="withEffect">
                                  <p:stCondLst>
                                    <p:cond delay="88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500"/>
                                        <p:tgtEl>
                                          <p:spTgt spid="19"/>
                                        </p:tgtEl>
                                      </p:cBhvr>
                                    </p:animEffect>
                                  </p:childTnLst>
                                </p:cTn>
                              </p:par>
                              <p:par>
                                <p:cTn id="56" presetID="10" presetClass="entr" presetSubtype="0" fill="hold" grpId="0" nodeType="withEffect">
                                  <p:stCondLst>
                                    <p:cond delay="1100"/>
                                  </p:stCondLst>
                                  <p:childTnLst>
                                    <p:set>
                                      <p:cBhvr>
                                        <p:cTn id="57" dur="1" fill="hold">
                                          <p:stCondLst>
                                            <p:cond delay="0"/>
                                          </p:stCondLst>
                                        </p:cTn>
                                        <p:tgtEl>
                                          <p:spTgt spid="20"/>
                                        </p:tgtEl>
                                        <p:attrNameLst>
                                          <p:attrName>style.visibility</p:attrName>
                                        </p:attrNameLst>
                                      </p:cBhvr>
                                      <p:to>
                                        <p:strVal val="visible"/>
                                      </p:to>
                                    </p:set>
                                    <p:animEffect transition="in" filter="fade">
                                      <p:cBhvr>
                                        <p:cTn id="58" dur="500"/>
                                        <p:tgtEl>
                                          <p:spTgt spid="20"/>
                                        </p:tgtEl>
                                      </p:cBhvr>
                                    </p:animEffect>
                                  </p:childTnLst>
                                </p:cTn>
                              </p:par>
                              <p:par>
                                <p:cTn id="59" presetID="10" presetClass="entr" presetSubtype="0" fill="hold" grpId="0" nodeType="withEffect">
                                  <p:stCondLst>
                                    <p:cond delay="1100"/>
                                  </p:stCondLst>
                                  <p:childTnLst>
                                    <p:set>
                                      <p:cBhvr>
                                        <p:cTn id="60" dur="1" fill="hold">
                                          <p:stCondLst>
                                            <p:cond delay="0"/>
                                          </p:stCondLst>
                                        </p:cTn>
                                        <p:tgtEl>
                                          <p:spTgt spid="21"/>
                                        </p:tgtEl>
                                        <p:attrNameLst>
                                          <p:attrName>style.visibility</p:attrName>
                                        </p:attrNameLst>
                                      </p:cBhvr>
                                      <p:to>
                                        <p:strVal val="visible"/>
                                      </p:to>
                                    </p:set>
                                    <p:animEffect transition="in" filter="fade">
                                      <p:cBhvr>
                                        <p:cTn id="61" dur="500"/>
                                        <p:tgtEl>
                                          <p:spTgt spid="21"/>
                                        </p:tgtEl>
                                      </p:cBhvr>
                                    </p:animEffect>
                                  </p:childTnLst>
                                </p:cTn>
                              </p:par>
                              <p:par>
                                <p:cTn id="62" presetID="10" presetClass="entr" presetSubtype="0" fill="hold" nodeType="withEffect">
                                  <p:stCondLst>
                                    <p:cond delay="1100"/>
                                  </p:stCondLst>
                                  <p:childTnLst>
                                    <p:set>
                                      <p:cBhvr>
                                        <p:cTn id="63" dur="1" fill="hold">
                                          <p:stCondLst>
                                            <p:cond delay="0"/>
                                          </p:stCondLst>
                                        </p:cTn>
                                        <p:tgtEl>
                                          <p:spTgt spid="22"/>
                                        </p:tgtEl>
                                        <p:attrNameLst>
                                          <p:attrName>style.visibility</p:attrName>
                                        </p:attrNameLst>
                                      </p:cBhvr>
                                      <p:to>
                                        <p:strVal val="visible"/>
                                      </p:to>
                                    </p:set>
                                    <p:animEffect transition="in" filter="fade">
                                      <p:cBhvr>
                                        <p:cTn id="64" dur="500"/>
                                        <p:tgtEl>
                                          <p:spTgt spid="22"/>
                                        </p:tgtEl>
                                      </p:cBhvr>
                                    </p:animEffect>
                                  </p:childTnLst>
                                </p:cTn>
                              </p:par>
                              <p:par>
                                <p:cTn id="65" presetID="10" presetClass="entr" presetSubtype="0" fill="hold" grpId="0" nodeType="withEffect">
                                  <p:stCondLst>
                                    <p:cond delay="110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500"/>
                                        <p:tgtEl>
                                          <p:spTgt spid="23"/>
                                        </p:tgtEl>
                                      </p:cBhvr>
                                    </p:animEffect>
                                  </p:childTnLst>
                                </p:cTn>
                              </p:par>
                              <p:par>
                                <p:cTn id="68" presetID="10" presetClass="entr" presetSubtype="0" fill="hold" grpId="0" nodeType="withEffect">
                                  <p:stCondLst>
                                    <p:cond delay="1320"/>
                                  </p:stCondLst>
                                  <p:childTnLst>
                                    <p:set>
                                      <p:cBhvr>
                                        <p:cTn id="69" dur="1" fill="hold">
                                          <p:stCondLst>
                                            <p:cond delay="0"/>
                                          </p:stCondLst>
                                        </p:cTn>
                                        <p:tgtEl>
                                          <p:spTgt spid="24"/>
                                        </p:tgtEl>
                                        <p:attrNameLst>
                                          <p:attrName>style.visibility</p:attrName>
                                        </p:attrNameLst>
                                      </p:cBhvr>
                                      <p:to>
                                        <p:strVal val="visible"/>
                                      </p:to>
                                    </p:set>
                                    <p:animEffect transition="in" filter="fade">
                                      <p:cBhvr>
                                        <p:cTn id="70" dur="500"/>
                                        <p:tgtEl>
                                          <p:spTgt spid="24"/>
                                        </p:tgtEl>
                                      </p:cBhvr>
                                    </p:animEffect>
                                  </p:childTnLst>
                                </p:cTn>
                              </p:par>
                              <p:par>
                                <p:cTn id="71" presetID="10" presetClass="entr" presetSubtype="0" fill="hold" grpId="0" nodeType="withEffect">
                                  <p:stCondLst>
                                    <p:cond delay="1320"/>
                                  </p:stCondLst>
                                  <p:childTnLst>
                                    <p:set>
                                      <p:cBhvr>
                                        <p:cTn id="72" dur="1" fill="hold">
                                          <p:stCondLst>
                                            <p:cond delay="0"/>
                                          </p:stCondLst>
                                        </p:cTn>
                                        <p:tgtEl>
                                          <p:spTgt spid="25"/>
                                        </p:tgtEl>
                                        <p:attrNameLst>
                                          <p:attrName>style.visibility</p:attrName>
                                        </p:attrNameLst>
                                      </p:cBhvr>
                                      <p:to>
                                        <p:strVal val="visible"/>
                                      </p:to>
                                    </p:set>
                                    <p:animEffect transition="in" filter="fade">
                                      <p:cBhvr>
                                        <p:cTn id="73" dur="500"/>
                                        <p:tgtEl>
                                          <p:spTgt spid="25"/>
                                        </p:tgtEl>
                                      </p:cBhvr>
                                    </p:animEffect>
                                  </p:childTnLst>
                                </p:cTn>
                              </p:par>
                              <p:par>
                                <p:cTn id="74" presetID="10" presetClass="entr" presetSubtype="0" fill="hold" nodeType="withEffect">
                                  <p:stCondLst>
                                    <p:cond delay="1320"/>
                                  </p:stCondLst>
                                  <p:childTnLst>
                                    <p:set>
                                      <p:cBhvr>
                                        <p:cTn id="75" dur="1" fill="hold">
                                          <p:stCondLst>
                                            <p:cond delay="0"/>
                                          </p:stCondLst>
                                        </p:cTn>
                                        <p:tgtEl>
                                          <p:spTgt spid="26"/>
                                        </p:tgtEl>
                                        <p:attrNameLst>
                                          <p:attrName>style.visibility</p:attrName>
                                        </p:attrNameLst>
                                      </p:cBhvr>
                                      <p:to>
                                        <p:strVal val="visible"/>
                                      </p:to>
                                    </p:set>
                                    <p:animEffect transition="in" filter="fade">
                                      <p:cBhvr>
                                        <p:cTn id="76" dur="500"/>
                                        <p:tgtEl>
                                          <p:spTgt spid="26"/>
                                        </p:tgtEl>
                                      </p:cBhvr>
                                    </p:animEffect>
                                  </p:childTnLst>
                                </p:cTn>
                              </p:par>
                              <p:par>
                                <p:cTn id="77" presetID="10" presetClass="entr" presetSubtype="0" fill="hold" grpId="0" nodeType="withEffect">
                                  <p:stCondLst>
                                    <p:cond delay="1320"/>
                                  </p:stCondLst>
                                  <p:childTnLst>
                                    <p:set>
                                      <p:cBhvr>
                                        <p:cTn id="78" dur="1" fill="hold">
                                          <p:stCondLst>
                                            <p:cond delay="0"/>
                                          </p:stCondLst>
                                        </p:cTn>
                                        <p:tgtEl>
                                          <p:spTgt spid="27"/>
                                        </p:tgtEl>
                                        <p:attrNameLst>
                                          <p:attrName>style.visibility</p:attrName>
                                        </p:attrNameLst>
                                      </p:cBhvr>
                                      <p:to>
                                        <p:strVal val="visible"/>
                                      </p:to>
                                    </p:set>
                                    <p:animEffect transition="in" filter="fade">
                                      <p:cBhvr>
                                        <p:cTn id="79" dur="500"/>
                                        <p:tgtEl>
                                          <p:spTgt spid="27"/>
                                        </p:tgtEl>
                                      </p:cBhvr>
                                    </p:animEffect>
                                  </p:childTnLst>
                                </p:cTn>
                              </p:par>
                              <p:par>
                                <p:cTn id="80" presetID="10" presetClass="entr" presetSubtype="0" fill="hold" grpId="0" nodeType="withEffect">
                                  <p:stCondLst>
                                    <p:cond delay="1320"/>
                                  </p:stCondLst>
                                  <p:childTnLst>
                                    <p:set>
                                      <p:cBhvr>
                                        <p:cTn id="81" dur="1" fill="hold">
                                          <p:stCondLst>
                                            <p:cond delay="0"/>
                                          </p:stCondLst>
                                        </p:cTn>
                                        <p:tgtEl>
                                          <p:spTgt spid="28"/>
                                        </p:tgtEl>
                                        <p:attrNameLst>
                                          <p:attrName>style.visibility</p:attrName>
                                        </p:attrNameLst>
                                      </p:cBhvr>
                                      <p:to>
                                        <p:strVal val="visible"/>
                                      </p:to>
                                    </p:set>
                                    <p:animEffect transition="in" filter="fade">
                                      <p:cBhvr>
                                        <p:cTn id="8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7" grpId="0" animBg="1"/>
      <p:bldP spid="8" grpId="0" animBg="1"/>
      <p:bldP spid="9" grpId="0" animBg="1"/>
      <p:bldP spid="11" grpId="0" animBg="1"/>
      <p:bldP spid="12" grpId="0" animBg="1"/>
      <p:bldP spid="13" grpId="0" animBg="1"/>
      <p:bldP spid="15" grpId="0" animBg="1"/>
      <p:bldP spid="16" grpId="0" animBg="1"/>
      <p:bldP spid="17" grpId="0" animBg="1"/>
      <p:bldP spid="19" grpId="0" animBg="1"/>
      <p:bldP spid="20" grpId="0" animBg="1"/>
      <p:bldP spid="21" grpId="0" animBg="1"/>
      <p:bldP spid="23" grpId="0" animBg="1"/>
      <p:bldP spid="24" grpId="0" animBg="1"/>
      <p:bldP spid="25" grpId="0" animBg="1"/>
      <p:bldP spid="27" grpId="0" animBg="1"/>
      <p:bldP spid="2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accent1"/>
                </a:solidFill>
                <a:latin typeface="Cambria" pitchFamily="34" charset="0"/>
                <a:ea typeface="Cambria" pitchFamily="34" charset="-122"/>
                <a:cs typeface="Cambria" pitchFamily="34" charset="-120"/>
              </a:rPr>
              <a:t>Subrecipient Monitoring: You Remain Accountable</a:t>
            </a:r>
            <a:endParaRPr lang="en-US" sz="2800" dirty="0"/>
          </a:p>
        </p:txBody>
      </p:sp>
      <p:sp>
        <p:nvSpPr>
          <p:cNvPr id="3" name="accountable panel"/>
          <p:cNvSpPr/>
          <p:nvPr/>
        </p:nvSpPr>
        <p:spPr>
          <a:xfrm>
            <a:off x="457200" y="1188720"/>
            <a:ext cx="3291840" cy="3337560"/>
          </a:xfrm>
          <a:prstGeom prst="roundRect">
            <a:avLst>
              <a:gd name="adj" fmla="val 2222"/>
            </a:avLst>
          </a:prstGeom>
          <a:solidFill>
            <a:schemeClr val="accent1"/>
          </a:solidFill>
          <a:ln w="12700">
            <a:solidFill>
              <a:schemeClr val="accent1"/>
            </a:solidFill>
            <a:prstDash val="solid"/>
          </a:ln>
        </p:spPr>
        <p:txBody>
          <a:bodyPr/>
          <a:lstStyle/>
          <a:p>
            <a:endParaRPr lang="en-PH"/>
          </a:p>
        </p:txBody>
      </p:sp>
      <p:sp>
        <p:nvSpPr>
          <p:cNvPr id="4" name="subrecipient icon circle"/>
          <p:cNvSpPr/>
          <p:nvPr/>
        </p:nvSpPr>
        <p:spPr>
          <a:xfrm>
            <a:off x="731520" y="1463040"/>
            <a:ext cx="640080" cy="640080"/>
          </a:xfrm>
          <a:prstGeom prst="ellipse">
            <a:avLst/>
          </a:prstGeom>
          <a:solidFill>
            <a:schemeClr val="accent2"/>
          </a:solidFill>
          <a:ln w="12700">
            <a:solidFill>
              <a:schemeClr val="accent2"/>
            </a:solidFill>
            <a:prstDash val="solid"/>
          </a:ln>
        </p:spPr>
        <p:txBody>
          <a:bodyPr/>
          <a:lstStyle/>
          <a:p>
            <a:endParaRPr lang="en-PH"/>
          </a:p>
        </p:txBody>
      </p:sp>
      <p:pic>
        <p:nvPicPr>
          <p:cNvPr id="5" name="subrecipient icon" descr="subrecipient icon"/>
          <p:cNvPicPr>
            <a:picLocks noChangeAspect="1"/>
          </p:cNvPicPr>
          <p:nvPr/>
        </p:nvPicPr>
        <p:blipFill>
          <a:blip r:embed="rId3"/>
          <a:stretch>
            <a:fillRect/>
          </a:stretch>
        </p:blipFill>
        <p:spPr>
          <a:xfrm>
            <a:off x="891540" y="1623060"/>
            <a:ext cx="320040" cy="320040"/>
          </a:xfrm>
          <a:prstGeom prst="rect">
            <a:avLst/>
          </a:prstGeom>
        </p:spPr>
      </p:pic>
      <p:sp>
        <p:nvSpPr>
          <p:cNvPr id="6" name="Text 3"/>
          <p:cNvSpPr txBox="1"/>
          <p:nvPr/>
        </p:nvSpPr>
        <p:spPr>
          <a:xfrm>
            <a:off x="731520" y="2286000"/>
            <a:ext cx="2743200" cy="2011680"/>
          </a:xfrm>
          <a:prstGeom prst="rect">
            <a:avLst/>
          </a:prstGeom>
          <a:noFill/>
          <a:ln/>
        </p:spPr>
        <p:txBody>
          <a:bodyPr wrap="square" lIns="0" tIns="0" rIns="0" bIns="0" rtlCol="0" anchor="t"/>
          <a:lstStyle/>
          <a:p>
            <a:pPr marL="0" indent="0">
              <a:buNone/>
            </a:pPr>
            <a:r>
              <a:rPr lang="en-US" sz="1800" b="1" dirty="0">
                <a:solidFill>
                  <a:schemeClr val="bg1"/>
                </a:solidFill>
                <a:latin typeface="Cambria" pitchFamily="34" charset="0"/>
                <a:ea typeface="Cambria" pitchFamily="34" charset="-122"/>
                <a:cs typeface="Cambria" pitchFamily="34" charset="-120"/>
              </a:rPr>
              <a:t>If your organization passes money to another organization, you remain accountable.</a:t>
            </a:r>
            <a:endParaRPr lang="en-US" sz="1800" dirty="0"/>
          </a:p>
        </p:txBody>
      </p:sp>
      <p:sp>
        <p:nvSpPr>
          <p:cNvPr id="7" name="Text 4"/>
          <p:cNvSpPr txBox="1"/>
          <p:nvPr/>
        </p:nvSpPr>
        <p:spPr>
          <a:xfrm>
            <a:off x="4114800" y="1188720"/>
            <a:ext cx="4572000" cy="365760"/>
          </a:xfrm>
          <a:prstGeom prst="rect">
            <a:avLst/>
          </a:prstGeom>
          <a:noFill/>
          <a:ln/>
        </p:spPr>
        <p:txBody>
          <a:bodyPr wrap="square" lIns="0" tIns="0" rIns="0" bIns="0" rtlCol="0" anchor="t"/>
          <a:lstStyle/>
          <a:p>
            <a:pPr marL="0" indent="0">
              <a:buNone/>
            </a:pPr>
            <a:r>
              <a:rPr lang="en-US" sz="1600" b="1" dirty="0">
                <a:solidFill>
                  <a:schemeClr val="accent1"/>
                </a:solidFill>
              </a:rPr>
              <a:t>Responsibilities may include:</a:t>
            </a:r>
            <a:endParaRPr lang="en-US" sz="1600" dirty="0"/>
          </a:p>
        </p:txBody>
      </p:sp>
      <p:sp>
        <p:nvSpPr>
          <p:cNvPr id="8" name="check icon circle"/>
          <p:cNvSpPr/>
          <p:nvPr/>
        </p:nvSpPr>
        <p:spPr>
          <a:xfrm>
            <a:off x="4114800" y="1691640"/>
            <a:ext cx="411480" cy="411480"/>
          </a:xfrm>
          <a:prstGeom prst="ellipse">
            <a:avLst/>
          </a:prstGeom>
          <a:solidFill>
            <a:schemeClr val="accent3"/>
          </a:solidFill>
          <a:ln w="12700">
            <a:solidFill>
              <a:schemeClr val="accent3"/>
            </a:solidFill>
            <a:prstDash val="solid"/>
          </a:ln>
        </p:spPr>
        <p:txBody>
          <a:bodyPr/>
          <a:lstStyle/>
          <a:p>
            <a:endParaRPr lang="en-PH"/>
          </a:p>
        </p:txBody>
      </p:sp>
      <p:pic>
        <p:nvPicPr>
          <p:cNvPr id="9" name="check icon" descr="check icon"/>
          <p:cNvPicPr>
            <a:picLocks noChangeAspect="1"/>
          </p:cNvPicPr>
          <p:nvPr/>
        </p:nvPicPr>
        <p:blipFill>
          <a:blip r:embed="rId4"/>
          <a:stretch>
            <a:fillRect/>
          </a:stretch>
        </p:blipFill>
        <p:spPr>
          <a:xfrm>
            <a:off x="4217670" y="1794510"/>
            <a:ext cx="205740" cy="205740"/>
          </a:xfrm>
          <a:prstGeom prst="rect">
            <a:avLst/>
          </a:prstGeom>
        </p:spPr>
      </p:pic>
      <p:sp>
        <p:nvSpPr>
          <p:cNvPr id="10" name="Text 6"/>
          <p:cNvSpPr txBox="1"/>
          <p:nvPr/>
        </p:nvSpPr>
        <p:spPr>
          <a:xfrm>
            <a:off x="4709160" y="1691640"/>
            <a:ext cx="3931920" cy="411480"/>
          </a:xfrm>
          <a:prstGeom prst="rect">
            <a:avLst/>
          </a:prstGeom>
          <a:noFill/>
          <a:ln/>
        </p:spPr>
        <p:txBody>
          <a:bodyPr wrap="square" lIns="0" tIns="0" rIns="0" bIns="0" rtlCol="0" anchor="ctr"/>
          <a:lstStyle/>
          <a:p>
            <a:pPr marL="0" indent="0">
              <a:buNone/>
            </a:pPr>
            <a:r>
              <a:rPr lang="en-US" sz="1600" dirty="0">
                <a:solidFill>
                  <a:schemeClr val="tx1"/>
                </a:solidFill>
              </a:rPr>
              <a:t>Monitoring reports</a:t>
            </a:r>
            <a:endParaRPr lang="en-US" sz="1600" dirty="0"/>
          </a:p>
        </p:txBody>
      </p:sp>
      <p:sp>
        <p:nvSpPr>
          <p:cNvPr id="11" name="check icon circle"/>
          <p:cNvSpPr/>
          <p:nvPr/>
        </p:nvSpPr>
        <p:spPr>
          <a:xfrm>
            <a:off x="4114800" y="2240280"/>
            <a:ext cx="411480" cy="411480"/>
          </a:xfrm>
          <a:prstGeom prst="ellipse">
            <a:avLst/>
          </a:prstGeom>
          <a:solidFill>
            <a:schemeClr val="accent3"/>
          </a:solidFill>
          <a:ln w="12700">
            <a:solidFill>
              <a:schemeClr val="accent3"/>
            </a:solidFill>
            <a:prstDash val="solid"/>
          </a:ln>
        </p:spPr>
        <p:txBody>
          <a:bodyPr/>
          <a:lstStyle/>
          <a:p>
            <a:endParaRPr lang="en-PH"/>
          </a:p>
        </p:txBody>
      </p:sp>
      <p:pic>
        <p:nvPicPr>
          <p:cNvPr id="12" name="check icon" descr="check icon"/>
          <p:cNvPicPr>
            <a:picLocks noChangeAspect="1"/>
          </p:cNvPicPr>
          <p:nvPr/>
        </p:nvPicPr>
        <p:blipFill>
          <a:blip r:embed="rId4"/>
          <a:stretch>
            <a:fillRect/>
          </a:stretch>
        </p:blipFill>
        <p:spPr>
          <a:xfrm>
            <a:off x="4217670" y="2343150"/>
            <a:ext cx="205740" cy="205740"/>
          </a:xfrm>
          <a:prstGeom prst="rect">
            <a:avLst/>
          </a:prstGeom>
        </p:spPr>
      </p:pic>
      <p:sp>
        <p:nvSpPr>
          <p:cNvPr id="13" name="Text 8"/>
          <p:cNvSpPr txBox="1"/>
          <p:nvPr/>
        </p:nvSpPr>
        <p:spPr>
          <a:xfrm>
            <a:off x="4709160" y="2240280"/>
            <a:ext cx="3931920" cy="411480"/>
          </a:xfrm>
          <a:prstGeom prst="rect">
            <a:avLst/>
          </a:prstGeom>
          <a:noFill/>
          <a:ln/>
        </p:spPr>
        <p:txBody>
          <a:bodyPr wrap="square" lIns="0" tIns="0" rIns="0" bIns="0" rtlCol="0" anchor="ctr"/>
          <a:lstStyle/>
          <a:p>
            <a:pPr marL="0" indent="0">
              <a:buNone/>
            </a:pPr>
            <a:r>
              <a:rPr lang="en-US" sz="1600" dirty="0">
                <a:solidFill>
                  <a:schemeClr val="tx1"/>
                </a:solidFill>
              </a:rPr>
              <a:t>Reviewing expenditures</a:t>
            </a:r>
            <a:endParaRPr lang="en-US" sz="1600" dirty="0"/>
          </a:p>
        </p:txBody>
      </p:sp>
      <p:sp>
        <p:nvSpPr>
          <p:cNvPr id="14" name="check icon circle"/>
          <p:cNvSpPr/>
          <p:nvPr/>
        </p:nvSpPr>
        <p:spPr>
          <a:xfrm>
            <a:off x="4114800" y="2788920"/>
            <a:ext cx="411480" cy="411480"/>
          </a:xfrm>
          <a:prstGeom prst="ellipse">
            <a:avLst/>
          </a:prstGeom>
          <a:solidFill>
            <a:schemeClr val="accent3"/>
          </a:solidFill>
          <a:ln w="12700">
            <a:solidFill>
              <a:schemeClr val="accent3"/>
            </a:solidFill>
            <a:prstDash val="solid"/>
          </a:ln>
        </p:spPr>
        <p:txBody>
          <a:bodyPr/>
          <a:lstStyle/>
          <a:p>
            <a:endParaRPr lang="en-PH"/>
          </a:p>
        </p:txBody>
      </p:sp>
      <p:pic>
        <p:nvPicPr>
          <p:cNvPr id="15" name="check icon" descr="check icon"/>
          <p:cNvPicPr>
            <a:picLocks noChangeAspect="1"/>
          </p:cNvPicPr>
          <p:nvPr/>
        </p:nvPicPr>
        <p:blipFill>
          <a:blip r:embed="rId4"/>
          <a:stretch>
            <a:fillRect/>
          </a:stretch>
        </p:blipFill>
        <p:spPr>
          <a:xfrm>
            <a:off x="4217670" y="2891790"/>
            <a:ext cx="205740" cy="205740"/>
          </a:xfrm>
          <a:prstGeom prst="rect">
            <a:avLst/>
          </a:prstGeom>
        </p:spPr>
      </p:pic>
      <p:sp>
        <p:nvSpPr>
          <p:cNvPr id="16" name="Text 10"/>
          <p:cNvSpPr txBox="1"/>
          <p:nvPr/>
        </p:nvSpPr>
        <p:spPr>
          <a:xfrm>
            <a:off x="4709160" y="2788920"/>
            <a:ext cx="3931920" cy="411480"/>
          </a:xfrm>
          <a:prstGeom prst="rect">
            <a:avLst/>
          </a:prstGeom>
          <a:noFill/>
          <a:ln/>
        </p:spPr>
        <p:txBody>
          <a:bodyPr wrap="square" lIns="0" tIns="0" rIns="0" bIns="0" rtlCol="0" anchor="ctr"/>
          <a:lstStyle/>
          <a:p>
            <a:pPr marL="0" indent="0">
              <a:buNone/>
            </a:pPr>
            <a:r>
              <a:rPr lang="en-US" sz="1600" dirty="0">
                <a:solidFill>
                  <a:schemeClr val="tx1"/>
                </a:solidFill>
              </a:rPr>
              <a:t>Assessing performance</a:t>
            </a:r>
            <a:endParaRPr lang="en-US" sz="1600" dirty="0"/>
          </a:p>
        </p:txBody>
      </p:sp>
      <p:sp>
        <p:nvSpPr>
          <p:cNvPr id="17" name="check icon circle"/>
          <p:cNvSpPr/>
          <p:nvPr/>
        </p:nvSpPr>
        <p:spPr>
          <a:xfrm>
            <a:off x="4114800" y="3337560"/>
            <a:ext cx="411480" cy="411480"/>
          </a:xfrm>
          <a:prstGeom prst="ellipse">
            <a:avLst/>
          </a:prstGeom>
          <a:solidFill>
            <a:schemeClr val="accent3"/>
          </a:solidFill>
          <a:ln w="12700">
            <a:solidFill>
              <a:schemeClr val="accent3"/>
            </a:solidFill>
            <a:prstDash val="solid"/>
          </a:ln>
        </p:spPr>
        <p:txBody>
          <a:bodyPr/>
          <a:lstStyle/>
          <a:p>
            <a:endParaRPr lang="en-PH"/>
          </a:p>
        </p:txBody>
      </p:sp>
      <p:pic>
        <p:nvPicPr>
          <p:cNvPr id="18" name="check icon" descr="check icon"/>
          <p:cNvPicPr>
            <a:picLocks noChangeAspect="1"/>
          </p:cNvPicPr>
          <p:nvPr/>
        </p:nvPicPr>
        <p:blipFill>
          <a:blip r:embed="rId4"/>
          <a:stretch>
            <a:fillRect/>
          </a:stretch>
        </p:blipFill>
        <p:spPr>
          <a:xfrm>
            <a:off x="4217670" y="3440430"/>
            <a:ext cx="205740" cy="205740"/>
          </a:xfrm>
          <a:prstGeom prst="rect">
            <a:avLst/>
          </a:prstGeom>
        </p:spPr>
      </p:pic>
      <p:sp>
        <p:nvSpPr>
          <p:cNvPr id="19" name="Text 12"/>
          <p:cNvSpPr txBox="1"/>
          <p:nvPr/>
        </p:nvSpPr>
        <p:spPr>
          <a:xfrm>
            <a:off x="4709160" y="3337560"/>
            <a:ext cx="3931920" cy="411480"/>
          </a:xfrm>
          <a:prstGeom prst="rect">
            <a:avLst/>
          </a:prstGeom>
          <a:noFill/>
          <a:ln/>
        </p:spPr>
        <p:txBody>
          <a:bodyPr wrap="square" lIns="0" tIns="0" rIns="0" bIns="0" rtlCol="0" anchor="ctr"/>
          <a:lstStyle/>
          <a:p>
            <a:pPr marL="0" indent="0">
              <a:buNone/>
            </a:pPr>
            <a:r>
              <a:rPr lang="en-US" sz="1600" dirty="0">
                <a:solidFill>
                  <a:schemeClr val="tx1"/>
                </a:solidFill>
              </a:rPr>
              <a:t>Addressing deficiencies</a:t>
            </a:r>
            <a:endParaRPr lang="en-US" sz="1600" dirty="0"/>
          </a:p>
        </p:txBody>
      </p:sp>
      <p:sp>
        <p:nvSpPr>
          <p:cNvPr id="20" name="Text 13"/>
          <p:cNvSpPr txBox="1"/>
          <p:nvPr/>
        </p:nvSpPr>
        <p:spPr>
          <a:xfrm>
            <a:off x="4114800" y="3931920"/>
            <a:ext cx="4572000" cy="594360"/>
          </a:xfrm>
          <a:prstGeom prst="rect">
            <a:avLst/>
          </a:prstGeom>
          <a:noFill/>
          <a:ln/>
        </p:spPr>
        <p:txBody>
          <a:bodyPr wrap="square" lIns="0" tIns="0" rIns="0" bIns="0" rtlCol="0" anchor="t"/>
          <a:lstStyle/>
          <a:p>
            <a:pPr marL="0" indent="0">
              <a:buNone/>
            </a:pPr>
            <a:r>
              <a:rPr lang="en-US" sz="1300" i="1" dirty="0">
                <a:solidFill>
                  <a:schemeClr val="accent3"/>
                </a:solidFill>
              </a:rPr>
              <a:t>Problems found early are usually manageable. Problems found during audits or final reports are much harder to fix.</a:t>
            </a:r>
            <a:endParaRPr lang="en-US" sz="13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defRPr>
            </a:lvl1pPr>
          </a:lstStyle>
          <a:p>
            <a:pPr algn="r"/>
            <a:fld id="{F7021451-1387-4CA6-816F-3879F97B5CBC}" type="slidenum">
              <a:rPr lang="en-US" b="0"/>
              <a:t>30</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grpId="0" nodeType="withEffect">
                                  <p:stCondLst>
                                    <p:cond delay="157"/>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par>
                                <p:cTn id="20" presetID="10" presetClass="entr" presetSubtype="0" fill="hold" grpId="0" nodeType="withEffect">
                                  <p:stCondLst>
                                    <p:cond delay="314"/>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10" presetClass="entr" presetSubtype="0" fill="hold" grpId="0" nodeType="withEffect">
                                  <p:stCondLst>
                                    <p:cond delay="471"/>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par>
                                <p:cTn id="26" presetID="10" presetClass="entr" presetSubtype="0" fill="hold" nodeType="withEffect">
                                  <p:stCondLst>
                                    <p:cond delay="628"/>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par>
                                <p:cTn id="29" presetID="10" presetClass="entr" presetSubtype="0" fill="hold" grpId="0" nodeType="withEffect">
                                  <p:stCondLst>
                                    <p:cond delay="785"/>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par>
                                <p:cTn id="32" presetID="10" presetClass="entr" presetSubtype="0" fill="hold" nodeType="withEffect">
                                  <p:stCondLst>
                                    <p:cond delay="942"/>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par>
                                <p:cTn id="35" presetID="10" presetClass="entr" presetSubtype="0" fill="hold" grpId="0" nodeType="withEffect">
                                  <p:stCondLst>
                                    <p:cond delay="1099"/>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par>
                                <p:cTn id="38" presetID="10" presetClass="entr" presetSubtype="0" fill="hold" grpId="0" nodeType="withEffect">
                                  <p:stCondLst>
                                    <p:cond delay="1256"/>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500"/>
                                        <p:tgtEl>
                                          <p:spTgt spid="14"/>
                                        </p:tgtEl>
                                      </p:cBhvr>
                                    </p:animEffect>
                                  </p:childTnLst>
                                </p:cTn>
                              </p:par>
                              <p:par>
                                <p:cTn id="41" presetID="10" presetClass="entr" presetSubtype="0" fill="hold" grpId="0" nodeType="withEffect">
                                  <p:stCondLst>
                                    <p:cond delay="1413"/>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500"/>
                                        <p:tgtEl>
                                          <p:spTgt spid="16"/>
                                        </p:tgtEl>
                                      </p:cBhvr>
                                    </p:animEffect>
                                  </p:childTnLst>
                                </p:cTn>
                              </p:par>
                              <p:par>
                                <p:cTn id="44" presetID="10" presetClass="entr" presetSubtype="0" fill="hold" nodeType="withEffect">
                                  <p:stCondLst>
                                    <p:cond delay="157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500"/>
                                        <p:tgtEl>
                                          <p:spTgt spid="15"/>
                                        </p:tgtEl>
                                      </p:cBhvr>
                                    </p:animEffect>
                                  </p:childTnLst>
                                </p:cTn>
                              </p:par>
                              <p:par>
                                <p:cTn id="47" presetID="10" presetClass="entr" presetSubtype="0" fill="hold" grpId="0" nodeType="withEffect">
                                  <p:stCondLst>
                                    <p:cond delay="1727"/>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childTnLst>
                                </p:cTn>
                              </p:par>
                              <p:par>
                                <p:cTn id="50" presetID="10" presetClass="entr" presetSubtype="0" fill="hold" nodeType="withEffect">
                                  <p:stCondLst>
                                    <p:cond delay="1884"/>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500"/>
                                        <p:tgtEl>
                                          <p:spTgt spid="18"/>
                                        </p:tgtEl>
                                      </p:cBhvr>
                                    </p:animEffect>
                                  </p:childTnLst>
                                </p:cTn>
                              </p:par>
                              <p:par>
                                <p:cTn id="53" presetID="10" presetClass="entr" presetSubtype="0" fill="hold" grpId="0" nodeType="withEffect">
                                  <p:stCondLst>
                                    <p:cond delay="2041"/>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500"/>
                                        <p:tgtEl>
                                          <p:spTgt spid="19"/>
                                        </p:tgtEl>
                                      </p:cBhvr>
                                    </p:animEffect>
                                  </p:childTnLst>
                                </p:cTn>
                              </p:par>
                              <p:par>
                                <p:cTn id="56" presetID="10" presetClass="entr" presetSubtype="0" fill="hold" grpId="0" nodeType="withEffect">
                                  <p:stCondLst>
                                    <p:cond delay="2198"/>
                                  </p:stCondLst>
                                  <p:childTnLst>
                                    <p:set>
                                      <p:cBhvr>
                                        <p:cTn id="57" dur="1" fill="hold">
                                          <p:stCondLst>
                                            <p:cond delay="0"/>
                                          </p:stCondLst>
                                        </p:cTn>
                                        <p:tgtEl>
                                          <p:spTgt spid="20"/>
                                        </p:tgtEl>
                                        <p:attrNameLst>
                                          <p:attrName>style.visibility</p:attrName>
                                        </p:attrNameLst>
                                      </p:cBhvr>
                                      <p:to>
                                        <p:strVal val="visible"/>
                                      </p:to>
                                    </p:set>
                                    <p:animEffect transition="in" filter="fade">
                                      <p:cBhvr>
                                        <p:cTn id="5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7" grpId="0" animBg="1"/>
      <p:bldP spid="8" grpId="0" animBg="1"/>
      <p:bldP spid="10" grpId="0" animBg="1"/>
      <p:bldP spid="11" grpId="0" animBg="1"/>
      <p:bldP spid="13" grpId="0" animBg="1"/>
      <p:bldP spid="14" grpId="0" animBg="1"/>
      <p:bldP spid="16" grpId="0" animBg="1"/>
      <p:bldP spid="17" grpId="0" animBg="1"/>
      <p:bldP spid="19" grpId="0" animBg="1"/>
      <p:bldP spid="2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poll icon circle"/>
          <p:cNvSpPr/>
          <p:nvPr/>
        </p:nvSpPr>
        <p:spPr>
          <a:xfrm>
            <a:off x="457200" y="228600"/>
            <a:ext cx="731520" cy="731520"/>
          </a:xfrm>
          <a:prstGeom prst="ellipse">
            <a:avLst/>
          </a:prstGeom>
          <a:solidFill>
            <a:schemeClr val="accent2"/>
          </a:solidFill>
          <a:ln w="12700">
            <a:solidFill>
              <a:schemeClr val="accent2"/>
            </a:solidFill>
            <a:prstDash val="solid"/>
          </a:ln>
        </p:spPr>
        <p:txBody>
          <a:bodyPr/>
          <a:lstStyle/>
          <a:p>
            <a:endParaRPr lang="en-PH"/>
          </a:p>
        </p:txBody>
      </p:sp>
      <p:pic>
        <p:nvPicPr>
          <p:cNvPr id="3" name="poll icon" descr="poll icon"/>
          <p:cNvPicPr>
            <a:picLocks noChangeAspect="1"/>
          </p:cNvPicPr>
          <p:nvPr/>
        </p:nvPicPr>
        <p:blipFill>
          <a:blip r:embed="rId3"/>
          <a:stretch>
            <a:fillRect/>
          </a:stretch>
        </p:blipFill>
        <p:spPr>
          <a:xfrm>
            <a:off x="640080" y="411480"/>
            <a:ext cx="365760" cy="365760"/>
          </a:xfrm>
          <a:prstGeom prst="rect">
            <a:avLst/>
          </a:prstGeom>
        </p:spPr>
      </p:pic>
      <p:sp>
        <p:nvSpPr>
          <p:cNvPr id="4" name="Text 0"/>
          <p:cNvSpPr>
            <a:spLocks noGrp="1"/>
          </p:cNvSpPr>
          <p:nvPr>
            <p:ph type="title" idx="100" hasCustomPrompt="1"/>
          </p:nvPr>
        </p:nvSpPr>
        <p:spPr>
          <a:xfrm>
            <a:off x="1417320" y="320040"/>
            <a:ext cx="7315200" cy="548640"/>
          </a:xfrm>
          <a:prstGeom prst="rect">
            <a:avLst/>
          </a:prstGeom>
          <a:noFill/>
          <a:ln/>
        </p:spPr>
        <p:txBody>
          <a:bodyPr wrap="square" lIns="0" tIns="0" rIns="0" bIns="0" rtlCol="0" anchor="ctr"/>
          <a:lstStyle/>
          <a:p>
            <a:pPr marL="0" indent="0" algn="l">
              <a:buNone/>
            </a:pPr>
            <a:r>
              <a:rPr lang="en-US" sz="2600" b="1" dirty="0">
                <a:solidFill>
                  <a:schemeClr val="accent1"/>
                </a:solidFill>
                <a:latin typeface="Cambria" pitchFamily="34" charset="0"/>
                <a:ea typeface="Cambria" pitchFamily="34" charset="-122"/>
                <a:cs typeface="Cambria" pitchFamily="34" charset="-120"/>
              </a:rPr>
              <a:t>Polling Question #3</a:t>
            </a:r>
            <a:endParaRPr lang="en-US" sz="2600" dirty="0"/>
          </a:p>
        </p:txBody>
      </p:sp>
      <p:sp>
        <p:nvSpPr>
          <p:cNvPr id="5" name="Text 0"/>
          <p:cNvSpPr>
            <a:spLocks noGrp="1"/>
          </p:cNvSpPr>
          <p:nvPr>
            <p:ph type="body" idx="101" hasCustomPrompt="1"/>
          </p:nvPr>
        </p:nvSpPr>
        <p:spPr>
          <a:xfrm>
            <a:off x="457200" y="1097280"/>
            <a:ext cx="8229600" cy="822960"/>
          </a:xfrm>
          <a:prstGeom prst="rect">
            <a:avLst/>
          </a:prstGeom>
          <a:noFill/>
          <a:ln/>
        </p:spPr>
        <p:txBody>
          <a:bodyPr wrap="square" lIns="0" tIns="0" rIns="0" bIns="0" rtlCol="0" anchor="ctr"/>
          <a:lstStyle/>
          <a:p>
            <a:pPr marL="0" indent="0">
              <a:buNone/>
            </a:pPr>
            <a:r>
              <a:rPr lang="en-US" sz="2000" b="1" dirty="0">
                <a:solidFill>
                  <a:schemeClr val="tx1"/>
                </a:solidFill>
              </a:rPr>
              <a:t>True or False: A grant is considered complete as soon as the organization spends all of the grant funds.</a:t>
            </a:r>
            <a:endParaRPr lang="en-US" sz="2000" dirty="0"/>
          </a:p>
        </p:txBody>
      </p:sp>
      <p:sp>
        <p:nvSpPr>
          <p:cNvPr id="6" name="option A"/>
          <p:cNvSpPr/>
          <p:nvPr/>
        </p:nvSpPr>
        <p:spPr>
          <a:xfrm>
            <a:off x="457200" y="2148840"/>
            <a:ext cx="4023360" cy="1371600"/>
          </a:xfrm>
          <a:prstGeom prst="roundRect">
            <a:avLst>
              <a:gd name="adj" fmla="val 5333"/>
            </a:avLst>
          </a:prstGeom>
          <a:solidFill>
            <a:schemeClr val="bg1"/>
          </a:solidFill>
          <a:ln w="12700">
            <a:solidFill>
              <a:schemeClr val="bg1"/>
            </a:solidFill>
            <a:prstDash val="solid"/>
          </a:ln>
        </p:spPr>
        <p:txBody>
          <a:bodyPr/>
          <a:lstStyle/>
          <a:p>
            <a:endParaRPr lang="en-PH"/>
          </a:p>
        </p:txBody>
      </p:sp>
      <p:sp>
        <p:nvSpPr>
          <p:cNvPr id="7" name="option letter circle"/>
          <p:cNvSpPr/>
          <p:nvPr/>
        </p:nvSpPr>
        <p:spPr>
          <a:xfrm>
            <a:off x="640080" y="2560320"/>
            <a:ext cx="548640" cy="548640"/>
          </a:xfrm>
          <a:prstGeom prst="ellipse">
            <a:avLst/>
          </a:prstGeom>
          <a:solidFill>
            <a:schemeClr val="accent1"/>
          </a:solidFill>
          <a:ln w="12700">
            <a:solidFill>
              <a:schemeClr val="accent1"/>
            </a:solidFill>
            <a:prstDash val="solid"/>
          </a:ln>
        </p:spPr>
        <p:txBody>
          <a:bodyPr/>
          <a:lstStyle/>
          <a:p>
            <a:endParaRPr lang="en-PH"/>
          </a:p>
        </p:txBody>
      </p:sp>
      <p:sp>
        <p:nvSpPr>
          <p:cNvPr id="8" name="Text 5"/>
          <p:cNvSpPr txBox="1"/>
          <p:nvPr/>
        </p:nvSpPr>
        <p:spPr>
          <a:xfrm>
            <a:off x="640080" y="2560320"/>
            <a:ext cx="548640" cy="548640"/>
          </a:xfrm>
          <a:prstGeom prst="rect">
            <a:avLst/>
          </a:prstGeom>
          <a:noFill/>
          <a:ln/>
        </p:spPr>
        <p:txBody>
          <a:bodyPr wrap="square" lIns="0" tIns="0" rIns="0" bIns="0" rtlCol="0" anchor="ctr"/>
          <a:lstStyle/>
          <a:p>
            <a:pPr marL="0" indent="0" algn="ctr">
              <a:buNone/>
            </a:pPr>
            <a:r>
              <a:rPr lang="en-US" sz="1800" b="1" dirty="0">
                <a:solidFill>
                  <a:schemeClr val="bg1"/>
                </a:solidFill>
                <a:latin typeface="Cambria" pitchFamily="34" charset="0"/>
                <a:ea typeface="Cambria" pitchFamily="34" charset="-122"/>
                <a:cs typeface="Cambria" pitchFamily="34" charset="-120"/>
              </a:rPr>
              <a:t>A</a:t>
            </a:r>
            <a:endParaRPr lang="en-US" sz="1800" dirty="0"/>
          </a:p>
        </p:txBody>
      </p:sp>
      <p:sp>
        <p:nvSpPr>
          <p:cNvPr id="9" name="Text 6"/>
          <p:cNvSpPr txBox="1"/>
          <p:nvPr/>
        </p:nvSpPr>
        <p:spPr>
          <a:xfrm>
            <a:off x="1325880" y="2240280"/>
            <a:ext cx="3017520" cy="1188720"/>
          </a:xfrm>
          <a:prstGeom prst="rect">
            <a:avLst/>
          </a:prstGeom>
          <a:noFill/>
          <a:ln/>
        </p:spPr>
        <p:txBody>
          <a:bodyPr wrap="square" lIns="0" tIns="0" rIns="0" bIns="0" rtlCol="0" anchor="ctr"/>
          <a:lstStyle/>
          <a:p>
            <a:pPr marL="0" indent="0">
              <a:buNone/>
            </a:pPr>
            <a:r>
              <a:rPr lang="en-US" sz="1500" dirty="0">
                <a:solidFill>
                  <a:schemeClr val="tx1"/>
                </a:solidFill>
              </a:rPr>
              <a:t>True</a:t>
            </a:r>
            <a:endParaRPr lang="en-US" sz="1500" dirty="0"/>
          </a:p>
        </p:txBody>
      </p:sp>
      <p:sp>
        <p:nvSpPr>
          <p:cNvPr id="10" name="option B"/>
          <p:cNvSpPr/>
          <p:nvPr/>
        </p:nvSpPr>
        <p:spPr>
          <a:xfrm>
            <a:off x="4663440" y="2148840"/>
            <a:ext cx="4023360" cy="1371600"/>
          </a:xfrm>
          <a:prstGeom prst="roundRect">
            <a:avLst>
              <a:gd name="adj" fmla="val 5333"/>
            </a:avLst>
          </a:prstGeom>
          <a:solidFill>
            <a:schemeClr val="bg1"/>
          </a:solidFill>
          <a:ln w="12700">
            <a:solidFill>
              <a:schemeClr val="bg1"/>
            </a:solidFill>
            <a:prstDash val="solid"/>
          </a:ln>
        </p:spPr>
        <p:txBody>
          <a:bodyPr/>
          <a:lstStyle/>
          <a:p>
            <a:endParaRPr lang="en-PH"/>
          </a:p>
        </p:txBody>
      </p:sp>
      <p:sp>
        <p:nvSpPr>
          <p:cNvPr id="11" name="option letter circle"/>
          <p:cNvSpPr/>
          <p:nvPr/>
        </p:nvSpPr>
        <p:spPr>
          <a:xfrm>
            <a:off x="4846320" y="2560320"/>
            <a:ext cx="548640" cy="548640"/>
          </a:xfrm>
          <a:prstGeom prst="ellipse">
            <a:avLst/>
          </a:prstGeom>
          <a:solidFill>
            <a:schemeClr val="accent1"/>
          </a:solidFill>
          <a:ln w="12700">
            <a:solidFill>
              <a:schemeClr val="accent1"/>
            </a:solidFill>
            <a:prstDash val="solid"/>
          </a:ln>
        </p:spPr>
        <p:txBody>
          <a:bodyPr/>
          <a:lstStyle/>
          <a:p>
            <a:endParaRPr lang="en-PH"/>
          </a:p>
        </p:txBody>
      </p:sp>
      <p:sp>
        <p:nvSpPr>
          <p:cNvPr id="12" name="Text 9"/>
          <p:cNvSpPr txBox="1"/>
          <p:nvPr/>
        </p:nvSpPr>
        <p:spPr>
          <a:xfrm>
            <a:off x="4846320" y="2560320"/>
            <a:ext cx="548640" cy="548640"/>
          </a:xfrm>
          <a:prstGeom prst="rect">
            <a:avLst/>
          </a:prstGeom>
          <a:noFill/>
          <a:ln/>
        </p:spPr>
        <p:txBody>
          <a:bodyPr wrap="square" lIns="0" tIns="0" rIns="0" bIns="0" rtlCol="0" anchor="ctr"/>
          <a:lstStyle/>
          <a:p>
            <a:pPr marL="0" indent="0" algn="ctr">
              <a:buNone/>
            </a:pPr>
            <a:r>
              <a:rPr lang="en-US" sz="1800" b="1" dirty="0">
                <a:solidFill>
                  <a:schemeClr val="bg1"/>
                </a:solidFill>
                <a:latin typeface="Cambria" pitchFamily="34" charset="0"/>
                <a:ea typeface="Cambria" pitchFamily="34" charset="-122"/>
                <a:cs typeface="Cambria" pitchFamily="34" charset="-120"/>
              </a:rPr>
              <a:t>B</a:t>
            </a:r>
            <a:endParaRPr lang="en-US" sz="1800" dirty="0"/>
          </a:p>
        </p:txBody>
      </p:sp>
      <p:sp>
        <p:nvSpPr>
          <p:cNvPr id="13" name="Text 10"/>
          <p:cNvSpPr txBox="1"/>
          <p:nvPr/>
        </p:nvSpPr>
        <p:spPr>
          <a:xfrm>
            <a:off x="5532120" y="2240280"/>
            <a:ext cx="3017520" cy="1188720"/>
          </a:xfrm>
          <a:prstGeom prst="rect">
            <a:avLst/>
          </a:prstGeom>
          <a:noFill/>
          <a:ln/>
        </p:spPr>
        <p:txBody>
          <a:bodyPr wrap="square" lIns="0" tIns="0" rIns="0" bIns="0" rtlCol="0" anchor="ctr"/>
          <a:lstStyle/>
          <a:p>
            <a:pPr marL="0" indent="0">
              <a:buNone/>
            </a:pPr>
            <a:r>
              <a:rPr lang="en-US" sz="1500" dirty="0">
                <a:solidFill>
                  <a:schemeClr val="tx1"/>
                </a:solidFill>
              </a:rPr>
              <a:t>False</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defRPr>
            </a:lvl1pPr>
          </a:lstStyle>
          <a:p>
            <a:pPr algn="r"/>
            <a:fld id="{F7021451-1387-4CA6-816F-3879F97B5CBC}" type="slidenum">
              <a:rPr lang="en-US" b="0"/>
              <a:t>31</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22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44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66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grpId="0" nodeType="withEffect">
                                  <p:stCondLst>
                                    <p:cond delay="66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par>
                                <p:cTn id="20" presetID="10" presetClass="entr" presetSubtype="0" fill="hold" grpId="0" nodeType="withEffect">
                                  <p:stCondLst>
                                    <p:cond delay="66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10" presetClass="entr" presetSubtype="0" fill="hold" grpId="0" nodeType="withEffect">
                                  <p:stCondLst>
                                    <p:cond delay="66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par>
                                <p:cTn id="26" presetID="10" presetClass="entr" presetSubtype="0" fill="hold" grpId="0" nodeType="withEffect">
                                  <p:stCondLst>
                                    <p:cond delay="88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par>
                                <p:cTn id="29" presetID="10" presetClass="entr" presetSubtype="0" fill="hold" grpId="0" nodeType="withEffect">
                                  <p:stCondLst>
                                    <p:cond delay="88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par>
                                <p:cTn id="32" presetID="10" presetClass="entr" presetSubtype="0" fill="hold" grpId="0" nodeType="withEffect">
                                  <p:stCondLst>
                                    <p:cond delay="88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par>
                                <p:cTn id="35" presetID="10" presetClass="entr" presetSubtype="0" fill="hold" grpId="0" nodeType="withEffect">
                                  <p:stCondLst>
                                    <p:cond delay="88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P spid="7" grpId="0" animBg="1"/>
      <p:bldP spid="8" grpId="0" animBg="1"/>
      <p:bldP spid="9" grpId="0" animBg="1"/>
      <p:bldP spid="10" grpId="0" animBg="1"/>
      <p:bldP spid="11" grpId="0" animBg="1"/>
      <p:bldP spid="12" grpId="0" animBg="1"/>
      <p:bldP spid="1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548640" y="594360"/>
            <a:ext cx="2743200" cy="1280160"/>
          </a:xfrm>
          <a:prstGeom prst="rect">
            <a:avLst/>
          </a:prstGeom>
          <a:noFill/>
          <a:ln/>
        </p:spPr>
        <p:txBody>
          <a:bodyPr wrap="square" lIns="0" tIns="0" rIns="0" bIns="0" rtlCol="0" anchor="b"/>
          <a:lstStyle/>
          <a:p>
            <a:pPr marL="0" indent="0">
              <a:buNone/>
            </a:pPr>
            <a:r>
              <a:rPr lang="en-US" sz="8800" b="1" dirty="0">
                <a:solidFill>
                  <a:schemeClr val="accent2"/>
                </a:solidFill>
                <a:latin typeface="Cambria" pitchFamily="34" charset="0"/>
                <a:ea typeface="Cambria" pitchFamily="34" charset="-122"/>
                <a:cs typeface="Cambria" pitchFamily="34" charset="-120"/>
              </a:rPr>
              <a:t>06</a:t>
            </a:r>
            <a:endParaRPr lang="en-US" sz="8800" dirty="0"/>
          </a:p>
        </p:txBody>
      </p:sp>
      <p:sp>
        <p:nvSpPr>
          <p:cNvPr id="3" name="Text 0"/>
          <p:cNvSpPr>
            <a:spLocks noGrp="1"/>
          </p:cNvSpPr>
          <p:nvPr>
            <p:ph type="title" idx="101" hasCustomPrompt="1"/>
          </p:nvPr>
        </p:nvSpPr>
        <p:spPr>
          <a:xfrm>
            <a:off x="548640" y="2011680"/>
            <a:ext cx="5120640" cy="960120"/>
          </a:xfrm>
          <a:prstGeom prst="rect">
            <a:avLst/>
          </a:prstGeom>
          <a:noFill/>
          <a:ln/>
        </p:spPr>
        <p:txBody>
          <a:bodyPr wrap="square" lIns="0" tIns="0" rIns="0" bIns="0" rtlCol="0" anchor="b"/>
          <a:lstStyle/>
          <a:p>
            <a:pPr marL="0" indent="0" algn="l">
              <a:buNone/>
            </a:pPr>
            <a:r>
              <a:rPr lang="en-US" sz="3600" b="1" dirty="0">
                <a:solidFill>
                  <a:schemeClr val="bg1"/>
                </a:solidFill>
                <a:latin typeface="Cambria" pitchFamily="34" charset="0"/>
                <a:ea typeface="Cambria" pitchFamily="34" charset="-122"/>
                <a:cs typeface="Cambria" pitchFamily="34" charset="-120"/>
              </a:rPr>
              <a:t>Closeout and Learning</a:t>
            </a:r>
            <a:endParaRPr lang="en-US" sz="3600" dirty="0"/>
          </a:p>
        </p:txBody>
      </p:sp>
      <p:sp>
        <p:nvSpPr>
          <p:cNvPr id="4" name="Text 0"/>
          <p:cNvSpPr>
            <a:spLocks noGrp="1"/>
          </p:cNvSpPr>
          <p:nvPr>
            <p:ph type="body" idx="102" hasCustomPrompt="1"/>
          </p:nvPr>
        </p:nvSpPr>
        <p:spPr>
          <a:xfrm>
            <a:off x="548640" y="3108960"/>
            <a:ext cx="5120640" cy="822960"/>
          </a:xfrm>
          <a:prstGeom prst="rect">
            <a:avLst/>
          </a:prstGeom>
          <a:noFill/>
          <a:ln/>
        </p:spPr>
        <p:txBody>
          <a:bodyPr wrap="square" lIns="0" tIns="0" rIns="0" bIns="0" rtlCol="0" anchor="t"/>
          <a:lstStyle/>
          <a:p>
            <a:pPr marL="0" indent="0">
              <a:buNone/>
            </a:pPr>
            <a:r>
              <a:rPr lang="en-US" sz="1800" i="1" dirty="0">
                <a:solidFill>
                  <a:schemeClr val="accent5"/>
                </a:solidFill>
              </a:rPr>
              <a:t>Every grant eventually ends. Closeout is more than submitting the final report.</a:t>
            </a:r>
            <a:endParaRPr lang="en-US" sz="1800" dirty="0"/>
          </a:p>
        </p:txBody>
      </p:sp>
      <p:sp>
        <p:nvSpPr>
          <p:cNvPr id="25" name="Slide Number Placeholder 0"/>
          <p:cNvSpPr>
            <a:spLocks noGrp="1"/>
          </p:cNvSpPr>
          <p:nvPr>
            <p:ph type="sldNum" sz="quarter" idx="4294967295"/>
          </p:nvPr>
        </p:nvSpPr>
        <p:spPr>
          <a:xfrm>
            <a:off x="8229600" y="4754880"/>
            <a:ext cx="54864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4"/>
                </a:solidFill>
              </a:defRPr>
            </a:lvl1pPr>
          </a:lstStyle>
          <a:p>
            <a:pPr algn="r"/>
            <a:fld id="{F7021451-1387-4CA6-816F-3879F97B5CBC}" type="slidenum">
              <a:rPr lang="en-US" b="0"/>
              <a:t>32</a:t>
            </a:fld>
            <a:endParaRPr lang="en-US"/>
          </a:p>
        </p:txBody>
      </p:sp>
      <p:pic>
        <p:nvPicPr>
          <p:cNvPr id="26" name="Medallion image" descr="Decorative illustration"/>
          <p:cNvPicPr>
            <a:picLocks noChangeAspect="1"/>
          </p:cNvPicPr>
          <p:nvPr/>
        </p:nvPicPr>
        <p:blipFill>
          <a:blip r:embed="rId3"/>
          <a:stretch>
            <a:fillRect/>
          </a:stretch>
        </p:blipFill>
        <p:spPr>
          <a:xfrm>
            <a:off x="5806440" y="1325880"/>
            <a:ext cx="2743200" cy="2743200"/>
          </a:xfrm>
          <a:prstGeom prst="ellipse">
            <a:avLst/>
          </a:prstGeom>
          <a:effectLst>
            <a:outerShdw blurRad="190500" dist="63500" dir="5400000" algn="t" rotWithShape="0">
              <a:srgbClr val="000000">
                <a:alpha val="30000"/>
              </a:srgbClr>
            </a:outerShdw>
          </a:effectLst>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44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66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par>
                                <p:cTn id="11" presetID="10" presetClass="entr" presetSubtype="0" fill="hold" grpId="0" nodeType="withEffect">
                                  <p:stCondLst>
                                    <p:cond delay="88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accent1"/>
                </a:solidFill>
                <a:latin typeface="Cambria" pitchFamily="34" charset="0"/>
                <a:ea typeface="Cambria" pitchFamily="34" charset="-122"/>
                <a:cs typeface="Cambria" pitchFamily="34" charset="-120"/>
              </a:rPr>
              <a:t>Close Out and Measure Success</a:t>
            </a:r>
            <a:endParaRPr lang="en-US" sz="2800" dirty="0"/>
          </a:p>
        </p:txBody>
      </p:sp>
      <p:sp>
        <p:nvSpPr>
          <p:cNvPr id="3" name="checklist card"/>
          <p:cNvSpPr/>
          <p:nvPr/>
        </p:nvSpPr>
        <p:spPr>
          <a:xfrm>
            <a:off x="457200" y="1188720"/>
            <a:ext cx="4023360" cy="3337560"/>
          </a:xfrm>
          <a:prstGeom prst="roundRect">
            <a:avLst>
              <a:gd name="adj" fmla="val 2192"/>
            </a:avLst>
          </a:prstGeom>
          <a:solidFill>
            <a:schemeClr val="bg2"/>
          </a:solidFill>
          <a:ln w="12700">
            <a:solidFill>
              <a:schemeClr val="bg2"/>
            </a:solidFill>
            <a:prstDash val="solid"/>
          </a:ln>
        </p:spPr>
        <p:txBody>
          <a:bodyPr/>
          <a:lstStyle/>
          <a:p>
            <a:endParaRPr lang="en-PH"/>
          </a:p>
        </p:txBody>
      </p:sp>
      <p:sp>
        <p:nvSpPr>
          <p:cNvPr id="4" name="checklist icon circle"/>
          <p:cNvSpPr/>
          <p:nvPr/>
        </p:nvSpPr>
        <p:spPr>
          <a:xfrm>
            <a:off x="685800" y="1371600"/>
            <a:ext cx="548640" cy="548640"/>
          </a:xfrm>
          <a:prstGeom prst="ellipse">
            <a:avLst/>
          </a:prstGeom>
          <a:solidFill>
            <a:schemeClr val="accent1"/>
          </a:solidFill>
          <a:ln w="12700">
            <a:solidFill>
              <a:schemeClr val="accent1"/>
            </a:solidFill>
            <a:prstDash val="solid"/>
          </a:ln>
        </p:spPr>
        <p:txBody>
          <a:bodyPr/>
          <a:lstStyle/>
          <a:p>
            <a:endParaRPr lang="en-PH"/>
          </a:p>
        </p:txBody>
      </p:sp>
      <p:pic>
        <p:nvPicPr>
          <p:cNvPr id="5" name="checklist icon" descr="checklist icon"/>
          <p:cNvPicPr>
            <a:picLocks noChangeAspect="1"/>
          </p:cNvPicPr>
          <p:nvPr/>
        </p:nvPicPr>
        <p:blipFill>
          <a:blip r:embed="rId3"/>
          <a:stretch>
            <a:fillRect/>
          </a:stretch>
        </p:blipFill>
        <p:spPr>
          <a:xfrm>
            <a:off x="822960" y="1508760"/>
            <a:ext cx="274320" cy="274320"/>
          </a:xfrm>
          <a:prstGeom prst="rect">
            <a:avLst/>
          </a:prstGeom>
        </p:spPr>
      </p:pic>
      <p:sp>
        <p:nvSpPr>
          <p:cNvPr id="6" name="Text 3"/>
          <p:cNvSpPr txBox="1"/>
          <p:nvPr/>
        </p:nvSpPr>
        <p:spPr>
          <a:xfrm>
            <a:off x="1371600" y="1371600"/>
            <a:ext cx="2926080" cy="548640"/>
          </a:xfrm>
          <a:prstGeom prst="rect">
            <a:avLst/>
          </a:prstGeom>
          <a:noFill/>
          <a:ln/>
        </p:spPr>
        <p:txBody>
          <a:bodyPr wrap="square" lIns="0" tIns="0" rIns="0" bIns="0" rtlCol="0" anchor="ctr"/>
          <a:lstStyle/>
          <a:p>
            <a:pPr marL="0" indent="0">
              <a:buNone/>
            </a:pPr>
            <a:r>
              <a:rPr lang="en-US" sz="1700" b="1" dirty="0">
                <a:solidFill>
                  <a:schemeClr val="accent1"/>
                </a:solidFill>
              </a:rPr>
              <a:t>Closeout checklist: confirm</a:t>
            </a:r>
            <a:endParaRPr lang="en-US" sz="1700" dirty="0"/>
          </a:p>
        </p:txBody>
      </p:sp>
      <p:sp>
        <p:nvSpPr>
          <p:cNvPr id="7" name="Text 4"/>
          <p:cNvSpPr txBox="1"/>
          <p:nvPr/>
        </p:nvSpPr>
        <p:spPr>
          <a:xfrm>
            <a:off x="777240" y="2148840"/>
            <a:ext cx="3520440" cy="2240280"/>
          </a:xfrm>
          <a:prstGeom prst="rect">
            <a:avLst/>
          </a:prstGeom>
          <a:noFill/>
          <a:ln/>
        </p:spPr>
        <p:txBody>
          <a:bodyPr wrap="square" lIns="0" tIns="0" rIns="0" bIns="0" rtlCol="0" anchor="t"/>
          <a:lstStyle/>
          <a:p>
            <a:pPr marL="177800" indent="-177800">
              <a:spcAft>
                <a:spcPts val="400"/>
              </a:spcAft>
              <a:buSzPct val="100000"/>
              <a:buChar char="•"/>
            </a:pPr>
            <a:r>
              <a:rPr lang="en-US" sz="1600" dirty="0">
                <a:solidFill>
                  <a:schemeClr val="tx1"/>
                </a:solidFill>
              </a:rPr>
              <a:t>Activities completed</a:t>
            </a:r>
            <a:endParaRPr lang="en-US" sz="1600" dirty="0"/>
          </a:p>
          <a:p>
            <a:pPr marL="177800" indent="-177800">
              <a:spcAft>
                <a:spcPts val="400"/>
              </a:spcAft>
              <a:buSzPct val="100000"/>
              <a:buChar char="•"/>
            </a:pPr>
            <a:r>
              <a:rPr lang="en-US" sz="1600" dirty="0">
                <a:solidFill>
                  <a:schemeClr val="tx1"/>
                </a:solidFill>
              </a:rPr>
              <a:t>Expenditures recorded</a:t>
            </a:r>
            <a:endParaRPr lang="en-US" sz="1600" dirty="0"/>
          </a:p>
          <a:p>
            <a:pPr marL="177800" indent="-177800">
              <a:spcAft>
                <a:spcPts val="400"/>
              </a:spcAft>
              <a:buSzPct val="100000"/>
              <a:buChar char="•"/>
            </a:pPr>
            <a:r>
              <a:rPr lang="en-US" sz="1600" dirty="0">
                <a:solidFill>
                  <a:schemeClr val="tx1"/>
                </a:solidFill>
              </a:rPr>
              <a:t>Reports submitted</a:t>
            </a:r>
            <a:endParaRPr lang="en-US" sz="1600" dirty="0"/>
          </a:p>
          <a:p>
            <a:pPr marL="177800" indent="-177800">
              <a:spcAft>
                <a:spcPts val="400"/>
              </a:spcAft>
              <a:buSzPct val="100000"/>
              <a:buChar char="•"/>
            </a:pPr>
            <a:r>
              <a:rPr lang="en-US" sz="1600" dirty="0">
                <a:solidFill>
                  <a:schemeClr val="tx1"/>
                </a:solidFill>
              </a:rPr>
              <a:t>Reimbursements received</a:t>
            </a:r>
            <a:endParaRPr lang="en-US" sz="1600" dirty="0"/>
          </a:p>
          <a:p>
            <a:pPr marL="177800" indent="-177800">
              <a:spcAft>
                <a:spcPts val="400"/>
              </a:spcAft>
              <a:buSzPct val="100000"/>
              <a:buChar char="•"/>
            </a:pPr>
            <a:r>
              <a:rPr lang="en-US" sz="1600" dirty="0">
                <a:solidFill>
                  <a:schemeClr val="tx1"/>
                </a:solidFill>
              </a:rPr>
              <a:t>Outstanding obligations resolved</a:t>
            </a:r>
            <a:endParaRPr lang="en-US" sz="1600" dirty="0"/>
          </a:p>
          <a:p>
            <a:pPr marL="177800" indent="-177800">
              <a:spcAft>
                <a:spcPts val="400"/>
              </a:spcAft>
              <a:buSzPct val="100000"/>
              <a:buChar char="•"/>
            </a:pPr>
            <a:r>
              <a:rPr lang="en-US" sz="1600" dirty="0">
                <a:solidFill>
                  <a:schemeClr val="tx1"/>
                </a:solidFill>
              </a:rPr>
              <a:t>Documentation retained</a:t>
            </a:r>
            <a:endParaRPr lang="en-US" sz="1600" dirty="0"/>
          </a:p>
        </p:txBody>
      </p:sp>
      <p:sp>
        <p:nvSpPr>
          <p:cNvPr id="8" name="measure card"/>
          <p:cNvSpPr/>
          <p:nvPr/>
        </p:nvSpPr>
        <p:spPr>
          <a:xfrm>
            <a:off x="4663440" y="1188720"/>
            <a:ext cx="4023360" cy="3337560"/>
          </a:xfrm>
          <a:prstGeom prst="roundRect">
            <a:avLst>
              <a:gd name="adj" fmla="val 2192"/>
            </a:avLst>
          </a:prstGeom>
          <a:solidFill>
            <a:schemeClr val="accent1"/>
          </a:solidFill>
          <a:ln w="12700">
            <a:solidFill>
              <a:schemeClr val="accent1"/>
            </a:solidFill>
            <a:prstDash val="solid"/>
          </a:ln>
        </p:spPr>
        <p:txBody>
          <a:bodyPr/>
          <a:lstStyle/>
          <a:p>
            <a:endParaRPr lang="en-PH"/>
          </a:p>
        </p:txBody>
      </p:sp>
      <p:sp>
        <p:nvSpPr>
          <p:cNvPr id="9" name="measure icon circle"/>
          <p:cNvSpPr/>
          <p:nvPr/>
        </p:nvSpPr>
        <p:spPr>
          <a:xfrm>
            <a:off x="4892040" y="1371600"/>
            <a:ext cx="548640" cy="548640"/>
          </a:xfrm>
          <a:prstGeom prst="ellipse">
            <a:avLst/>
          </a:prstGeom>
          <a:solidFill>
            <a:schemeClr val="accent2"/>
          </a:solidFill>
          <a:ln w="12700">
            <a:solidFill>
              <a:schemeClr val="accent2"/>
            </a:solidFill>
            <a:prstDash val="solid"/>
          </a:ln>
        </p:spPr>
        <p:txBody>
          <a:bodyPr/>
          <a:lstStyle/>
          <a:p>
            <a:endParaRPr lang="en-PH"/>
          </a:p>
        </p:txBody>
      </p:sp>
      <p:pic>
        <p:nvPicPr>
          <p:cNvPr id="10" name="measure icon" descr="measure icon"/>
          <p:cNvPicPr>
            <a:picLocks noChangeAspect="1"/>
          </p:cNvPicPr>
          <p:nvPr/>
        </p:nvPicPr>
        <p:blipFill>
          <a:blip r:embed="rId4"/>
          <a:stretch>
            <a:fillRect/>
          </a:stretch>
        </p:blipFill>
        <p:spPr>
          <a:xfrm>
            <a:off x="5029200" y="1508760"/>
            <a:ext cx="274320" cy="274320"/>
          </a:xfrm>
          <a:prstGeom prst="rect">
            <a:avLst/>
          </a:prstGeom>
        </p:spPr>
      </p:pic>
      <p:sp>
        <p:nvSpPr>
          <p:cNvPr id="11" name="Text 7"/>
          <p:cNvSpPr txBox="1"/>
          <p:nvPr/>
        </p:nvSpPr>
        <p:spPr>
          <a:xfrm>
            <a:off x="5577840" y="1371600"/>
            <a:ext cx="2926080" cy="548640"/>
          </a:xfrm>
          <a:prstGeom prst="rect">
            <a:avLst/>
          </a:prstGeom>
          <a:noFill/>
          <a:ln/>
        </p:spPr>
        <p:txBody>
          <a:bodyPr wrap="square" lIns="0" tIns="0" rIns="0" bIns="0" rtlCol="0" anchor="ctr"/>
          <a:lstStyle/>
          <a:p>
            <a:pPr marL="0" indent="0">
              <a:buNone/>
            </a:pPr>
            <a:r>
              <a:rPr lang="en-US" sz="1700" b="1" dirty="0">
                <a:solidFill>
                  <a:schemeClr val="bg1"/>
                </a:solidFill>
              </a:rPr>
              <a:t>Measure success: ask</a:t>
            </a:r>
            <a:endParaRPr lang="en-US" sz="1700" dirty="0"/>
          </a:p>
        </p:txBody>
      </p:sp>
      <p:sp>
        <p:nvSpPr>
          <p:cNvPr id="12" name="Text 8"/>
          <p:cNvSpPr txBox="1"/>
          <p:nvPr/>
        </p:nvSpPr>
        <p:spPr>
          <a:xfrm>
            <a:off x="4983480" y="2148840"/>
            <a:ext cx="3520440" cy="2240280"/>
          </a:xfrm>
          <a:prstGeom prst="rect">
            <a:avLst/>
          </a:prstGeom>
          <a:noFill/>
          <a:ln/>
        </p:spPr>
        <p:txBody>
          <a:bodyPr wrap="square" lIns="0" tIns="0" rIns="0" bIns="0" rtlCol="0" anchor="t"/>
          <a:lstStyle/>
          <a:p>
            <a:pPr marL="177800" indent="-177800">
              <a:spcAft>
                <a:spcPts val="400"/>
              </a:spcAft>
              <a:buSzPct val="100000"/>
              <a:buChar char="•"/>
            </a:pPr>
            <a:r>
              <a:rPr lang="en-US" sz="1600" dirty="0">
                <a:solidFill>
                  <a:schemeClr val="bg1"/>
                </a:solidFill>
              </a:rPr>
              <a:t>Did we achieve the promised outcomes?</a:t>
            </a:r>
            <a:endParaRPr lang="en-US" sz="1600" dirty="0"/>
          </a:p>
          <a:p>
            <a:pPr marL="177800" indent="-177800">
              <a:spcAft>
                <a:spcPts val="400"/>
              </a:spcAft>
              <a:buSzPct val="100000"/>
              <a:buChar char="•"/>
            </a:pPr>
            <a:r>
              <a:rPr lang="en-US" sz="1600" dirty="0">
                <a:solidFill>
                  <a:schemeClr val="bg1"/>
                </a:solidFill>
              </a:rPr>
              <a:t>Did we stay within budget?</a:t>
            </a:r>
            <a:endParaRPr lang="en-US" sz="1600" dirty="0"/>
          </a:p>
          <a:p>
            <a:pPr marL="177800" indent="-177800">
              <a:spcAft>
                <a:spcPts val="400"/>
              </a:spcAft>
              <a:buSzPct val="100000"/>
              <a:buChar char="•"/>
            </a:pPr>
            <a:r>
              <a:rPr lang="en-US" sz="1600" dirty="0">
                <a:solidFill>
                  <a:schemeClr val="bg1"/>
                </a:solidFill>
              </a:rPr>
              <a:t>Were assumptions realistic?</a:t>
            </a:r>
            <a:endParaRPr lang="en-US" sz="1600" dirty="0"/>
          </a:p>
          <a:p>
            <a:pPr marL="177800" indent="-177800">
              <a:spcAft>
                <a:spcPts val="400"/>
              </a:spcAft>
              <a:buSzPct val="100000"/>
              <a:buChar char="•"/>
            </a:pPr>
            <a:r>
              <a:rPr lang="en-US" sz="1600" dirty="0">
                <a:solidFill>
                  <a:schemeClr val="bg1"/>
                </a:solidFill>
              </a:rPr>
              <a:t>What challenges arose?</a:t>
            </a:r>
            <a:endParaRPr lang="en-US" sz="1600" dirty="0"/>
          </a:p>
          <a:p>
            <a:pPr marL="177800" indent="-177800">
              <a:spcAft>
                <a:spcPts val="400"/>
              </a:spcAft>
              <a:buSzPct val="100000"/>
              <a:buChar char="•"/>
            </a:pPr>
            <a:r>
              <a:rPr lang="en-US" sz="1600" dirty="0">
                <a:solidFill>
                  <a:schemeClr val="bg1"/>
                </a:solidFill>
              </a:rPr>
              <a:t>What would we do differently?</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defRPr>
            </a:lvl1pPr>
          </a:lstStyle>
          <a:p>
            <a:pPr algn="r"/>
            <a:fld id="{F7021451-1387-4CA6-816F-3879F97B5CBC}" type="slidenum">
              <a:rPr lang="en-US" b="0"/>
              <a:t>33</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par>
                                <p:cTn id="20" presetID="10" presetClass="entr" presetSubtype="0" fill="hold" grpId="0" nodeType="withEffect">
                                  <p:stCondLst>
                                    <p:cond delay="22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10" presetClass="entr" presetSubtype="0" fill="hold" grpId="0" nodeType="withEffect">
                                  <p:stCondLst>
                                    <p:cond delay="22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par>
                                <p:cTn id="26" presetID="10" presetClass="entr" presetSubtype="0" fill="hold" nodeType="withEffect">
                                  <p:stCondLst>
                                    <p:cond delay="22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par>
                                <p:cTn id="29" presetID="10" presetClass="entr" presetSubtype="0" fill="hold" grpId="0" nodeType="withEffect">
                                  <p:stCondLst>
                                    <p:cond delay="22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par>
                                <p:cTn id="32" presetID="10" presetClass="entr" presetSubtype="0" fill="hold" grpId="0" nodeType="withEffect">
                                  <p:stCondLst>
                                    <p:cond delay="22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7" grpId="0" animBg="1"/>
      <p:bldP spid="8" grpId="0" animBg="1"/>
      <p:bldP spid="9" grpId="0" animBg="1"/>
      <p:bldP spid="11" grpId="0" animBg="1"/>
      <p:bldP spid="1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accent1"/>
                </a:solidFill>
                <a:latin typeface="Cambria" pitchFamily="34" charset="0"/>
                <a:ea typeface="Cambria" pitchFamily="34" charset="-122"/>
                <a:cs typeface="Cambria" pitchFamily="34" charset="-120"/>
              </a:rPr>
              <a:t>Turn Lessons Into Improvement</a:t>
            </a:r>
            <a:endParaRPr lang="en-US" sz="2800" dirty="0"/>
          </a:p>
        </p:txBody>
      </p:sp>
      <p:sp>
        <p:nvSpPr>
          <p:cNvPr id="3" name="Text 1"/>
          <p:cNvSpPr txBox="1"/>
          <p:nvPr/>
        </p:nvSpPr>
        <p:spPr>
          <a:xfrm>
            <a:off x="457200" y="1143000"/>
            <a:ext cx="8229600" cy="365760"/>
          </a:xfrm>
          <a:prstGeom prst="rect">
            <a:avLst/>
          </a:prstGeom>
          <a:noFill/>
          <a:ln/>
        </p:spPr>
        <p:txBody>
          <a:bodyPr wrap="square" lIns="0" tIns="0" rIns="0" bIns="0" rtlCol="0" anchor="t"/>
          <a:lstStyle/>
          <a:p>
            <a:pPr marL="0" indent="0">
              <a:buNone/>
            </a:pPr>
            <a:r>
              <a:rPr lang="en-US" sz="1600" dirty="0">
                <a:solidFill>
                  <a:schemeClr val="tx1"/>
                </a:solidFill>
              </a:rPr>
              <a:t>The strongest organizations use closeout findings to improve:</a:t>
            </a:r>
            <a:endParaRPr lang="en-US" sz="1600" dirty="0"/>
          </a:p>
        </p:txBody>
      </p:sp>
      <p:sp>
        <p:nvSpPr>
          <p:cNvPr id="4" name="card"/>
          <p:cNvSpPr/>
          <p:nvPr/>
        </p:nvSpPr>
        <p:spPr>
          <a:xfrm>
            <a:off x="457200" y="1691640"/>
            <a:ext cx="1536192" cy="1737360"/>
          </a:xfrm>
          <a:prstGeom prst="roundRect">
            <a:avLst>
              <a:gd name="adj" fmla="val 4762"/>
            </a:avLst>
          </a:prstGeom>
          <a:solidFill>
            <a:schemeClr val="bg2"/>
          </a:solidFill>
          <a:ln w="12700">
            <a:solidFill>
              <a:schemeClr val="bg2"/>
            </a:solidFill>
            <a:prstDash val="solid"/>
          </a:ln>
        </p:spPr>
        <p:txBody>
          <a:bodyPr/>
          <a:lstStyle/>
          <a:p>
            <a:endParaRPr lang="en-PH"/>
          </a:p>
        </p:txBody>
      </p:sp>
      <p:sp>
        <p:nvSpPr>
          <p:cNvPr id="5" name="Future applications icon circle"/>
          <p:cNvSpPr/>
          <p:nvPr/>
        </p:nvSpPr>
        <p:spPr>
          <a:xfrm>
            <a:off x="905256" y="1874520"/>
            <a:ext cx="640080" cy="640080"/>
          </a:xfrm>
          <a:prstGeom prst="ellipse">
            <a:avLst/>
          </a:prstGeom>
          <a:solidFill>
            <a:schemeClr val="accent3"/>
          </a:solidFill>
          <a:ln w="12700">
            <a:solidFill>
              <a:schemeClr val="accent3"/>
            </a:solidFill>
            <a:prstDash val="solid"/>
          </a:ln>
        </p:spPr>
        <p:txBody>
          <a:bodyPr/>
          <a:lstStyle/>
          <a:p>
            <a:endParaRPr lang="en-PH"/>
          </a:p>
        </p:txBody>
      </p:sp>
      <p:pic>
        <p:nvPicPr>
          <p:cNvPr id="6" name="Future applications icon" descr="Future applications icon"/>
          <p:cNvPicPr>
            <a:picLocks noChangeAspect="1"/>
          </p:cNvPicPr>
          <p:nvPr/>
        </p:nvPicPr>
        <p:blipFill>
          <a:blip r:embed="rId3"/>
          <a:stretch>
            <a:fillRect/>
          </a:stretch>
        </p:blipFill>
        <p:spPr>
          <a:xfrm>
            <a:off x="1065276" y="2034540"/>
            <a:ext cx="320040" cy="320040"/>
          </a:xfrm>
          <a:prstGeom prst="rect">
            <a:avLst/>
          </a:prstGeom>
        </p:spPr>
      </p:pic>
      <p:sp>
        <p:nvSpPr>
          <p:cNvPr id="7" name="Text 4"/>
          <p:cNvSpPr txBox="1"/>
          <p:nvPr/>
        </p:nvSpPr>
        <p:spPr>
          <a:xfrm>
            <a:off x="548640" y="2651760"/>
            <a:ext cx="1353312" cy="640080"/>
          </a:xfrm>
          <a:prstGeom prst="rect">
            <a:avLst/>
          </a:prstGeom>
          <a:noFill/>
          <a:ln/>
        </p:spPr>
        <p:txBody>
          <a:bodyPr wrap="square" lIns="0" tIns="0" rIns="0" bIns="0" rtlCol="0" anchor="t"/>
          <a:lstStyle/>
          <a:p>
            <a:pPr marL="0" indent="0" algn="ctr">
              <a:buNone/>
            </a:pPr>
            <a:r>
              <a:rPr lang="en-US" sz="1400" b="1" dirty="0">
                <a:solidFill>
                  <a:schemeClr val="accent1"/>
                </a:solidFill>
              </a:rPr>
              <a:t>Future applications</a:t>
            </a:r>
            <a:endParaRPr lang="en-US" sz="1400" dirty="0"/>
          </a:p>
        </p:txBody>
      </p:sp>
      <p:sp>
        <p:nvSpPr>
          <p:cNvPr id="8" name="card"/>
          <p:cNvSpPr/>
          <p:nvPr/>
        </p:nvSpPr>
        <p:spPr>
          <a:xfrm>
            <a:off x="2130552" y="1691640"/>
            <a:ext cx="1536192" cy="1737360"/>
          </a:xfrm>
          <a:prstGeom prst="roundRect">
            <a:avLst>
              <a:gd name="adj" fmla="val 4762"/>
            </a:avLst>
          </a:prstGeom>
          <a:solidFill>
            <a:schemeClr val="bg2"/>
          </a:solidFill>
          <a:ln w="12700">
            <a:solidFill>
              <a:schemeClr val="bg2"/>
            </a:solidFill>
            <a:prstDash val="solid"/>
          </a:ln>
        </p:spPr>
        <p:txBody>
          <a:bodyPr/>
          <a:lstStyle/>
          <a:p>
            <a:endParaRPr lang="en-PH"/>
          </a:p>
        </p:txBody>
      </p:sp>
      <p:sp>
        <p:nvSpPr>
          <p:cNvPr id="9" name="Budget development icon circle"/>
          <p:cNvSpPr/>
          <p:nvPr/>
        </p:nvSpPr>
        <p:spPr>
          <a:xfrm>
            <a:off x="2578608" y="1874520"/>
            <a:ext cx="640080" cy="640080"/>
          </a:xfrm>
          <a:prstGeom prst="ellipse">
            <a:avLst/>
          </a:prstGeom>
          <a:solidFill>
            <a:schemeClr val="accent3"/>
          </a:solidFill>
          <a:ln w="12700">
            <a:solidFill>
              <a:schemeClr val="accent3"/>
            </a:solidFill>
            <a:prstDash val="solid"/>
          </a:ln>
        </p:spPr>
        <p:txBody>
          <a:bodyPr/>
          <a:lstStyle/>
          <a:p>
            <a:endParaRPr lang="en-PH"/>
          </a:p>
        </p:txBody>
      </p:sp>
      <p:pic>
        <p:nvPicPr>
          <p:cNvPr id="10" name="Budget development icon" descr="Budget development icon"/>
          <p:cNvPicPr>
            <a:picLocks noChangeAspect="1"/>
          </p:cNvPicPr>
          <p:nvPr/>
        </p:nvPicPr>
        <p:blipFill>
          <a:blip r:embed="rId4"/>
          <a:stretch>
            <a:fillRect/>
          </a:stretch>
        </p:blipFill>
        <p:spPr>
          <a:xfrm>
            <a:off x="2738628" y="2034540"/>
            <a:ext cx="320040" cy="320040"/>
          </a:xfrm>
          <a:prstGeom prst="rect">
            <a:avLst/>
          </a:prstGeom>
        </p:spPr>
      </p:pic>
      <p:sp>
        <p:nvSpPr>
          <p:cNvPr id="11" name="Text 7"/>
          <p:cNvSpPr txBox="1"/>
          <p:nvPr/>
        </p:nvSpPr>
        <p:spPr>
          <a:xfrm>
            <a:off x="2221992" y="2651760"/>
            <a:ext cx="1353312" cy="640080"/>
          </a:xfrm>
          <a:prstGeom prst="rect">
            <a:avLst/>
          </a:prstGeom>
          <a:noFill/>
          <a:ln/>
        </p:spPr>
        <p:txBody>
          <a:bodyPr wrap="square" lIns="0" tIns="0" rIns="0" bIns="0" rtlCol="0" anchor="t"/>
          <a:lstStyle/>
          <a:p>
            <a:pPr marL="0" indent="0" algn="ctr">
              <a:buNone/>
            </a:pPr>
            <a:r>
              <a:rPr lang="en-US" sz="1400" b="1" dirty="0">
                <a:solidFill>
                  <a:schemeClr val="accent1"/>
                </a:solidFill>
              </a:rPr>
              <a:t>Budget development</a:t>
            </a:r>
            <a:endParaRPr lang="en-US" sz="1400" dirty="0"/>
          </a:p>
        </p:txBody>
      </p:sp>
      <p:sp>
        <p:nvSpPr>
          <p:cNvPr id="12" name="card"/>
          <p:cNvSpPr/>
          <p:nvPr/>
        </p:nvSpPr>
        <p:spPr>
          <a:xfrm>
            <a:off x="3803904" y="1691640"/>
            <a:ext cx="1536192" cy="1737360"/>
          </a:xfrm>
          <a:prstGeom prst="roundRect">
            <a:avLst>
              <a:gd name="adj" fmla="val 4762"/>
            </a:avLst>
          </a:prstGeom>
          <a:solidFill>
            <a:schemeClr val="bg2"/>
          </a:solidFill>
          <a:ln w="12700">
            <a:solidFill>
              <a:schemeClr val="bg2"/>
            </a:solidFill>
            <a:prstDash val="solid"/>
          </a:ln>
        </p:spPr>
        <p:txBody>
          <a:bodyPr/>
          <a:lstStyle/>
          <a:p>
            <a:endParaRPr lang="en-PH"/>
          </a:p>
        </p:txBody>
      </p:sp>
      <p:sp>
        <p:nvSpPr>
          <p:cNvPr id="13" name="Internal controls icon circle"/>
          <p:cNvSpPr/>
          <p:nvPr/>
        </p:nvSpPr>
        <p:spPr>
          <a:xfrm>
            <a:off x="4251960" y="1874520"/>
            <a:ext cx="640080" cy="640080"/>
          </a:xfrm>
          <a:prstGeom prst="ellipse">
            <a:avLst/>
          </a:prstGeom>
          <a:solidFill>
            <a:schemeClr val="accent3"/>
          </a:solidFill>
          <a:ln w="12700">
            <a:solidFill>
              <a:schemeClr val="accent3"/>
            </a:solidFill>
            <a:prstDash val="solid"/>
          </a:ln>
        </p:spPr>
        <p:txBody>
          <a:bodyPr/>
          <a:lstStyle/>
          <a:p>
            <a:endParaRPr lang="en-PH"/>
          </a:p>
        </p:txBody>
      </p:sp>
      <p:pic>
        <p:nvPicPr>
          <p:cNvPr id="14" name="Internal controls icon" descr="Internal controls icon"/>
          <p:cNvPicPr>
            <a:picLocks noChangeAspect="1"/>
          </p:cNvPicPr>
          <p:nvPr/>
        </p:nvPicPr>
        <p:blipFill>
          <a:blip r:embed="rId5"/>
          <a:stretch>
            <a:fillRect/>
          </a:stretch>
        </p:blipFill>
        <p:spPr>
          <a:xfrm>
            <a:off x="4411980" y="2034540"/>
            <a:ext cx="320040" cy="320040"/>
          </a:xfrm>
          <a:prstGeom prst="rect">
            <a:avLst/>
          </a:prstGeom>
        </p:spPr>
      </p:pic>
      <p:sp>
        <p:nvSpPr>
          <p:cNvPr id="15" name="Text 10"/>
          <p:cNvSpPr txBox="1"/>
          <p:nvPr/>
        </p:nvSpPr>
        <p:spPr>
          <a:xfrm>
            <a:off x="3895344" y="2651760"/>
            <a:ext cx="1353312" cy="640080"/>
          </a:xfrm>
          <a:prstGeom prst="rect">
            <a:avLst/>
          </a:prstGeom>
          <a:noFill/>
          <a:ln/>
        </p:spPr>
        <p:txBody>
          <a:bodyPr wrap="square" lIns="0" tIns="0" rIns="0" bIns="0" rtlCol="0" anchor="t"/>
          <a:lstStyle/>
          <a:p>
            <a:pPr marL="0" indent="0" algn="ctr">
              <a:buNone/>
            </a:pPr>
            <a:r>
              <a:rPr lang="en-US" sz="1400" b="1" dirty="0">
                <a:solidFill>
                  <a:schemeClr val="accent1"/>
                </a:solidFill>
              </a:rPr>
              <a:t>Internal controls</a:t>
            </a:r>
            <a:endParaRPr lang="en-US" sz="1400" dirty="0"/>
          </a:p>
        </p:txBody>
      </p:sp>
      <p:sp>
        <p:nvSpPr>
          <p:cNvPr id="16" name="card"/>
          <p:cNvSpPr/>
          <p:nvPr/>
        </p:nvSpPr>
        <p:spPr>
          <a:xfrm>
            <a:off x="5477256" y="1691640"/>
            <a:ext cx="1536192" cy="1737360"/>
          </a:xfrm>
          <a:prstGeom prst="roundRect">
            <a:avLst>
              <a:gd name="adj" fmla="val 4762"/>
            </a:avLst>
          </a:prstGeom>
          <a:solidFill>
            <a:schemeClr val="bg2"/>
          </a:solidFill>
          <a:ln w="12700">
            <a:solidFill>
              <a:schemeClr val="bg2"/>
            </a:solidFill>
            <a:prstDash val="solid"/>
          </a:ln>
        </p:spPr>
        <p:txBody>
          <a:bodyPr/>
          <a:lstStyle/>
          <a:p>
            <a:endParaRPr lang="en-PH"/>
          </a:p>
        </p:txBody>
      </p:sp>
      <p:sp>
        <p:nvSpPr>
          <p:cNvPr id="17" name="Program design icon circle"/>
          <p:cNvSpPr/>
          <p:nvPr/>
        </p:nvSpPr>
        <p:spPr>
          <a:xfrm>
            <a:off x="5925312" y="1874520"/>
            <a:ext cx="640080" cy="640080"/>
          </a:xfrm>
          <a:prstGeom prst="ellipse">
            <a:avLst/>
          </a:prstGeom>
          <a:solidFill>
            <a:schemeClr val="accent3"/>
          </a:solidFill>
          <a:ln w="12700">
            <a:solidFill>
              <a:schemeClr val="accent3"/>
            </a:solidFill>
            <a:prstDash val="solid"/>
          </a:ln>
        </p:spPr>
        <p:txBody>
          <a:bodyPr/>
          <a:lstStyle/>
          <a:p>
            <a:endParaRPr lang="en-PH"/>
          </a:p>
        </p:txBody>
      </p:sp>
      <p:pic>
        <p:nvPicPr>
          <p:cNvPr id="18" name="Program design icon" descr="Program design icon"/>
          <p:cNvPicPr>
            <a:picLocks noChangeAspect="1"/>
          </p:cNvPicPr>
          <p:nvPr/>
        </p:nvPicPr>
        <p:blipFill>
          <a:blip r:embed="rId6"/>
          <a:stretch>
            <a:fillRect/>
          </a:stretch>
        </p:blipFill>
        <p:spPr>
          <a:xfrm>
            <a:off x="6085332" y="2034540"/>
            <a:ext cx="320040" cy="320040"/>
          </a:xfrm>
          <a:prstGeom prst="rect">
            <a:avLst/>
          </a:prstGeom>
        </p:spPr>
      </p:pic>
      <p:sp>
        <p:nvSpPr>
          <p:cNvPr id="19" name="Text 13"/>
          <p:cNvSpPr txBox="1"/>
          <p:nvPr/>
        </p:nvSpPr>
        <p:spPr>
          <a:xfrm>
            <a:off x="5568696" y="2651760"/>
            <a:ext cx="1353312" cy="640080"/>
          </a:xfrm>
          <a:prstGeom prst="rect">
            <a:avLst/>
          </a:prstGeom>
          <a:noFill/>
          <a:ln/>
        </p:spPr>
        <p:txBody>
          <a:bodyPr wrap="square" lIns="0" tIns="0" rIns="0" bIns="0" rtlCol="0" anchor="t"/>
          <a:lstStyle/>
          <a:p>
            <a:pPr marL="0" indent="0" algn="ctr">
              <a:buNone/>
            </a:pPr>
            <a:r>
              <a:rPr lang="en-US" sz="1400" b="1" dirty="0">
                <a:solidFill>
                  <a:schemeClr val="accent1"/>
                </a:solidFill>
              </a:rPr>
              <a:t>Program design</a:t>
            </a:r>
            <a:endParaRPr lang="en-US" sz="1400" dirty="0"/>
          </a:p>
        </p:txBody>
      </p:sp>
      <p:sp>
        <p:nvSpPr>
          <p:cNvPr id="20" name="card"/>
          <p:cNvSpPr/>
          <p:nvPr/>
        </p:nvSpPr>
        <p:spPr>
          <a:xfrm>
            <a:off x="7150608" y="1691640"/>
            <a:ext cx="1536192" cy="1737360"/>
          </a:xfrm>
          <a:prstGeom prst="roundRect">
            <a:avLst>
              <a:gd name="adj" fmla="val 4762"/>
            </a:avLst>
          </a:prstGeom>
          <a:solidFill>
            <a:schemeClr val="bg2"/>
          </a:solidFill>
          <a:ln w="12700">
            <a:solidFill>
              <a:schemeClr val="bg2"/>
            </a:solidFill>
            <a:prstDash val="solid"/>
          </a:ln>
        </p:spPr>
        <p:txBody>
          <a:bodyPr/>
          <a:lstStyle/>
          <a:p>
            <a:endParaRPr lang="en-PH"/>
          </a:p>
        </p:txBody>
      </p:sp>
      <p:sp>
        <p:nvSpPr>
          <p:cNvPr id="21" name="Outcome measurement icon circle"/>
          <p:cNvSpPr/>
          <p:nvPr/>
        </p:nvSpPr>
        <p:spPr>
          <a:xfrm>
            <a:off x="7598664" y="1874520"/>
            <a:ext cx="640080" cy="640080"/>
          </a:xfrm>
          <a:prstGeom prst="ellipse">
            <a:avLst/>
          </a:prstGeom>
          <a:solidFill>
            <a:schemeClr val="accent3"/>
          </a:solidFill>
          <a:ln w="12700">
            <a:solidFill>
              <a:schemeClr val="accent3"/>
            </a:solidFill>
            <a:prstDash val="solid"/>
          </a:ln>
        </p:spPr>
        <p:txBody>
          <a:bodyPr/>
          <a:lstStyle/>
          <a:p>
            <a:endParaRPr lang="en-PH"/>
          </a:p>
        </p:txBody>
      </p:sp>
      <p:pic>
        <p:nvPicPr>
          <p:cNvPr id="22" name="Outcome measurement icon" descr="Outcome measurement icon"/>
          <p:cNvPicPr>
            <a:picLocks noChangeAspect="1"/>
          </p:cNvPicPr>
          <p:nvPr/>
        </p:nvPicPr>
        <p:blipFill>
          <a:blip r:embed="rId7"/>
          <a:stretch>
            <a:fillRect/>
          </a:stretch>
        </p:blipFill>
        <p:spPr>
          <a:xfrm>
            <a:off x="7758684" y="2034540"/>
            <a:ext cx="320040" cy="320040"/>
          </a:xfrm>
          <a:prstGeom prst="rect">
            <a:avLst/>
          </a:prstGeom>
        </p:spPr>
      </p:pic>
      <p:sp>
        <p:nvSpPr>
          <p:cNvPr id="23" name="Text 16"/>
          <p:cNvSpPr txBox="1"/>
          <p:nvPr/>
        </p:nvSpPr>
        <p:spPr>
          <a:xfrm>
            <a:off x="7242048" y="2651760"/>
            <a:ext cx="1353312" cy="640080"/>
          </a:xfrm>
          <a:prstGeom prst="rect">
            <a:avLst/>
          </a:prstGeom>
          <a:noFill/>
          <a:ln/>
        </p:spPr>
        <p:txBody>
          <a:bodyPr wrap="square" lIns="0" tIns="0" rIns="0" bIns="0" rtlCol="0" anchor="t"/>
          <a:lstStyle/>
          <a:p>
            <a:pPr marL="0" indent="0" algn="ctr">
              <a:buNone/>
            </a:pPr>
            <a:r>
              <a:rPr lang="en-US" sz="1400" b="1" dirty="0">
                <a:solidFill>
                  <a:schemeClr val="accent1"/>
                </a:solidFill>
              </a:rPr>
              <a:t>Outcome measurement</a:t>
            </a:r>
            <a:endParaRPr lang="en-US" sz="1400" dirty="0"/>
          </a:p>
        </p:txBody>
      </p:sp>
      <p:sp>
        <p:nvSpPr>
          <p:cNvPr id="24" name="takeaway band"/>
          <p:cNvSpPr/>
          <p:nvPr/>
        </p:nvSpPr>
        <p:spPr>
          <a:xfrm>
            <a:off x="457200" y="3703320"/>
            <a:ext cx="8229600" cy="822960"/>
          </a:xfrm>
          <a:prstGeom prst="roundRect">
            <a:avLst>
              <a:gd name="adj" fmla="val 8889"/>
            </a:avLst>
          </a:prstGeom>
          <a:solidFill>
            <a:schemeClr val="accent1"/>
          </a:solidFill>
          <a:ln w="12700">
            <a:solidFill>
              <a:schemeClr val="accent1"/>
            </a:solidFill>
            <a:prstDash val="solid"/>
          </a:ln>
        </p:spPr>
        <p:txBody>
          <a:bodyPr/>
          <a:lstStyle/>
          <a:p>
            <a:endParaRPr lang="en-PH"/>
          </a:p>
        </p:txBody>
      </p:sp>
      <p:sp>
        <p:nvSpPr>
          <p:cNvPr id="25" name="Text 18"/>
          <p:cNvSpPr txBox="1"/>
          <p:nvPr/>
        </p:nvSpPr>
        <p:spPr>
          <a:xfrm>
            <a:off x="731520" y="3703320"/>
            <a:ext cx="7680960" cy="822960"/>
          </a:xfrm>
          <a:prstGeom prst="rect">
            <a:avLst/>
          </a:prstGeom>
          <a:noFill/>
          <a:ln/>
        </p:spPr>
        <p:txBody>
          <a:bodyPr wrap="square" lIns="0" tIns="0" rIns="0" bIns="0" rtlCol="0" anchor="ctr"/>
          <a:lstStyle/>
          <a:p>
            <a:pPr marL="0" indent="0">
              <a:buNone/>
            </a:pPr>
            <a:r>
              <a:rPr lang="en-US" sz="1900" b="1" dirty="0">
                <a:solidFill>
                  <a:schemeClr val="bg1"/>
                </a:solidFill>
                <a:latin typeface="Cambria" pitchFamily="34" charset="0"/>
                <a:ea typeface="Cambria" pitchFamily="34" charset="-122"/>
                <a:cs typeface="Cambria" pitchFamily="34" charset="-120"/>
              </a:rPr>
              <a:t>Every completed grant should leave you better prepared for the next one.</a:t>
            </a:r>
            <a:endParaRPr lang="en-US" sz="1900" dirty="0"/>
          </a:p>
        </p:txBody>
      </p:sp>
      <p:sp>
        <p:nvSpPr>
          <p:cNvPr id="26"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defRPr>
            </a:lvl1pPr>
          </a:lstStyle>
          <a:p>
            <a:pPr algn="r"/>
            <a:fld id="{F7021451-1387-4CA6-816F-3879F97B5CBC}" type="slidenum">
              <a:rPr lang="en-US" b="0"/>
              <a:t>34</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22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22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nodeType="withEffect">
                                  <p:stCondLst>
                                    <p:cond delay="22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grpId="0" nodeType="withEffect">
                                  <p:stCondLst>
                                    <p:cond delay="22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par>
                                <p:cTn id="20" presetID="10" presetClass="entr" presetSubtype="0" fill="hold" grpId="0" nodeType="withEffect">
                                  <p:stCondLst>
                                    <p:cond delay="44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10" presetClass="entr" presetSubtype="0" fill="hold" grpId="0" nodeType="withEffect">
                                  <p:stCondLst>
                                    <p:cond delay="44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par>
                                <p:cTn id="26" presetID="10" presetClass="entr" presetSubtype="0" fill="hold" nodeType="withEffect">
                                  <p:stCondLst>
                                    <p:cond delay="44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par>
                                <p:cTn id="29" presetID="10" presetClass="entr" presetSubtype="0" fill="hold" grpId="0" nodeType="withEffect">
                                  <p:stCondLst>
                                    <p:cond delay="44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par>
                                <p:cTn id="32" presetID="10" presetClass="entr" presetSubtype="0" fill="hold" grpId="0" nodeType="withEffect">
                                  <p:stCondLst>
                                    <p:cond delay="66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par>
                                <p:cTn id="35" presetID="10" presetClass="entr" presetSubtype="0" fill="hold" grpId="0" nodeType="withEffect">
                                  <p:stCondLst>
                                    <p:cond delay="66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par>
                                <p:cTn id="38" presetID="10" presetClass="entr" presetSubtype="0" fill="hold" nodeType="withEffect">
                                  <p:stCondLst>
                                    <p:cond delay="66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500"/>
                                        <p:tgtEl>
                                          <p:spTgt spid="14"/>
                                        </p:tgtEl>
                                      </p:cBhvr>
                                    </p:animEffect>
                                  </p:childTnLst>
                                </p:cTn>
                              </p:par>
                              <p:par>
                                <p:cTn id="41" presetID="10" presetClass="entr" presetSubtype="0" fill="hold" grpId="0" nodeType="withEffect">
                                  <p:stCondLst>
                                    <p:cond delay="66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par>
                                <p:cTn id="44" presetID="10" presetClass="entr" presetSubtype="0" fill="hold" grpId="0" nodeType="withEffect">
                                  <p:stCondLst>
                                    <p:cond delay="88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500"/>
                                        <p:tgtEl>
                                          <p:spTgt spid="16"/>
                                        </p:tgtEl>
                                      </p:cBhvr>
                                    </p:animEffect>
                                  </p:childTnLst>
                                </p:cTn>
                              </p:par>
                              <p:par>
                                <p:cTn id="47" presetID="10" presetClass="entr" presetSubtype="0" fill="hold" grpId="0" nodeType="withEffect">
                                  <p:stCondLst>
                                    <p:cond delay="88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childTnLst>
                                </p:cTn>
                              </p:par>
                              <p:par>
                                <p:cTn id="50" presetID="10" presetClass="entr" presetSubtype="0" fill="hold" nodeType="withEffect">
                                  <p:stCondLst>
                                    <p:cond delay="88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500"/>
                                        <p:tgtEl>
                                          <p:spTgt spid="18"/>
                                        </p:tgtEl>
                                      </p:cBhvr>
                                    </p:animEffect>
                                  </p:childTnLst>
                                </p:cTn>
                              </p:par>
                              <p:par>
                                <p:cTn id="53" presetID="10" presetClass="entr" presetSubtype="0" fill="hold" grpId="0" nodeType="withEffect">
                                  <p:stCondLst>
                                    <p:cond delay="88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500"/>
                                        <p:tgtEl>
                                          <p:spTgt spid="19"/>
                                        </p:tgtEl>
                                      </p:cBhvr>
                                    </p:animEffect>
                                  </p:childTnLst>
                                </p:cTn>
                              </p:par>
                              <p:par>
                                <p:cTn id="56" presetID="10" presetClass="entr" presetSubtype="0" fill="hold" grpId="0" nodeType="withEffect">
                                  <p:stCondLst>
                                    <p:cond delay="1100"/>
                                  </p:stCondLst>
                                  <p:childTnLst>
                                    <p:set>
                                      <p:cBhvr>
                                        <p:cTn id="57" dur="1" fill="hold">
                                          <p:stCondLst>
                                            <p:cond delay="0"/>
                                          </p:stCondLst>
                                        </p:cTn>
                                        <p:tgtEl>
                                          <p:spTgt spid="20"/>
                                        </p:tgtEl>
                                        <p:attrNameLst>
                                          <p:attrName>style.visibility</p:attrName>
                                        </p:attrNameLst>
                                      </p:cBhvr>
                                      <p:to>
                                        <p:strVal val="visible"/>
                                      </p:to>
                                    </p:set>
                                    <p:animEffect transition="in" filter="fade">
                                      <p:cBhvr>
                                        <p:cTn id="58" dur="500"/>
                                        <p:tgtEl>
                                          <p:spTgt spid="20"/>
                                        </p:tgtEl>
                                      </p:cBhvr>
                                    </p:animEffect>
                                  </p:childTnLst>
                                </p:cTn>
                              </p:par>
                              <p:par>
                                <p:cTn id="59" presetID="10" presetClass="entr" presetSubtype="0" fill="hold" grpId="0" nodeType="withEffect">
                                  <p:stCondLst>
                                    <p:cond delay="1100"/>
                                  </p:stCondLst>
                                  <p:childTnLst>
                                    <p:set>
                                      <p:cBhvr>
                                        <p:cTn id="60" dur="1" fill="hold">
                                          <p:stCondLst>
                                            <p:cond delay="0"/>
                                          </p:stCondLst>
                                        </p:cTn>
                                        <p:tgtEl>
                                          <p:spTgt spid="21"/>
                                        </p:tgtEl>
                                        <p:attrNameLst>
                                          <p:attrName>style.visibility</p:attrName>
                                        </p:attrNameLst>
                                      </p:cBhvr>
                                      <p:to>
                                        <p:strVal val="visible"/>
                                      </p:to>
                                    </p:set>
                                    <p:animEffect transition="in" filter="fade">
                                      <p:cBhvr>
                                        <p:cTn id="61" dur="500"/>
                                        <p:tgtEl>
                                          <p:spTgt spid="21"/>
                                        </p:tgtEl>
                                      </p:cBhvr>
                                    </p:animEffect>
                                  </p:childTnLst>
                                </p:cTn>
                              </p:par>
                              <p:par>
                                <p:cTn id="62" presetID="10" presetClass="entr" presetSubtype="0" fill="hold" nodeType="withEffect">
                                  <p:stCondLst>
                                    <p:cond delay="1100"/>
                                  </p:stCondLst>
                                  <p:childTnLst>
                                    <p:set>
                                      <p:cBhvr>
                                        <p:cTn id="63" dur="1" fill="hold">
                                          <p:stCondLst>
                                            <p:cond delay="0"/>
                                          </p:stCondLst>
                                        </p:cTn>
                                        <p:tgtEl>
                                          <p:spTgt spid="22"/>
                                        </p:tgtEl>
                                        <p:attrNameLst>
                                          <p:attrName>style.visibility</p:attrName>
                                        </p:attrNameLst>
                                      </p:cBhvr>
                                      <p:to>
                                        <p:strVal val="visible"/>
                                      </p:to>
                                    </p:set>
                                    <p:animEffect transition="in" filter="fade">
                                      <p:cBhvr>
                                        <p:cTn id="64" dur="500"/>
                                        <p:tgtEl>
                                          <p:spTgt spid="22"/>
                                        </p:tgtEl>
                                      </p:cBhvr>
                                    </p:animEffect>
                                  </p:childTnLst>
                                </p:cTn>
                              </p:par>
                              <p:par>
                                <p:cTn id="65" presetID="10" presetClass="entr" presetSubtype="0" fill="hold" grpId="0" nodeType="withEffect">
                                  <p:stCondLst>
                                    <p:cond delay="110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500"/>
                                        <p:tgtEl>
                                          <p:spTgt spid="23"/>
                                        </p:tgtEl>
                                      </p:cBhvr>
                                    </p:animEffect>
                                  </p:childTnLst>
                                </p:cTn>
                              </p:par>
                              <p:par>
                                <p:cTn id="68" presetID="10" presetClass="entr" presetSubtype="0" fill="hold" grpId="0" nodeType="withEffect">
                                  <p:stCondLst>
                                    <p:cond delay="1320"/>
                                  </p:stCondLst>
                                  <p:childTnLst>
                                    <p:set>
                                      <p:cBhvr>
                                        <p:cTn id="69" dur="1" fill="hold">
                                          <p:stCondLst>
                                            <p:cond delay="0"/>
                                          </p:stCondLst>
                                        </p:cTn>
                                        <p:tgtEl>
                                          <p:spTgt spid="24"/>
                                        </p:tgtEl>
                                        <p:attrNameLst>
                                          <p:attrName>style.visibility</p:attrName>
                                        </p:attrNameLst>
                                      </p:cBhvr>
                                      <p:to>
                                        <p:strVal val="visible"/>
                                      </p:to>
                                    </p:set>
                                    <p:animEffect transition="in" filter="fade">
                                      <p:cBhvr>
                                        <p:cTn id="70" dur="500"/>
                                        <p:tgtEl>
                                          <p:spTgt spid="24"/>
                                        </p:tgtEl>
                                      </p:cBhvr>
                                    </p:animEffect>
                                  </p:childTnLst>
                                </p:cTn>
                              </p:par>
                              <p:par>
                                <p:cTn id="71" presetID="10" presetClass="entr" presetSubtype="0" fill="hold" grpId="0" nodeType="withEffect">
                                  <p:stCondLst>
                                    <p:cond delay="1320"/>
                                  </p:stCondLst>
                                  <p:childTnLst>
                                    <p:set>
                                      <p:cBhvr>
                                        <p:cTn id="72" dur="1" fill="hold">
                                          <p:stCondLst>
                                            <p:cond delay="0"/>
                                          </p:stCondLst>
                                        </p:cTn>
                                        <p:tgtEl>
                                          <p:spTgt spid="25"/>
                                        </p:tgtEl>
                                        <p:attrNameLst>
                                          <p:attrName>style.visibility</p:attrName>
                                        </p:attrNameLst>
                                      </p:cBhvr>
                                      <p:to>
                                        <p:strVal val="visible"/>
                                      </p:to>
                                    </p:set>
                                    <p:animEffect transition="in" filter="fade">
                                      <p:cBhvr>
                                        <p:cTn id="7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7" grpId="0" animBg="1"/>
      <p:bldP spid="8" grpId="0" animBg="1"/>
      <p:bldP spid="9" grpId="0" animBg="1"/>
      <p:bldP spid="11" grpId="0" animBg="1"/>
      <p:bldP spid="12" grpId="0" animBg="1"/>
      <p:bldP spid="13" grpId="0" animBg="1"/>
      <p:bldP spid="15" grpId="0" animBg="1"/>
      <p:bldP spid="16" grpId="0" animBg="1"/>
      <p:bldP spid="17" grpId="0" animBg="1"/>
      <p:bldP spid="19" grpId="0" animBg="1"/>
      <p:bldP spid="20" grpId="0" animBg="1"/>
      <p:bldP spid="21" grpId="0" animBg="1"/>
      <p:bldP spid="23" grpId="0" animBg="1"/>
      <p:bldP spid="24" grpId="0" animBg="1"/>
      <p:bldP spid="2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548640" y="594360"/>
            <a:ext cx="2743200" cy="1280160"/>
          </a:xfrm>
          <a:prstGeom prst="rect">
            <a:avLst/>
          </a:prstGeom>
          <a:noFill/>
          <a:ln/>
        </p:spPr>
        <p:txBody>
          <a:bodyPr wrap="square" lIns="0" tIns="0" rIns="0" bIns="0" rtlCol="0" anchor="b"/>
          <a:lstStyle/>
          <a:p>
            <a:pPr marL="0" indent="0">
              <a:buNone/>
            </a:pPr>
            <a:r>
              <a:rPr lang="en-US" sz="8800" b="1" dirty="0">
                <a:solidFill>
                  <a:schemeClr val="accent2"/>
                </a:solidFill>
                <a:latin typeface="Cambria" pitchFamily="34" charset="0"/>
                <a:ea typeface="Cambria" pitchFamily="34" charset="-122"/>
                <a:cs typeface="Cambria" pitchFamily="34" charset="-120"/>
              </a:rPr>
              <a:t>2026</a:t>
            </a:r>
            <a:endParaRPr lang="en-US" sz="8800" dirty="0"/>
          </a:p>
        </p:txBody>
      </p:sp>
      <p:sp>
        <p:nvSpPr>
          <p:cNvPr id="3" name="Text 0"/>
          <p:cNvSpPr>
            <a:spLocks noGrp="1"/>
          </p:cNvSpPr>
          <p:nvPr>
            <p:ph type="title" idx="101" hasCustomPrompt="1"/>
          </p:nvPr>
        </p:nvSpPr>
        <p:spPr>
          <a:xfrm>
            <a:off x="548640" y="2011680"/>
            <a:ext cx="5120640" cy="960120"/>
          </a:xfrm>
          <a:prstGeom prst="rect">
            <a:avLst/>
          </a:prstGeom>
          <a:noFill/>
          <a:ln/>
        </p:spPr>
        <p:txBody>
          <a:bodyPr wrap="square" lIns="0" tIns="0" rIns="0" bIns="0" rtlCol="0" anchor="b"/>
          <a:lstStyle/>
          <a:p>
            <a:pPr marL="0" indent="0" algn="l">
              <a:buNone/>
            </a:pPr>
            <a:r>
              <a:rPr lang="en-US" sz="3600" b="1" dirty="0">
                <a:solidFill>
                  <a:schemeClr val="bg1"/>
                </a:solidFill>
                <a:latin typeface="Cambria" pitchFamily="34" charset="0"/>
                <a:ea typeface="Cambria" pitchFamily="34" charset="-122"/>
                <a:cs typeface="Cambria" pitchFamily="34" charset="-120"/>
              </a:rPr>
              <a:t>Nonprofit Grant Reminders</a:t>
            </a:r>
            <a:endParaRPr lang="en-US" sz="3600" dirty="0"/>
          </a:p>
        </p:txBody>
      </p:sp>
      <p:sp>
        <p:nvSpPr>
          <p:cNvPr id="4" name="Text 0"/>
          <p:cNvSpPr>
            <a:spLocks noGrp="1"/>
          </p:cNvSpPr>
          <p:nvPr>
            <p:ph type="body" idx="102" hasCustomPrompt="1"/>
          </p:nvPr>
        </p:nvSpPr>
        <p:spPr>
          <a:xfrm>
            <a:off x="548640" y="3108960"/>
            <a:ext cx="5120640" cy="822960"/>
          </a:xfrm>
          <a:prstGeom prst="rect">
            <a:avLst/>
          </a:prstGeom>
          <a:noFill/>
          <a:ln/>
        </p:spPr>
        <p:txBody>
          <a:bodyPr wrap="square" lIns="0" tIns="0" rIns="0" bIns="0" rtlCol="0" anchor="t"/>
          <a:lstStyle/>
          <a:p>
            <a:pPr marL="0" indent="0">
              <a:buNone/>
            </a:pPr>
            <a:r>
              <a:rPr lang="en-US" sz="1800" i="1" dirty="0">
                <a:solidFill>
                  <a:schemeClr val="accent5"/>
                </a:solidFill>
              </a:rPr>
              <a:t>Five developments to keep in mind this year.</a:t>
            </a:r>
            <a:endParaRPr lang="en-US" sz="1800" dirty="0"/>
          </a:p>
        </p:txBody>
      </p:sp>
      <p:sp>
        <p:nvSpPr>
          <p:cNvPr id="25" name="Slide Number Placeholder 0"/>
          <p:cNvSpPr>
            <a:spLocks noGrp="1"/>
          </p:cNvSpPr>
          <p:nvPr>
            <p:ph type="sldNum" sz="quarter" idx="4294967295"/>
          </p:nvPr>
        </p:nvSpPr>
        <p:spPr>
          <a:xfrm>
            <a:off x="8229600" y="4754880"/>
            <a:ext cx="54864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4"/>
                </a:solidFill>
              </a:defRPr>
            </a:lvl1pPr>
          </a:lstStyle>
          <a:p>
            <a:pPr algn="r"/>
            <a:fld id="{F7021451-1387-4CA6-816F-3879F97B5CBC}" type="slidenum">
              <a:rPr lang="en-US" b="0"/>
              <a:t>35</a:t>
            </a:fld>
            <a:endParaRPr lang="en-US"/>
          </a:p>
        </p:txBody>
      </p:sp>
      <p:pic>
        <p:nvPicPr>
          <p:cNvPr id="26" name="Medallion image" descr="Decorative illustration"/>
          <p:cNvPicPr>
            <a:picLocks noChangeAspect="1"/>
          </p:cNvPicPr>
          <p:nvPr/>
        </p:nvPicPr>
        <p:blipFill>
          <a:blip r:embed="rId3"/>
          <a:stretch>
            <a:fillRect/>
          </a:stretch>
        </p:blipFill>
        <p:spPr>
          <a:xfrm>
            <a:off x="5806440" y="1325880"/>
            <a:ext cx="2743200" cy="2743200"/>
          </a:xfrm>
          <a:prstGeom prst="ellipse">
            <a:avLst/>
          </a:prstGeom>
          <a:effectLst>
            <a:outerShdw blurRad="190500" dist="63500" dir="5400000" algn="t" rotWithShape="0">
              <a:srgbClr val="000000">
                <a:alpha val="30000"/>
              </a:srgbClr>
            </a:outerShdw>
          </a:effectLst>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44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66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par>
                                <p:cTn id="11" presetID="10" presetClass="entr" presetSubtype="0" fill="hold" grpId="0" nodeType="withEffect">
                                  <p:stCondLst>
                                    <p:cond delay="88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accent1"/>
                </a:solidFill>
                <a:latin typeface="Cambria" pitchFamily="34" charset="0"/>
                <a:ea typeface="Cambria" pitchFamily="34" charset="-122"/>
                <a:cs typeface="Cambria" pitchFamily="34" charset="-120"/>
              </a:rPr>
              <a:t>2026 Reminders: Federal Awards</a:t>
            </a:r>
            <a:endParaRPr lang="en-US" sz="2800" dirty="0"/>
          </a:p>
        </p:txBody>
      </p:sp>
      <p:sp>
        <p:nvSpPr>
          <p:cNvPr id="3" name="card"/>
          <p:cNvSpPr/>
          <p:nvPr/>
        </p:nvSpPr>
        <p:spPr>
          <a:xfrm>
            <a:off x="457200" y="1188720"/>
            <a:ext cx="2651760" cy="3337560"/>
          </a:xfrm>
          <a:prstGeom prst="roundRect">
            <a:avLst>
              <a:gd name="adj" fmla="val 2759"/>
            </a:avLst>
          </a:prstGeom>
          <a:solidFill>
            <a:schemeClr val="bg2"/>
          </a:solidFill>
          <a:ln w="12700">
            <a:solidFill>
              <a:schemeClr val="bg2"/>
            </a:solidFill>
            <a:prstDash val="solid"/>
          </a:ln>
        </p:spPr>
        <p:txBody>
          <a:bodyPr/>
          <a:lstStyle/>
          <a:p>
            <a:endParaRPr lang="en-PH"/>
          </a:p>
        </p:txBody>
      </p:sp>
      <p:sp>
        <p:nvSpPr>
          <p:cNvPr id="4" name="Text 2"/>
          <p:cNvSpPr txBox="1"/>
          <p:nvPr/>
        </p:nvSpPr>
        <p:spPr>
          <a:xfrm>
            <a:off x="685800" y="1325880"/>
            <a:ext cx="914400" cy="548640"/>
          </a:xfrm>
          <a:prstGeom prst="rect">
            <a:avLst/>
          </a:prstGeom>
          <a:noFill/>
          <a:ln/>
        </p:spPr>
        <p:txBody>
          <a:bodyPr wrap="square" lIns="0" tIns="0" rIns="0" bIns="0" rtlCol="0" anchor="t"/>
          <a:lstStyle/>
          <a:p>
            <a:pPr marL="0" indent="0">
              <a:buNone/>
            </a:pPr>
            <a:r>
              <a:rPr lang="en-US" sz="3200" b="1" dirty="0">
                <a:solidFill>
                  <a:schemeClr val="accent3"/>
                </a:solidFill>
                <a:latin typeface="Cambria" pitchFamily="34" charset="0"/>
                <a:ea typeface="Cambria" pitchFamily="34" charset="-122"/>
                <a:cs typeface="Cambria" pitchFamily="34" charset="-120"/>
              </a:rPr>
              <a:t>1</a:t>
            </a:r>
            <a:endParaRPr lang="en-US" sz="3200" dirty="0"/>
          </a:p>
        </p:txBody>
      </p:sp>
      <p:sp>
        <p:nvSpPr>
          <p:cNvPr id="5" name="Text 3"/>
          <p:cNvSpPr txBox="1"/>
          <p:nvPr/>
        </p:nvSpPr>
        <p:spPr>
          <a:xfrm>
            <a:off x="685800" y="1920240"/>
            <a:ext cx="2240280" cy="640080"/>
          </a:xfrm>
          <a:prstGeom prst="rect">
            <a:avLst/>
          </a:prstGeom>
          <a:noFill/>
          <a:ln/>
        </p:spPr>
        <p:txBody>
          <a:bodyPr wrap="square" lIns="0" tIns="0" rIns="0" bIns="0" rtlCol="0" anchor="t"/>
          <a:lstStyle/>
          <a:p>
            <a:pPr marL="0" indent="0">
              <a:buNone/>
            </a:pPr>
            <a:r>
              <a:rPr lang="en-US" sz="1600" b="1" dirty="0">
                <a:solidFill>
                  <a:schemeClr val="accent1"/>
                </a:solidFill>
              </a:rPr>
              <a:t>Uniform Guidance updates</a:t>
            </a:r>
            <a:endParaRPr lang="en-US" sz="1600" dirty="0"/>
          </a:p>
        </p:txBody>
      </p:sp>
      <p:sp>
        <p:nvSpPr>
          <p:cNvPr id="6" name="Text 4"/>
          <p:cNvSpPr txBox="1"/>
          <p:nvPr/>
        </p:nvSpPr>
        <p:spPr>
          <a:xfrm>
            <a:off x="685800" y="2606040"/>
            <a:ext cx="2240280" cy="1737360"/>
          </a:xfrm>
          <a:prstGeom prst="rect">
            <a:avLst/>
          </a:prstGeom>
          <a:noFill/>
          <a:ln/>
        </p:spPr>
        <p:txBody>
          <a:bodyPr wrap="square" lIns="0" tIns="0" rIns="0" bIns="0" rtlCol="0" anchor="t"/>
          <a:lstStyle/>
          <a:p>
            <a:pPr marL="0" indent="0">
              <a:buNone/>
            </a:pPr>
            <a:r>
              <a:rPr lang="en-US" sz="1300" dirty="0">
                <a:solidFill>
                  <a:schemeClr val="tx1"/>
                </a:solidFill>
              </a:rPr>
              <a:t>Don't assume all federal grants work the same. Check award terms, agency guidance and program-specific requirements.</a:t>
            </a:r>
            <a:endParaRPr lang="en-US" sz="1300" dirty="0"/>
          </a:p>
        </p:txBody>
      </p:sp>
      <p:sp>
        <p:nvSpPr>
          <p:cNvPr id="7" name="single audit card"/>
          <p:cNvSpPr/>
          <p:nvPr/>
        </p:nvSpPr>
        <p:spPr>
          <a:xfrm>
            <a:off x="3246120" y="1188720"/>
            <a:ext cx="2651760" cy="3337560"/>
          </a:xfrm>
          <a:prstGeom prst="roundRect">
            <a:avLst>
              <a:gd name="adj" fmla="val 2759"/>
            </a:avLst>
          </a:prstGeom>
          <a:solidFill>
            <a:schemeClr val="accent1"/>
          </a:solidFill>
          <a:ln w="12700">
            <a:solidFill>
              <a:schemeClr val="accent1"/>
            </a:solidFill>
            <a:prstDash val="solid"/>
          </a:ln>
        </p:spPr>
        <p:txBody>
          <a:bodyPr/>
          <a:lstStyle/>
          <a:p>
            <a:endParaRPr lang="en-PH"/>
          </a:p>
        </p:txBody>
      </p:sp>
      <p:sp>
        <p:nvSpPr>
          <p:cNvPr id="8" name="Text 6"/>
          <p:cNvSpPr txBox="1"/>
          <p:nvPr/>
        </p:nvSpPr>
        <p:spPr>
          <a:xfrm>
            <a:off x="3474720" y="1325880"/>
            <a:ext cx="914400" cy="548640"/>
          </a:xfrm>
          <a:prstGeom prst="rect">
            <a:avLst/>
          </a:prstGeom>
          <a:noFill/>
          <a:ln/>
        </p:spPr>
        <p:txBody>
          <a:bodyPr wrap="square" lIns="0" tIns="0" rIns="0" bIns="0" rtlCol="0" anchor="t"/>
          <a:lstStyle/>
          <a:p>
            <a:pPr marL="0" indent="0">
              <a:buNone/>
            </a:pPr>
            <a:r>
              <a:rPr lang="en-US" sz="3200" b="1" dirty="0">
                <a:solidFill>
                  <a:schemeClr val="accent2"/>
                </a:solidFill>
                <a:latin typeface="Cambria" pitchFamily="34" charset="0"/>
                <a:ea typeface="Cambria" pitchFamily="34" charset="-122"/>
                <a:cs typeface="Cambria" pitchFamily="34" charset="-120"/>
              </a:rPr>
              <a:t>2</a:t>
            </a:r>
            <a:endParaRPr lang="en-US" sz="3200" dirty="0"/>
          </a:p>
        </p:txBody>
      </p:sp>
      <p:sp>
        <p:nvSpPr>
          <p:cNvPr id="9" name="Text 7"/>
          <p:cNvSpPr txBox="1"/>
          <p:nvPr/>
        </p:nvSpPr>
        <p:spPr>
          <a:xfrm>
            <a:off x="3474720" y="1828800"/>
            <a:ext cx="2240280" cy="777240"/>
          </a:xfrm>
          <a:prstGeom prst="rect">
            <a:avLst/>
          </a:prstGeom>
          <a:noFill/>
          <a:ln/>
        </p:spPr>
        <p:txBody>
          <a:bodyPr wrap="square" lIns="0" tIns="0" rIns="0" bIns="0" rtlCol="0" anchor="t"/>
          <a:lstStyle/>
          <a:p>
            <a:pPr marL="0" indent="0">
              <a:buNone/>
            </a:pPr>
            <a:r>
              <a:rPr lang="en-US" sz="4400" b="1" dirty="0">
                <a:solidFill>
                  <a:schemeClr val="accent5"/>
                </a:solidFill>
                <a:latin typeface="Cambria" pitchFamily="34" charset="0"/>
                <a:ea typeface="Cambria" pitchFamily="34" charset="-122"/>
                <a:cs typeface="Cambria" pitchFamily="34" charset="-120"/>
              </a:rPr>
              <a:t>$1M</a:t>
            </a:r>
            <a:endParaRPr lang="en-US" sz="4400" dirty="0"/>
          </a:p>
        </p:txBody>
      </p:sp>
      <p:sp>
        <p:nvSpPr>
          <p:cNvPr id="10" name="Text 8"/>
          <p:cNvSpPr txBox="1"/>
          <p:nvPr/>
        </p:nvSpPr>
        <p:spPr>
          <a:xfrm>
            <a:off x="3474720" y="2651760"/>
            <a:ext cx="2240280" cy="1051560"/>
          </a:xfrm>
          <a:prstGeom prst="rect">
            <a:avLst/>
          </a:prstGeom>
          <a:noFill/>
          <a:ln/>
        </p:spPr>
        <p:txBody>
          <a:bodyPr wrap="square" lIns="0" tIns="0" rIns="0" bIns="0" rtlCol="0" anchor="t"/>
          <a:lstStyle/>
          <a:p>
            <a:pPr marL="0" indent="0">
              <a:buNone/>
            </a:pPr>
            <a:r>
              <a:rPr lang="en-US" sz="1300" dirty="0">
                <a:solidFill>
                  <a:schemeClr val="bg1"/>
                </a:solidFill>
              </a:rPr>
              <a:t>Single Audit threshold in federal expenditures, for fiscal years beginning on or after Oct. 1, 2024</a:t>
            </a:r>
            <a:endParaRPr lang="en-US" sz="1300" dirty="0"/>
          </a:p>
        </p:txBody>
      </p:sp>
      <p:sp>
        <p:nvSpPr>
          <p:cNvPr id="11" name="Text 9"/>
          <p:cNvSpPr txBox="1"/>
          <p:nvPr/>
        </p:nvSpPr>
        <p:spPr>
          <a:xfrm>
            <a:off x="3474720" y="3794760"/>
            <a:ext cx="2240280" cy="594360"/>
          </a:xfrm>
          <a:prstGeom prst="rect">
            <a:avLst/>
          </a:prstGeom>
          <a:noFill/>
          <a:ln/>
        </p:spPr>
        <p:txBody>
          <a:bodyPr wrap="square" lIns="0" tIns="0" rIns="0" bIns="0" rtlCol="0" anchor="t"/>
          <a:lstStyle/>
          <a:p>
            <a:pPr marL="0" indent="0">
              <a:buNone/>
            </a:pPr>
            <a:r>
              <a:rPr lang="en-US" sz="1200" i="1" dirty="0">
                <a:solidFill>
                  <a:schemeClr val="accent4"/>
                </a:solidFill>
              </a:rPr>
              <a:t>Below the threshold? Compliance still applies.</a:t>
            </a:r>
            <a:endParaRPr lang="en-US" sz="1200" dirty="0"/>
          </a:p>
        </p:txBody>
      </p:sp>
      <p:sp>
        <p:nvSpPr>
          <p:cNvPr id="12" name="card"/>
          <p:cNvSpPr/>
          <p:nvPr/>
        </p:nvSpPr>
        <p:spPr>
          <a:xfrm>
            <a:off x="6035040" y="1188720"/>
            <a:ext cx="2651760" cy="3337560"/>
          </a:xfrm>
          <a:prstGeom prst="roundRect">
            <a:avLst>
              <a:gd name="adj" fmla="val 2759"/>
            </a:avLst>
          </a:prstGeom>
          <a:solidFill>
            <a:schemeClr val="bg2"/>
          </a:solidFill>
          <a:ln w="12700">
            <a:solidFill>
              <a:schemeClr val="bg2"/>
            </a:solidFill>
            <a:prstDash val="solid"/>
          </a:ln>
        </p:spPr>
        <p:txBody>
          <a:bodyPr/>
          <a:lstStyle/>
          <a:p>
            <a:endParaRPr lang="en-PH"/>
          </a:p>
        </p:txBody>
      </p:sp>
      <p:sp>
        <p:nvSpPr>
          <p:cNvPr id="13" name="Text 11"/>
          <p:cNvSpPr txBox="1"/>
          <p:nvPr/>
        </p:nvSpPr>
        <p:spPr>
          <a:xfrm>
            <a:off x="6263640" y="1325880"/>
            <a:ext cx="914400" cy="548640"/>
          </a:xfrm>
          <a:prstGeom prst="rect">
            <a:avLst/>
          </a:prstGeom>
          <a:noFill/>
          <a:ln/>
        </p:spPr>
        <p:txBody>
          <a:bodyPr wrap="square" lIns="0" tIns="0" rIns="0" bIns="0" rtlCol="0" anchor="t"/>
          <a:lstStyle/>
          <a:p>
            <a:pPr marL="0" indent="0">
              <a:buNone/>
            </a:pPr>
            <a:r>
              <a:rPr lang="en-US" sz="3200" b="1" dirty="0">
                <a:solidFill>
                  <a:schemeClr val="accent3"/>
                </a:solidFill>
                <a:latin typeface="Cambria" pitchFamily="34" charset="0"/>
                <a:ea typeface="Cambria" pitchFamily="34" charset="-122"/>
                <a:cs typeface="Cambria" pitchFamily="34" charset="-120"/>
              </a:rPr>
              <a:t>3</a:t>
            </a:r>
            <a:endParaRPr lang="en-US" sz="3200" dirty="0"/>
          </a:p>
        </p:txBody>
      </p:sp>
      <p:sp>
        <p:nvSpPr>
          <p:cNvPr id="14" name="Text 12"/>
          <p:cNvSpPr txBox="1"/>
          <p:nvPr/>
        </p:nvSpPr>
        <p:spPr>
          <a:xfrm>
            <a:off x="6263640" y="1920240"/>
            <a:ext cx="2240280" cy="640080"/>
          </a:xfrm>
          <a:prstGeom prst="rect">
            <a:avLst/>
          </a:prstGeom>
          <a:noFill/>
          <a:ln/>
        </p:spPr>
        <p:txBody>
          <a:bodyPr wrap="square" lIns="0" tIns="0" rIns="0" bIns="0" rtlCol="0" anchor="t"/>
          <a:lstStyle/>
          <a:p>
            <a:pPr marL="0" indent="0">
              <a:buNone/>
            </a:pPr>
            <a:r>
              <a:rPr lang="en-US" sz="1600" b="1" dirty="0">
                <a:solidFill>
                  <a:schemeClr val="accent1"/>
                </a:solidFill>
              </a:rPr>
              <a:t>Indirect cost recovery matters</a:t>
            </a:r>
            <a:endParaRPr lang="en-US" sz="1600" dirty="0"/>
          </a:p>
        </p:txBody>
      </p:sp>
      <p:sp>
        <p:nvSpPr>
          <p:cNvPr id="15" name="Text 13"/>
          <p:cNvSpPr txBox="1"/>
          <p:nvPr/>
        </p:nvSpPr>
        <p:spPr>
          <a:xfrm>
            <a:off x="6263640" y="2606040"/>
            <a:ext cx="2286000" cy="1737360"/>
          </a:xfrm>
          <a:prstGeom prst="rect">
            <a:avLst/>
          </a:prstGeom>
          <a:noFill/>
          <a:ln/>
        </p:spPr>
        <p:txBody>
          <a:bodyPr wrap="square" lIns="0" tIns="0" rIns="0" bIns="0" rtlCol="0" anchor="t"/>
          <a:lstStyle/>
          <a:p>
            <a:pPr marL="177800" indent="-177800">
              <a:spcAft>
                <a:spcPts val="400"/>
              </a:spcAft>
              <a:buSzPct val="100000"/>
              <a:buChar char="•"/>
            </a:pPr>
            <a:r>
              <a:rPr lang="en-US" sz="1300" dirty="0">
                <a:solidFill>
                  <a:schemeClr val="tx1"/>
                </a:solidFill>
              </a:rPr>
              <a:t>Negotiated indirect cost rates</a:t>
            </a:r>
            <a:endParaRPr lang="en-US" sz="1300" dirty="0"/>
          </a:p>
          <a:p>
            <a:pPr marL="177800" indent="-177800">
              <a:spcAft>
                <a:spcPts val="400"/>
              </a:spcAft>
              <a:buSzPct val="100000"/>
              <a:buChar char="•"/>
            </a:pPr>
            <a:r>
              <a:rPr lang="en-US" sz="1300" dirty="0">
                <a:solidFill>
                  <a:schemeClr val="tx1"/>
                </a:solidFill>
              </a:rPr>
              <a:t>De minimis rate options</a:t>
            </a:r>
            <a:endParaRPr lang="en-US" sz="1300" dirty="0"/>
          </a:p>
          <a:p>
            <a:pPr marL="177800" indent="-177800">
              <a:spcAft>
                <a:spcPts val="400"/>
              </a:spcAft>
              <a:buSzPct val="100000"/>
              <a:buChar char="•"/>
            </a:pPr>
            <a:r>
              <a:rPr lang="en-US" sz="1300" dirty="0">
                <a:solidFill>
                  <a:schemeClr val="tx1"/>
                </a:solidFill>
              </a:rPr>
              <a:t>Foundation overhead allowances</a:t>
            </a:r>
            <a:endParaRPr lang="en-US" sz="1300" dirty="0"/>
          </a:p>
          <a:p>
            <a:pPr marL="177800" indent="-177800">
              <a:spcAft>
                <a:spcPts val="400"/>
              </a:spcAft>
              <a:buSzPct val="100000"/>
              <a:buChar char="•"/>
            </a:pPr>
            <a:r>
              <a:rPr lang="en-US" sz="1300" dirty="0">
                <a:solidFill>
                  <a:schemeClr val="tx1"/>
                </a:solidFill>
              </a:rPr>
              <a:t>Administrative cost limits</a:t>
            </a:r>
            <a:endParaRPr lang="en-US" sz="13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defRPr>
            </a:lvl1pPr>
          </a:lstStyle>
          <a:p>
            <a:pPr algn="r"/>
            <a:fld id="{F7021451-1387-4CA6-816F-3879F97B5CBC}" type="slidenum">
              <a:rPr lang="en-US" b="0"/>
              <a:t>36</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grpId="0" nodeType="withEffect">
                                  <p:stCondLst>
                                    <p:cond delay="22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par>
                                <p:cTn id="20" presetID="10" presetClass="entr" presetSubtype="0" fill="hold" grpId="0" nodeType="withEffect">
                                  <p:stCondLst>
                                    <p:cond delay="22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10" presetClass="entr" presetSubtype="0" fill="hold" grpId="0" nodeType="withEffect">
                                  <p:stCondLst>
                                    <p:cond delay="22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par>
                                <p:cTn id="26" presetID="10" presetClass="entr" presetSubtype="0" fill="hold" grpId="0" nodeType="withEffect">
                                  <p:stCondLst>
                                    <p:cond delay="22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par>
                                <p:cTn id="29" presetID="10" presetClass="entr" presetSubtype="0" fill="hold" grpId="0" nodeType="withEffect">
                                  <p:stCondLst>
                                    <p:cond delay="22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par>
                                <p:cTn id="32" presetID="10" presetClass="entr" presetSubtype="0" fill="hold" grpId="0" nodeType="withEffect">
                                  <p:stCondLst>
                                    <p:cond delay="44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par>
                                <p:cTn id="35" presetID="10" presetClass="entr" presetSubtype="0" fill="hold" grpId="0" nodeType="withEffect">
                                  <p:stCondLst>
                                    <p:cond delay="44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par>
                                <p:cTn id="38" presetID="10" presetClass="entr" presetSubtype="0" fill="hold" grpId="0" nodeType="withEffect">
                                  <p:stCondLst>
                                    <p:cond delay="44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500"/>
                                        <p:tgtEl>
                                          <p:spTgt spid="14"/>
                                        </p:tgtEl>
                                      </p:cBhvr>
                                    </p:animEffect>
                                  </p:childTnLst>
                                </p:cTn>
                              </p:par>
                              <p:par>
                                <p:cTn id="41" presetID="10" presetClass="entr" presetSubtype="0" fill="hold" grpId="0" nodeType="withEffect">
                                  <p:stCondLst>
                                    <p:cond delay="44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accent1"/>
                </a:solidFill>
                <a:latin typeface="Cambria" pitchFamily="34" charset="0"/>
                <a:ea typeface="Cambria" pitchFamily="34" charset="-122"/>
                <a:cs typeface="Cambria" pitchFamily="34" charset="-120"/>
              </a:rPr>
              <a:t>2026 Reminders: Outcomes and Diversification</a:t>
            </a:r>
            <a:endParaRPr lang="en-US" sz="2800" dirty="0"/>
          </a:p>
        </p:txBody>
      </p:sp>
      <p:sp>
        <p:nvSpPr>
          <p:cNvPr id="3" name="outcomes card"/>
          <p:cNvSpPr/>
          <p:nvPr/>
        </p:nvSpPr>
        <p:spPr>
          <a:xfrm>
            <a:off x="457200" y="1188720"/>
            <a:ext cx="4023360" cy="3337560"/>
          </a:xfrm>
          <a:prstGeom prst="roundRect">
            <a:avLst>
              <a:gd name="adj" fmla="val 2192"/>
            </a:avLst>
          </a:prstGeom>
          <a:solidFill>
            <a:schemeClr val="accent1"/>
          </a:solidFill>
          <a:ln w="12700">
            <a:solidFill>
              <a:schemeClr val="accent1"/>
            </a:solidFill>
            <a:prstDash val="solid"/>
          </a:ln>
        </p:spPr>
        <p:txBody>
          <a:bodyPr/>
          <a:lstStyle/>
          <a:p>
            <a:endParaRPr lang="en-PH"/>
          </a:p>
        </p:txBody>
      </p:sp>
      <p:sp>
        <p:nvSpPr>
          <p:cNvPr id="4" name="Text 2"/>
          <p:cNvSpPr txBox="1"/>
          <p:nvPr/>
        </p:nvSpPr>
        <p:spPr>
          <a:xfrm>
            <a:off x="685800" y="1325880"/>
            <a:ext cx="914400" cy="548640"/>
          </a:xfrm>
          <a:prstGeom prst="rect">
            <a:avLst/>
          </a:prstGeom>
          <a:noFill/>
          <a:ln/>
        </p:spPr>
        <p:txBody>
          <a:bodyPr wrap="square" lIns="0" tIns="0" rIns="0" bIns="0" rtlCol="0" anchor="t"/>
          <a:lstStyle/>
          <a:p>
            <a:pPr marL="0" indent="0">
              <a:buNone/>
            </a:pPr>
            <a:r>
              <a:rPr lang="en-US" sz="3200" b="1" dirty="0">
                <a:solidFill>
                  <a:schemeClr val="accent2"/>
                </a:solidFill>
                <a:latin typeface="Cambria" pitchFamily="34" charset="0"/>
                <a:ea typeface="Cambria" pitchFamily="34" charset="-122"/>
                <a:cs typeface="Cambria" pitchFamily="34" charset="-120"/>
              </a:rPr>
              <a:t>4</a:t>
            </a:r>
            <a:endParaRPr lang="en-US" sz="3200" dirty="0"/>
          </a:p>
        </p:txBody>
      </p:sp>
      <p:sp>
        <p:nvSpPr>
          <p:cNvPr id="5" name="Text 3"/>
          <p:cNvSpPr txBox="1"/>
          <p:nvPr/>
        </p:nvSpPr>
        <p:spPr>
          <a:xfrm>
            <a:off x="685800" y="1920240"/>
            <a:ext cx="3566160" cy="365760"/>
          </a:xfrm>
          <a:prstGeom prst="rect">
            <a:avLst/>
          </a:prstGeom>
          <a:noFill/>
          <a:ln/>
        </p:spPr>
        <p:txBody>
          <a:bodyPr wrap="square" lIns="0" tIns="0" rIns="0" bIns="0" rtlCol="0" anchor="t"/>
          <a:lstStyle/>
          <a:p>
            <a:pPr marL="0" indent="0">
              <a:buNone/>
            </a:pPr>
            <a:r>
              <a:rPr lang="en-US" sz="1600" b="1" dirty="0">
                <a:solidFill>
                  <a:schemeClr val="bg1"/>
                </a:solidFill>
              </a:rPr>
              <a:t>Foundations are focused on outcomes</a:t>
            </a:r>
            <a:endParaRPr lang="en-US" sz="1600" dirty="0"/>
          </a:p>
        </p:txBody>
      </p:sp>
      <p:sp>
        <p:nvSpPr>
          <p:cNvPr id="6" name="Text 4"/>
          <p:cNvSpPr txBox="1"/>
          <p:nvPr/>
        </p:nvSpPr>
        <p:spPr>
          <a:xfrm>
            <a:off x="685800" y="2331720"/>
            <a:ext cx="3566160" cy="320040"/>
          </a:xfrm>
          <a:prstGeom prst="rect">
            <a:avLst/>
          </a:prstGeom>
          <a:noFill/>
          <a:ln/>
        </p:spPr>
        <p:txBody>
          <a:bodyPr wrap="square" lIns="0" tIns="0" rIns="0" bIns="0" rtlCol="0" anchor="t"/>
          <a:lstStyle/>
          <a:p>
            <a:pPr marL="0" indent="0">
              <a:buNone/>
            </a:pPr>
            <a:r>
              <a:rPr lang="en-US" sz="1300" dirty="0">
                <a:solidFill>
                  <a:schemeClr val="accent4"/>
                </a:solidFill>
              </a:rPr>
              <a:t>Private funders are asking more often:</a:t>
            </a:r>
            <a:endParaRPr lang="en-US" sz="1300" dirty="0"/>
          </a:p>
        </p:txBody>
      </p:sp>
      <p:sp>
        <p:nvSpPr>
          <p:cNvPr id="7" name="Text 5"/>
          <p:cNvSpPr txBox="1"/>
          <p:nvPr/>
        </p:nvSpPr>
        <p:spPr>
          <a:xfrm>
            <a:off x="685800" y="2697480"/>
            <a:ext cx="3566160" cy="365760"/>
          </a:xfrm>
          <a:prstGeom prst="rect">
            <a:avLst/>
          </a:prstGeom>
          <a:noFill/>
          <a:ln/>
        </p:spPr>
        <p:txBody>
          <a:bodyPr wrap="square" lIns="0" tIns="0" rIns="0" bIns="0" rtlCol="0" anchor="t"/>
          <a:lstStyle/>
          <a:p>
            <a:pPr marL="0" indent="0">
              <a:buNone/>
            </a:pPr>
            <a:r>
              <a:rPr lang="en-US" sz="1700" b="1" dirty="0">
                <a:solidFill>
                  <a:schemeClr val="accent5"/>
                </a:solidFill>
                <a:latin typeface="Cambria" pitchFamily="34" charset="0"/>
                <a:ea typeface="Cambria" pitchFamily="34" charset="-122"/>
                <a:cs typeface="Cambria" pitchFamily="34" charset="-120"/>
              </a:rPr>
              <a:t>What changed?</a:t>
            </a:r>
            <a:endParaRPr lang="en-US" sz="1700" dirty="0"/>
          </a:p>
        </p:txBody>
      </p:sp>
      <p:sp>
        <p:nvSpPr>
          <p:cNvPr id="8" name="Text 6"/>
          <p:cNvSpPr txBox="1"/>
          <p:nvPr/>
        </p:nvSpPr>
        <p:spPr>
          <a:xfrm>
            <a:off x="685800" y="3081528"/>
            <a:ext cx="3566160" cy="365760"/>
          </a:xfrm>
          <a:prstGeom prst="rect">
            <a:avLst/>
          </a:prstGeom>
          <a:noFill/>
          <a:ln/>
        </p:spPr>
        <p:txBody>
          <a:bodyPr wrap="square" lIns="0" tIns="0" rIns="0" bIns="0" rtlCol="0" anchor="t"/>
          <a:lstStyle/>
          <a:p>
            <a:pPr marL="0" indent="0">
              <a:buNone/>
            </a:pPr>
            <a:r>
              <a:rPr lang="en-US" sz="1700" b="1" dirty="0">
                <a:solidFill>
                  <a:schemeClr val="accent5"/>
                </a:solidFill>
                <a:latin typeface="Cambria" pitchFamily="34" charset="0"/>
                <a:ea typeface="Cambria" pitchFamily="34" charset="-122"/>
                <a:cs typeface="Cambria" pitchFamily="34" charset="-120"/>
              </a:rPr>
              <a:t>How do you know?</a:t>
            </a:r>
            <a:endParaRPr lang="en-US" sz="1700" dirty="0"/>
          </a:p>
        </p:txBody>
      </p:sp>
      <p:sp>
        <p:nvSpPr>
          <p:cNvPr id="9" name="Text 7"/>
          <p:cNvSpPr txBox="1"/>
          <p:nvPr/>
        </p:nvSpPr>
        <p:spPr>
          <a:xfrm>
            <a:off x="685800" y="3465576"/>
            <a:ext cx="3566160" cy="365760"/>
          </a:xfrm>
          <a:prstGeom prst="rect">
            <a:avLst/>
          </a:prstGeom>
          <a:noFill/>
          <a:ln/>
        </p:spPr>
        <p:txBody>
          <a:bodyPr wrap="square" lIns="0" tIns="0" rIns="0" bIns="0" rtlCol="0" anchor="t"/>
          <a:lstStyle/>
          <a:p>
            <a:pPr marL="0" indent="0">
              <a:buNone/>
            </a:pPr>
            <a:r>
              <a:rPr lang="en-US" sz="1700" b="1" dirty="0">
                <a:solidFill>
                  <a:schemeClr val="accent5"/>
                </a:solidFill>
                <a:latin typeface="Cambria" pitchFamily="34" charset="0"/>
                <a:ea typeface="Cambria" pitchFamily="34" charset="-122"/>
                <a:cs typeface="Cambria" pitchFamily="34" charset="-120"/>
              </a:rPr>
              <a:t>Can you demonstrate impact?</a:t>
            </a:r>
            <a:endParaRPr lang="en-US" sz="1700" dirty="0"/>
          </a:p>
        </p:txBody>
      </p:sp>
      <p:sp>
        <p:nvSpPr>
          <p:cNvPr id="10" name="Text 8"/>
          <p:cNvSpPr txBox="1"/>
          <p:nvPr/>
        </p:nvSpPr>
        <p:spPr>
          <a:xfrm>
            <a:off x="685800" y="3931920"/>
            <a:ext cx="3566160" cy="411480"/>
          </a:xfrm>
          <a:prstGeom prst="rect">
            <a:avLst/>
          </a:prstGeom>
          <a:noFill/>
          <a:ln/>
        </p:spPr>
        <p:txBody>
          <a:bodyPr wrap="square" lIns="0" tIns="0" rIns="0" bIns="0" rtlCol="0" anchor="t"/>
          <a:lstStyle/>
          <a:p>
            <a:pPr marL="0" indent="0">
              <a:buNone/>
            </a:pPr>
            <a:r>
              <a:rPr lang="en-US" sz="1300" i="1" dirty="0">
                <a:solidFill>
                  <a:schemeClr val="accent4"/>
                </a:solidFill>
              </a:rPr>
              <a:t>Storytelling alone is no longer enough.</a:t>
            </a:r>
            <a:endParaRPr lang="en-US" sz="1300" dirty="0"/>
          </a:p>
        </p:txBody>
      </p:sp>
      <p:sp>
        <p:nvSpPr>
          <p:cNvPr id="11" name="diversify card"/>
          <p:cNvSpPr/>
          <p:nvPr/>
        </p:nvSpPr>
        <p:spPr>
          <a:xfrm>
            <a:off x="4663440" y="1188720"/>
            <a:ext cx="4023360" cy="3337560"/>
          </a:xfrm>
          <a:prstGeom prst="roundRect">
            <a:avLst>
              <a:gd name="adj" fmla="val 2192"/>
            </a:avLst>
          </a:prstGeom>
          <a:solidFill>
            <a:schemeClr val="bg2"/>
          </a:solidFill>
          <a:ln w="12700">
            <a:solidFill>
              <a:schemeClr val="bg2"/>
            </a:solidFill>
            <a:prstDash val="solid"/>
          </a:ln>
        </p:spPr>
        <p:txBody>
          <a:bodyPr/>
          <a:lstStyle/>
          <a:p>
            <a:endParaRPr lang="en-PH"/>
          </a:p>
        </p:txBody>
      </p:sp>
      <p:sp>
        <p:nvSpPr>
          <p:cNvPr id="12" name="Text 10"/>
          <p:cNvSpPr txBox="1"/>
          <p:nvPr/>
        </p:nvSpPr>
        <p:spPr>
          <a:xfrm>
            <a:off x="4892040" y="1325880"/>
            <a:ext cx="914400" cy="548640"/>
          </a:xfrm>
          <a:prstGeom prst="rect">
            <a:avLst/>
          </a:prstGeom>
          <a:noFill/>
          <a:ln/>
        </p:spPr>
        <p:txBody>
          <a:bodyPr wrap="square" lIns="0" tIns="0" rIns="0" bIns="0" rtlCol="0" anchor="t"/>
          <a:lstStyle/>
          <a:p>
            <a:pPr marL="0" indent="0">
              <a:buNone/>
            </a:pPr>
            <a:r>
              <a:rPr lang="en-US" sz="3200" b="1" dirty="0">
                <a:solidFill>
                  <a:schemeClr val="accent3"/>
                </a:solidFill>
                <a:latin typeface="Cambria" pitchFamily="34" charset="0"/>
                <a:ea typeface="Cambria" pitchFamily="34" charset="-122"/>
                <a:cs typeface="Cambria" pitchFamily="34" charset="-120"/>
              </a:rPr>
              <a:t>5</a:t>
            </a:r>
            <a:endParaRPr lang="en-US" sz="3200" dirty="0"/>
          </a:p>
        </p:txBody>
      </p:sp>
      <p:sp>
        <p:nvSpPr>
          <p:cNvPr id="13" name="Text 11"/>
          <p:cNvSpPr txBox="1"/>
          <p:nvPr/>
        </p:nvSpPr>
        <p:spPr>
          <a:xfrm>
            <a:off x="4892040" y="1920240"/>
            <a:ext cx="3566160" cy="365760"/>
          </a:xfrm>
          <a:prstGeom prst="rect">
            <a:avLst/>
          </a:prstGeom>
          <a:noFill/>
          <a:ln/>
        </p:spPr>
        <p:txBody>
          <a:bodyPr wrap="square" lIns="0" tIns="0" rIns="0" bIns="0" rtlCol="0" anchor="t"/>
          <a:lstStyle/>
          <a:p>
            <a:pPr marL="0" indent="0">
              <a:buNone/>
            </a:pPr>
            <a:r>
              <a:rPr lang="en-US" sz="1600" b="1" dirty="0">
                <a:solidFill>
                  <a:schemeClr val="accent1"/>
                </a:solidFill>
              </a:rPr>
              <a:t>Diversification remains critical</a:t>
            </a:r>
            <a:endParaRPr lang="en-US" sz="1600" dirty="0"/>
          </a:p>
        </p:txBody>
      </p:sp>
      <p:sp>
        <p:nvSpPr>
          <p:cNvPr id="14" name="Text 12"/>
          <p:cNvSpPr txBox="1"/>
          <p:nvPr/>
        </p:nvSpPr>
        <p:spPr>
          <a:xfrm>
            <a:off x="4892040" y="2331720"/>
            <a:ext cx="3566160" cy="320040"/>
          </a:xfrm>
          <a:prstGeom prst="rect">
            <a:avLst/>
          </a:prstGeom>
          <a:noFill/>
          <a:ln/>
        </p:spPr>
        <p:txBody>
          <a:bodyPr wrap="square" lIns="0" tIns="0" rIns="0" bIns="0" rtlCol="0" anchor="t"/>
          <a:lstStyle/>
          <a:p>
            <a:pPr marL="0" indent="0">
              <a:buNone/>
            </a:pPr>
            <a:r>
              <a:rPr lang="en-US" sz="1300" dirty="0">
                <a:solidFill>
                  <a:schemeClr val="accent3"/>
                </a:solidFill>
              </a:rPr>
              <a:t>Avoid relying on a single source. Balance:</a:t>
            </a:r>
            <a:endParaRPr lang="en-US" sz="1300" dirty="0"/>
          </a:p>
        </p:txBody>
      </p:sp>
      <p:sp>
        <p:nvSpPr>
          <p:cNvPr id="15" name="source pill"/>
          <p:cNvSpPr/>
          <p:nvPr/>
        </p:nvSpPr>
        <p:spPr>
          <a:xfrm>
            <a:off x="4892040" y="2743200"/>
            <a:ext cx="1737360" cy="457200"/>
          </a:xfrm>
          <a:prstGeom prst="roundRect">
            <a:avLst>
              <a:gd name="adj" fmla="val 16000"/>
            </a:avLst>
          </a:prstGeom>
          <a:solidFill>
            <a:schemeClr val="bg1"/>
          </a:solidFill>
          <a:ln w="12700">
            <a:solidFill>
              <a:schemeClr val="bg1"/>
            </a:solidFill>
            <a:prstDash val="solid"/>
          </a:ln>
        </p:spPr>
        <p:txBody>
          <a:bodyPr/>
          <a:lstStyle/>
          <a:p>
            <a:endParaRPr lang="en-PH"/>
          </a:p>
        </p:txBody>
      </p:sp>
      <p:sp>
        <p:nvSpPr>
          <p:cNvPr id="16" name="Text 14"/>
          <p:cNvSpPr txBox="1"/>
          <p:nvPr/>
        </p:nvSpPr>
        <p:spPr>
          <a:xfrm>
            <a:off x="4983480" y="2743200"/>
            <a:ext cx="1554480" cy="457200"/>
          </a:xfrm>
          <a:prstGeom prst="rect">
            <a:avLst/>
          </a:prstGeom>
          <a:noFill/>
          <a:ln/>
        </p:spPr>
        <p:txBody>
          <a:bodyPr wrap="square" lIns="0" tIns="0" rIns="0" bIns="0" rtlCol="0" anchor="ctr"/>
          <a:lstStyle/>
          <a:p>
            <a:pPr marL="0" indent="0" algn="ctr">
              <a:buNone/>
            </a:pPr>
            <a:r>
              <a:rPr lang="en-US" sz="1200" b="1" dirty="0">
                <a:solidFill>
                  <a:schemeClr val="accent1"/>
                </a:solidFill>
              </a:rPr>
              <a:t>Individual gifts</a:t>
            </a:r>
            <a:endParaRPr lang="en-US" sz="1200" dirty="0"/>
          </a:p>
        </p:txBody>
      </p:sp>
      <p:sp>
        <p:nvSpPr>
          <p:cNvPr id="17" name="source pill"/>
          <p:cNvSpPr/>
          <p:nvPr/>
        </p:nvSpPr>
        <p:spPr>
          <a:xfrm>
            <a:off x="6720840" y="2743200"/>
            <a:ext cx="1737360" cy="457200"/>
          </a:xfrm>
          <a:prstGeom prst="roundRect">
            <a:avLst>
              <a:gd name="adj" fmla="val 16000"/>
            </a:avLst>
          </a:prstGeom>
          <a:solidFill>
            <a:schemeClr val="bg1"/>
          </a:solidFill>
          <a:ln w="12700">
            <a:solidFill>
              <a:schemeClr val="bg1"/>
            </a:solidFill>
            <a:prstDash val="solid"/>
          </a:ln>
        </p:spPr>
        <p:txBody>
          <a:bodyPr/>
          <a:lstStyle/>
          <a:p>
            <a:endParaRPr lang="en-PH"/>
          </a:p>
        </p:txBody>
      </p:sp>
      <p:sp>
        <p:nvSpPr>
          <p:cNvPr id="18" name="Text 16"/>
          <p:cNvSpPr txBox="1"/>
          <p:nvPr/>
        </p:nvSpPr>
        <p:spPr>
          <a:xfrm>
            <a:off x="6812280" y="2743200"/>
            <a:ext cx="1554480" cy="457200"/>
          </a:xfrm>
          <a:prstGeom prst="rect">
            <a:avLst/>
          </a:prstGeom>
          <a:noFill/>
          <a:ln/>
        </p:spPr>
        <p:txBody>
          <a:bodyPr wrap="square" lIns="0" tIns="0" rIns="0" bIns="0" rtlCol="0" anchor="ctr"/>
          <a:lstStyle/>
          <a:p>
            <a:pPr marL="0" indent="0" algn="ctr">
              <a:buNone/>
            </a:pPr>
            <a:r>
              <a:rPr lang="en-US" sz="1200" b="1" dirty="0">
                <a:solidFill>
                  <a:schemeClr val="accent1"/>
                </a:solidFill>
              </a:rPr>
              <a:t>Foundation grants</a:t>
            </a:r>
            <a:endParaRPr lang="en-US" sz="1200" dirty="0"/>
          </a:p>
        </p:txBody>
      </p:sp>
      <p:sp>
        <p:nvSpPr>
          <p:cNvPr id="19" name="source pill"/>
          <p:cNvSpPr/>
          <p:nvPr/>
        </p:nvSpPr>
        <p:spPr>
          <a:xfrm>
            <a:off x="4892040" y="3310128"/>
            <a:ext cx="1737360" cy="457200"/>
          </a:xfrm>
          <a:prstGeom prst="roundRect">
            <a:avLst>
              <a:gd name="adj" fmla="val 16000"/>
            </a:avLst>
          </a:prstGeom>
          <a:solidFill>
            <a:schemeClr val="bg1"/>
          </a:solidFill>
          <a:ln w="12700">
            <a:solidFill>
              <a:schemeClr val="bg1"/>
            </a:solidFill>
            <a:prstDash val="solid"/>
          </a:ln>
        </p:spPr>
        <p:txBody>
          <a:bodyPr/>
          <a:lstStyle/>
          <a:p>
            <a:endParaRPr lang="en-PH"/>
          </a:p>
        </p:txBody>
      </p:sp>
      <p:sp>
        <p:nvSpPr>
          <p:cNvPr id="20" name="Text 18"/>
          <p:cNvSpPr txBox="1"/>
          <p:nvPr/>
        </p:nvSpPr>
        <p:spPr>
          <a:xfrm>
            <a:off x="4983480" y="3310128"/>
            <a:ext cx="1554480" cy="457200"/>
          </a:xfrm>
          <a:prstGeom prst="rect">
            <a:avLst/>
          </a:prstGeom>
          <a:noFill/>
          <a:ln/>
        </p:spPr>
        <p:txBody>
          <a:bodyPr wrap="square" lIns="0" tIns="0" rIns="0" bIns="0" rtlCol="0" anchor="ctr"/>
          <a:lstStyle/>
          <a:p>
            <a:pPr marL="0" indent="0" algn="ctr">
              <a:buNone/>
            </a:pPr>
            <a:r>
              <a:rPr lang="en-US" sz="1200" b="1" dirty="0">
                <a:solidFill>
                  <a:schemeClr val="accent1"/>
                </a:solidFill>
              </a:rPr>
              <a:t>Corporate grants</a:t>
            </a:r>
            <a:endParaRPr lang="en-US" sz="1200" dirty="0"/>
          </a:p>
        </p:txBody>
      </p:sp>
      <p:sp>
        <p:nvSpPr>
          <p:cNvPr id="21" name="source pill"/>
          <p:cNvSpPr/>
          <p:nvPr/>
        </p:nvSpPr>
        <p:spPr>
          <a:xfrm>
            <a:off x="6720840" y="3310128"/>
            <a:ext cx="1737360" cy="457200"/>
          </a:xfrm>
          <a:prstGeom prst="roundRect">
            <a:avLst>
              <a:gd name="adj" fmla="val 16000"/>
            </a:avLst>
          </a:prstGeom>
          <a:solidFill>
            <a:schemeClr val="bg1"/>
          </a:solidFill>
          <a:ln w="12700">
            <a:solidFill>
              <a:schemeClr val="bg1"/>
            </a:solidFill>
            <a:prstDash val="solid"/>
          </a:ln>
        </p:spPr>
        <p:txBody>
          <a:bodyPr/>
          <a:lstStyle/>
          <a:p>
            <a:endParaRPr lang="en-PH"/>
          </a:p>
        </p:txBody>
      </p:sp>
      <p:sp>
        <p:nvSpPr>
          <p:cNvPr id="22" name="Text 20"/>
          <p:cNvSpPr txBox="1"/>
          <p:nvPr/>
        </p:nvSpPr>
        <p:spPr>
          <a:xfrm>
            <a:off x="6812280" y="3310128"/>
            <a:ext cx="1554480" cy="457200"/>
          </a:xfrm>
          <a:prstGeom prst="rect">
            <a:avLst/>
          </a:prstGeom>
          <a:noFill/>
          <a:ln/>
        </p:spPr>
        <p:txBody>
          <a:bodyPr wrap="square" lIns="0" tIns="0" rIns="0" bIns="0" rtlCol="0" anchor="ctr"/>
          <a:lstStyle/>
          <a:p>
            <a:pPr marL="0" indent="0" algn="ctr">
              <a:buNone/>
            </a:pPr>
            <a:r>
              <a:rPr lang="en-US" sz="1200" b="1" dirty="0">
                <a:solidFill>
                  <a:schemeClr val="accent1"/>
                </a:solidFill>
              </a:rPr>
              <a:t>Government grants</a:t>
            </a:r>
            <a:endParaRPr lang="en-US" sz="1200" dirty="0"/>
          </a:p>
        </p:txBody>
      </p:sp>
      <p:sp>
        <p:nvSpPr>
          <p:cNvPr id="23" name="source pill"/>
          <p:cNvSpPr/>
          <p:nvPr/>
        </p:nvSpPr>
        <p:spPr>
          <a:xfrm>
            <a:off x="4892040" y="3877056"/>
            <a:ext cx="1737360" cy="457200"/>
          </a:xfrm>
          <a:prstGeom prst="roundRect">
            <a:avLst>
              <a:gd name="adj" fmla="val 16000"/>
            </a:avLst>
          </a:prstGeom>
          <a:solidFill>
            <a:schemeClr val="bg1"/>
          </a:solidFill>
          <a:ln w="12700">
            <a:solidFill>
              <a:schemeClr val="bg1"/>
            </a:solidFill>
            <a:prstDash val="solid"/>
          </a:ln>
        </p:spPr>
        <p:txBody>
          <a:bodyPr/>
          <a:lstStyle/>
          <a:p>
            <a:endParaRPr lang="en-PH"/>
          </a:p>
        </p:txBody>
      </p:sp>
      <p:sp>
        <p:nvSpPr>
          <p:cNvPr id="24" name="Text 22"/>
          <p:cNvSpPr txBox="1"/>
          <p:nvPr/>
        </p:nvSpPr>
        <p:spPr>
          <a:xfrm>
            <a:off x="4983480" y="3877056"/>
            <a:ext cx="1554480" cy="457200"/>
          </a:xfrm>
          <a:prstGeom prst="rect">
            <a:avLst/>
          </a:prstGeom>
          <a:noFill/>
          <a:ln/>
        </p:spPr>
        <p:txBody>
          <a:bodyPr wrap="square" lIns="0" tIns="0" rIns="0" bIns="0" rtlCol="0" anchor="ctr"/>
          <a:lstStyle/>
          <a:p>
            <a:pPr marL="0" indent="0" algn="ctr">
              <a:buNone/>
            </a:pPr>
            <a:r>
              <a:rPr lang="en-US" sz="1200" b="1" dirty="0">
                <a:solidFill>
                  <a:schemeClr val="accent1"/>
                </a:solidFill>
              </a:rPr>
              <a:t>Program service revenue</a:t>
            </a:r>
            <a:endParaRPr lang="en-US" sz="1200" dirty="0"/>
          </a:p>
        </p:txBody>
      </p:sp>
      <p:sp>
        <p:nvSpPr>
          <p:cNvPr id="25" name="source pill"/>
          <p:cNvSpPr/>
          <p:nvPr/>
        </p:nvSpPr>
        <p:spPr>
          <a:xfrm>
            <a:off x="6720840" y="3877056"/>
            <a:ext cx="1737360" cy="457200"/>
          </a:xfrm>
          <a:prstGeom prst="roundRect">
            <a:avLst>
              <a:gd name="adj" fmla="val 16000"/>
            </a:avLst>
          </a:prstGeom>
          <a:solidFill>
            <a:schemeClr val="bg1"/>
          </a:solidFill>
          <a:ln w="12700">
            <a:solidFill>
              <a:schemeClr val="bg1"/>
            </a:solidFill>
            <a:prstDash val="solid"/>
          </a:ln>
        </p:spPr>
        <p:txBody>
          <a:bodyPr/>
          <a:lstStyle/>
          <a:p>
            <a:endParaRPr lang="en-PH"/>
          </a:p>
        </p:txBody>
      </p:sp>
      <p:sp>
        <p:nvSpPr>
          <p:cNvPr id="26" name="Text 24"/>
          <p:cNvSpPr txBox="1"/>
          <p:nvPr/>
        </p:nvSpPr>
        <p:spPr>
          <a:xfrm>
            <a:off x="6812280" y="3877056"/>
            <a:ext cx="1554480" cy="457200"/>
          </a:xfrm>
          <a:prstGeom prst="rect">
            <a:avLst/>
          </a:prstGeom>
          <a:noFill/>
          <a:ln/>
        </p:spPr>
        <p:txBody>
          <a:bodyPr wrap="square" lIns="0" tIns="0" rIns="0" bIns="0" rtlCol="0" anchor="ctr"/>
          <a:lstStyle/>
          <a:p>
            <a:pPr marL="0" indent="0" algn="ctr">
              <a:buNone/>
            </a:pPr>
            <a:r>
              <a:rPr lang="en-US" sz="1200" b="1" dirty="0">
                <a:solidFill>
                  <a:schemeClr val="accent1"/>
                </a:solidFill>
              </a:rPr>
              <a:t>Events &amp; fundraising</a:t>
            </a:r>
            <a:endParaRPr lang="en-US" sz="1200" dirty="0"/>
          </a:p>
        </p:txBody>
      </p:sp>
      <p:sp>
        <p:nvSpPr>
          <p:cNvPr id="27"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defRPr>
            </a:lvl1pPr>
          </a:lstStyle>
          <a:p>
            <a:pPr algn="r"/>
            <a:fld id="{F7021451-1387-4CA6-816F-3879F97B5CBC}" type="slidenum">
              <a:rPr lang="en-US" b="0"/>
              <a:t>37</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par>
                                <p:cTn id="29" presetID="10" presetClass="entr" presetSubtype="0" fill="hold" grpId="0" nodeType="withEffect">
                                  <p:stCondLst>
                                    <p:cond delay="22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par>
                                <p:cTn id="32" presetID="10" presetClass="entr" presetSubtype="0" fill="hold" grpId="0" nodeType="withEffect">
                                  <p:stCondLst>
                                    <p:cond delay="22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par>
                                <p:cTn id="35" presetID="10" presetClass="entr" presetSubtype="0" fill="hold" grpId="0" nodeType="withEffect">
                                  <p:stCondLst>
                                    <p:cond delay="22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par>
                                <p:cTn id="38" presetID="10" presetClass="entr" presetSubtype="0" fill="hold" grpId="0" nodeType="withEffect">
                                  <p:stCondLst>
                                    <p:cond delay="22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500"/>
                                        <p:tgtEl>
                                          <p:spTgt spid="14"/>
                                        </p:tgtEl>
                                      </p:cBhvr>
                                    </p:animEffect>
                                  </p:childTnLst>
                                </p:cTn>
                              </p:par>
                              <p:par>
                                <p:cTn id="41" presetID="10" presetClass="entr" presetSubtype="0" fill="hold" grpId="0" nodeType="withEffect">
                                  <p:stCondLst>
                                    <p:cond delay="44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par>
                                <p:cTn id="44" presetID="10" presetClass="entr" presetSubtype="0" fill="hold" grpId="0" nodeType="withEffect">
                                  <p:stCondLst>
                                    <p:cond delay="44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500"/>
                                        <p:tgtEl>
                                          <p:spTgt spid="16"/>
                                        </p:tgtEl>
                                      </p:cBhvr>
                                    </p:animEffect>
                                  </p:childTnLst>
                                </p:cTn>
                              </p:par>
                              <p:par>
                                <p:cTn id="47" presetID="10" presetClass="entr" presetSubtype="0" fill="hold" grpId="0" nodeType="withEffect">
                                  <p:stCondLst>
                                    <p:cond delay="66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childTnLst>
                                </p:cTn>
                              </p:par>
                              <p:par>
                                <p:cTn id="50" presetID="10" presetClass="entr" presetSubtype="0" fill="hold" grpId="0" nodeType="withEffect">
                                  <p:stCondLst>
                                    <p:cond delay="66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500"/>
                                        <p:tgtEl>
                                          <p:spTgt spid="18"/>
                                        </p:tgtEl>
                                      </p:cBhvr>
                                    </p:animEffect>
                                  </p:childTnLst>
                                </p:cTn>
                              </p:par>
                              <p:par>
                                <p:cTn id="53" presetID="10" presetClass="entr" presetSubtype="0" fill="hold" grpId="0" nodeType="withEffect">
                                  <p:stCondLst>
                                    <p:cond delay="88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500"/>
                                        <p:tgtEl>
                                          <p:spTgt spid="19"/>
                                        </p:tgtEl>
                                      </p:cBhvr>
                                    </p:animEffect>
                                  </p:childTnLst>
                                </p:cTn>
                              </p:par>
                              <p:par>
                                <p:cTn id="56" presetID="10" presetClass="entr" presetSubtype="0" fill="hold" grpId="0" nodeType="withEffect">
                                  <p:stCondLst>
                                    <p:cond delay="880"/>
                                  </p:stCondLst>
                                  <p:childTnLst>
                                    <p:set>
                                      <p:cBhvr>
                                        <p:cTn id="57" dur="1" fill="hold">
                                          <p:stCondLst>
                                            <p:cond delay="0"/>
                                          </p:stCondLst>
                                        </p:cTn>
                                        <p:tgtEl>
                                          <p:spTgt spid="20"/>
                                        </p:tgtEl>
                                        <p:attrNameLst>
                                          <p:attrName>style.visibility</p:attrName>
                                        </p:attrNameLst>
                                      </p:cBhvr>
                                      <p:to>
                                        <p:strVal val="visible"/>
                                      </p:to>
                                    </p:set>
                                    <p:animEffect transition="in" filter="fade">
                                      <p:cBhvr>
                                        <p:cTn id="58" dur="500"/>
                                        <p:tgtEl>
                                          <p:spTgt spid="20"/>
                                        </p:tgtEl>
                                      </p:cBhvr>
                                    </p:animEffect>
                                  </p:childTnLst>
                                </p:cTn>
                              </p:par>
                              <p:par>
                                <p:cTn id="59" presetID="10" presetClass="entr" presetSubtype="0" fill="hold" grpId="0" nodeType="withEffect">
                                  <p:stCondLst>
                                    <p:cond delay="1100"/>
                                  </p:stCondLst>
                                  <p:childTnLst>
                                    <p:set>
                                      <p:cBhvr>
                                        <p:cTn id="60" dur="1" fill="hold">
                                          <p:stCondLst>
                                            <p:cond delay="0"/>
                                          </p:stCondLst>
                                        </p:cTn>
                                        <p:tgtEl>
                                          <p:spTgt spid="21"/>
                                        </p:tgtEl>
                                        <p:attrNameLst>
                                          <p:attrName>style.visibility</p:attrName>
                                        </p:attrNameLst>
                                      </p:cBhvr>
                                      <p:to>
                                        <p:strVal val="visible"/>
                                      </p:to>
                                    </p:set>
                                    <p:animEffect transition="in" filter="fade">
                                      <p:cBhvr>
                                        <p:cTn id="61" dur="500"/>
                                        <p:tgtEl>
                                          <p:spTgt spid="21"/>
                                        </p:tgtEl>
                                      </p:cBhvr>
                                    </p:animEffect>
                                  </p:childTnLst>
                                </p:cTn>
                              </p:par>
                              <p:par>
                                <p:cTn id="62" presetID="10" presetClass="entr" presetSubtype="0" fill="hold" grpId="0" nodeType="withEffect">
                                  <p:stCondLst>
                                    <p:cond delay="1100"/>
                                  </p:stCondLst>
                                  <p:childTnLst>
                                    <p:set>
                                      <p:cBhvr>
                                        <p:cTn id="63" dur="1" fill="hold">
                                          <p:stCondLst>
                                            <p:cond delay="0"/>
                                          </p:stCondLst>
                                        </p:cTn>
                                        <p:tgtEl>
                                          <p:spTgt spid="22"/>
                                        </p:tgtEl>
                                        <p:attrNameLst>
                                          <p:attrName>style.visibility</p:attrName>
                                        </p:attrNameLst>
                                      </p:cBhvr>
                                      <p:to>
                                        <p:strVal val="visible"/>
                                      </p:to>
                                    </p:set>
                                    <p:animEffect transition="in" filter="fade">
                                      <p:cBhvr>
                                        <p:cTn id="64" dur="500"/>
                                        <p:tgtEl>
                                          <p:spTgt spid="22"/>
                                        </p:tgtEl>
                                      </p:cBhvr>
                                    </p:animEffect>
                                  </p:childTnLst>
                                </p:cTn>
                              </p:par>
                              <p:par>
                                <p:cTn id="65" presetID="10" presetClass="entr" presetSubtype="0" fill="hold" grpId="0" nodeType="withEffect">
                                  <p:stCondLst>
                                    <p:cond delay="132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500"/>
                                        <p:tgtEl>
                                          <p:spTgt spid="23"/>
                                        </p:tgtEl>
                                      </p:cBhvr>
                                    </p:animEffect>
                                  </p:childTnLst>
                                </p:cTn>
                              </p:par>
                              <p:par>
                                <p:cTn id="68" presetID="10" presetClass="entr" presetSubtype="0" fill="hold" grpId="0" nodeType="withEffect">
                                  <p:stCondLst>
                                    <p:cond delay="1320"/>
                                  </p:stCondLst>
                                  <p:childTnLst>
                                    <p:set>
                                      <p:cBhvr>
                                        <p:cTn id="69" dur="1" fill="hold">
                                          <p:stCondLst>
                                            <p:cond delay="0"/>
                                          </p:stCondLst>
                                        </p:cTn>
                                        <p:tgtEl>
                                          <p:spTgt spid="24"/>
                                        </p:tgtEl>
                                        <p:attrNameLst>
                                          <p:attrName>style.visibility</p:attrName>
                                        </p:attrNameLst>
                                      </p:cBhvr>
                                      <p:to>
                                        <p:strVal val="visible"/>
                                      </p:to>
                                    </p:set>
                                    <p:animEffect transition="in" filter="fade">
                                      <p:cBhvr>
                                        <p:cTn id="70" dur="500"/>
                                        <p:tgtEl>
                                          <p:spTgt spid="24"/>
                                        </p:tgtEl>
                                      </p:cBhvr>
                                    </p:animEffect>
                                  </p:childTnLst>
                                </p:cTn>
                              </p:par>
                              <p:par>
                                <p:cTn id="71" presetID="10" presetClass="entr" presetSubtype="0" fill="hold" grpId="0" nodeType="withEffect">
                                  <p:stCondLst>
                                    <p:cond delay="1540"/>
                                  </p:stCondLst>
                                  <p:childTnLst>
                                    <p:set>
                                      <p:cBhvr>
                                        <p:cTn id="72" dur="1" fill="hold">
                                          <p:stCondLst>
                                            <p:cond delay="0"/>
                                          </p:stCondLst>
                                        </p:cTn>
                                        <p:tgtEl>
                                          <p:spTgt spid="25"/>
                                        </p:tgtEl>
                                        <p:attrNameLst>
                                          <p:attrName>style.visibility</p:attrName>
                                        </p:attrNameLst>
                                      </p:cBhvr>
                                      <p:to>
                                        <p:strVal val="visible"/>
                                      </p:to>
                                    </p:set>
                                    <p:animEffect transition="in" filter="fade">
                                      <p:cBhvr>
                                        <p:cTn id="73" dur="500"/>
                                        <p:tgtEl>
                                          <p:spTgt spid="25"/>
                                        </p:tgtEl>
                                      </p:cBhvr>
                                    </p:animEffect>
                                  </p:childTnLst>
                                </p:cTn>
                              </p:par>
                              <p:par>
                                <p:cTn id="74" presetID="10" presetClass="entr" presetSubtype="0" fill="hold" grpId="0" nodeType="withEffect">
                                  <p:stCondLst>
                                    <p:cond delay="1540"/>
                                  </p:stCondLst>
                                  <p:childTnLst>
                                    <p:set>
                                      <p:cBhvr>
                                        <p:cTn id="75" dur="1" fill="hold">
                                          <p:stCondLst>
                                            <p:cond delay="0"/>
                                          </p:stCondLst>
                                        </p:cTn>
                                        <p:tgtEl>
                                          <p:spTgt spid="26"/>
                                        </p:tgtEl>
                                        <p:attrNameLst>
                                          <p:attrName>style.visibility</p:attrName>
                                        </p:attrNameLst>
                                      </p:cBhvr>
                                      <p:to>
                                        <p:strVal val="visible"/>
                                      </p:to>
                                    </p:set>
                                    <p:animEffect transition="in" filter="fade">
                                      <p:cBhvr>
                                        <p:cTn id="76"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274320"/>
            <a:ext cx="8229600" cy="685800"/>
          </a:xfrm>
          <a:prstGeom prst="rect">
            <a:avLst/>
          </a:prstGeom>
          <a:noFill/>
          <a:ln/>
        </p:spPr>
        <p:txBody>
          <a:bodyPr wrap="square" lIns="0" tIns="0" rIns="0" bIns="0" rtlCol="0" anchor="ctr"/>
          <a:lstStyle/>
          <a:p>
            <a:pPr marL="0" indent="0" algn="l">
              <a:buNone/>
            </a:pPr>
            <a:r>
              <a:rPr lang="en-US" sz="2800" b="1" dirty="0">
                <a:solidFill>
                  <a:schemeClr val="accent1"/>
                </a:solidFill>
                <a:latin typeface="Cambria" pitchFamily="34" charset="0"/>
                <a:ea typeface="Cambria" pitchFamily="34" charset="-122"/>
                <a:cs typeface="Cambria" pitchFamily="34" charset="-120"/>
              </a:rPr>
              <a:t>The Big Picture</a:t>
            </a:r>
            <a:endParaRPr lang="en-US" sz="2800" dirty="0"/>
          </a:p>
        </p:txBody>
      </p:sp>
      <p:sp>
        <p:nvSpPr>
          <p:cNvPr id="3" name="Plan pill"/>
          <p:cNvSpPr/>
          <p:nvPr/>
        </p:nvSpPr>
        <p:spPr>
          <a:xfrm>
            <a:off x="457200" y="1188720"/>
            <a:ext cx="914400" cy="548640"/>
          </a:xfrm>
          <a:prstGeom prst="roundRect">
            <a:avLst>
              <a:gd name="adj" fmla="val 50000"/>
            </a:avLst>
          </a:prstGeom>
          <a:solidFill>
            <a:schemeClr val="accent1"/>
          </a:solidFill>
          <a:ln w="12700">
            <a:solidFill>
              <a:schemeClr val="accent1"/>
            </a:solidFill>
            <a:prstDash val="solid"/>
          </a:ln>
        </p:spPr>
        <p:txBody>
          <a:bodyPr/>
          <a:lstStyle/>
          <a:p>
            <a:endParaRPr lang="en-PH"/>
          </a:p>
        </p:txBody>
      </p:sp>
      <p:sp>
        <p:nvSpPr>
          <p:cNvPr id="4" name="Text 2"/>
          <p:cNvSpPr txBox="1"/>
          <p:nvPr/>
        </p:nvSpPr>
        <p:spPr>
          <a:xfrm>
            <a:off x="457200" y="1188720"/>
            <a:ext cx="914400" cy="548640"/>
          </a:xfrm>
          <a:prstGeom prst="rect">
            <a:avLst/>
          </a:prstGeom>
          <a:noFill/>
          <a:ln/>
        </p:spPr>
        <p:txBody>
          <a:bodyPr wrap="square" lIns="0" tIns="0" rIns="0" bIns="0" rtlCol="0" anchor="ctr"/>
          <a:lstStyle/>
          <a:p>
            <a:pPr marL="0" indent="0" algn="ctr">
              <a:buNone/>
            </a:pPr>
            <a:r>
              <a:rPr lang="en-US" sz="1200" b="1" dirty="0">
                <a:solidFill>
                  <a:schemeClr val="bg1"/>
                </a:solidFill>
              </a:rPr>
              <a:t>Plan</a:t>
            </a:r>
            <a:endParaRPr lang="en-US" sz="1200" dirty="0"/>
          </a:p>
        </p:txBody>
      </p:sp>
      <p:sp>
        <p:nvSpPr>
          <p:cNvPr id="5" name="arrow"/>
          <p:cNvSpPr/>
          <p:nvPr/>
        </p:nvSpPr>
        <p:spPr>
          <a:xfrm>
            <a:off x="1371600" y="1463040"/>
            <a:ext cx="132588" cy="0"/>
          </a:xfrm>
          <a:prstGeom prst="line">
            <a:avLst/>
          </a:prstGeom>
          <a:noFill/>
          <a:ln w="19050">
            <a:solidFill>
              <a:schemeClr val="accent2"/>
            </a:solidFill>
            <a:prstDash val="solid"/>
            <a:tailEnd type="triangle"/>
          </a:ln>
        </p:spPr>
        <p:txBody>
          <a:bodyPr/>
          <a:lstStyle/>
          <a:p>
            <a:endParaRPr lang="en-PH"/>
          </a:p>
        </p:txBody>
      </p:sp>
      <p:sp>
        <p:nvSpPr>
          <p:cNvPr id="6" name="Apply pill"/>
          <p:cNvSpPr/>
          <p:nvPr/>
        </p:nvSpPr>
        <p:spPr>
          <a:xfrm>
            <a:off x="1504188" y="1188720"/>
            <a:ext cx="914400" cy="548640"/>
          </a:xfrm>
          <a:prstGeom prst="roundRect">
            <a:avLst>
              <a:gd name="adj" fmla="val 50000"/>
            </a:avLst>
          </a:prstGeom>
          <a:solidFill>
            <a:schemeClr val="accent1"/>
          </a:solidFill>
          <a:ln w="12700">
            <a:solidFill>
              <a:schemeClr val="accent1"/>
            </a:solidFill>
            <a:prstDash val="solid"/>
          </a:ln>
        </p:spPr>
        <p:txBody>
          <a:bodyPr/>
          <a:lstStyle/>
          <a:p>
            <a:endParaRPr lang="en-PH"/>
          </a:p>
        </p:txBody>
      </p:sp>
      <p:sp>
        <p:nvSpPr>
          <p:cNvPr id="7" name="Text 5"/>
          <p:cNvSpPr txBox="1"/>
          <p:nvPr/>
        </p:nvSpPr>
        <p:spPr>
          <a:xfrm>
            <a:off x="1504188" y="1188720"/>
            <a:ext cx="914400" cy="548640"/>
          </a:xfrm>
          <a:prstGeom prst="rect">
            <a:avLst/>
          </a:prstGeom>
          <a:noFill/>
          <a:ln/>
        </p:spPr>
        <p:txBody>
          <a:bodyPr wrap="square" lIns="0" tIns="0" rIns="0" bIns="0" rtlCol="0" anchor="ctr"/>
          <a:lstStyle/>
          <a:p>
            <a:pPr marL="0" indent="0" algn="ctr">
              <a:buNone/>
            </a:pPr>
            <a:r>
              <a:rPr lang="en-US" sz="1200" b="1" dirty="0">
                <a:solidFill>
                  <a:schemeClr val="bg1"/>
                </a:solidFill>
              </a:rPr>
              <a:t>Apply</a:t>
            </a:r>
            <a:endParaRPr lang="en-US" sz="1200" dirty="0"/>
          </a:p>
        </p:txBody>
      </p:sp>
      <p:sp>
        <p:nvSpPr>
          <p:cNvPr id="8" name="arrow"/>
          <p:cNvSpPr/>
          <p:nvPr/>
        </p:nvSpPr>
        <p:spPr>
          <a:xfrm>
            <a:off x="2418588" y="1463040"/>
            <a:ext cx="132588" cy="0"/>
          </a:xfrm>
          <a:prstGeom prst="line">
            <a:avLst/>
          </a:prstGeom>
          <a:noFill/>
          <a:ln w="19050">
            <a:solidFill>
              <a:schemeClr val="accent2"/>
            </a:solidFill>
            <a:prstDash val="solid"/>
            <a:tailEnd type="triangle"/>
          </a:ln>
        </p:spPr>
        <p:txBody>
          <a:bodyPr/>
          <a:lstStyle/>
          <a:p>
            <a:endParaRPr lang="en-PH"/>
          </a:p>
        </p:txBody>
      </p:sp>
      <p:sp>
        <p:nvSpPr>
          <p:cNvPr id="9" name="Award pill"/>
          <p:cNvSpPr/>
          <p:nvPr/>
        </p:nvSpPr>
        <p:spPr>
          <a:xfrm>
            <a:off x="2551176" y="1188720"/>
            <a:ext cx="914400" cy="548640"/>
          </a:xfrm>
          <a:prstGeom prst="roundRect">
            <a:avLst>
              <a:gd name="adj" fmla="val 50000"/>
            </a:avLst>
          </a:prstGeom>
          <a:solidFill>
            <a:schemeClr val="accent1"/>
          </a:solidFill>
          <a:ln w="12700">
            <a:solidFill>
              <a:schemeClr val="accent1"/>
            </a:solidFill>
            <a:prstDash val="solid"/>
          </a:ln>
        </p:spPr>
        <p:txBody>
          <a:bodyPr/>
          <a:lstStyle/>
          <a:p>
            <a:endParaRPr lang="en-PH"/>
          </a:p>
        </p:txBody>
      </p:sp>
      <p:sp>
        <p:nvSpPr>
          <p:cNvPr id="10" name="Text 8"/>
          <p:cNvSpPr txBox="1"/>
          <p:nvPr/>
        </p:nvSpPr>
        <p:spPr>
          <a:xfrm>
            <a:off x="2551176" y="1188720"/>
            <a:ext cx="914400" cy="548640"/>
          </a:xfrm>
          <a:prstGeom prst="rect">
            <a:avLst/>
          </a:prstGeom>
          <a:noFill/>
          <a:ln/>
        </p:spPr>
        <p:txBody>
          <a:bodyPr wrap="square" lIns="0" tIns="0" rIns="0" bIns="0" rtlCol="0" anchor="ctr"/>
          <a:lstStyle/>
          <a:p>
            <a:pPr marL="0" indent="0" algn="ctr">
              <a:buNone/>
            </a:pPr>
            <a:r>
              <a:rPr lang="en-US" sz="1200" b="1" dirty="0">
                <a:solidFill>
                  <a:schemeClr val="bg1"/>
                </a:solidFill>
              </a:rPr>
              <a:t>Award</a:t>
            </a:r>
            <a:endParaRPr lang="en-US" sz="1200" dirty="0"/>
          </a:p>
        </p:txBody>
      </p:sp>
      <p:sp>
        <p:nvSpPr>
          <p:cNvPr id="11" name="arrow"/>
          <p:cNvSpPr/>
          <p:nvPr/>
        </p:nvSpPr>
        <p:spPr>
          <a:xfrm>
            <a:off x="3465576" y="1463040"/>
            <a:ext cx="132588" cy="0"/>
          </a:xfrm>
          <a:prstGeom prst="line">
            <a:avLst/>
          </a:prstGeom>
          <a:noFill/>
          <a:ln w="19050">
            <a:solidFill>
              <a:schemeClr val="accent2"/>
            </a:solidFill>
            <a:prstDash val="solid"/>
            <a:tailEnd type="triangle"/>
          </a:ln>
        </p:spPr>
        <p:txBody>
          <a:bodyPr/>
          <a:lstStyle/>
          <a:p>
            <a:endParaRPr lang="en-PH"/>
          </a:p>
        </p:txBody>
      </p:sp>
      <p:sp>
        <p:nvSpPr>
          <p:cNvPr id="12" name="Implement pill"/>
          <p:cNvSpPr/>
          <p:nvPr/>
        </p:nvSpPr>
        <p:spPr>
          <a:xfrm>
            <a:off x="3598164" y="1188720"/>
            <a:ext cx="914400" cy="548640"/>
          </a:xfrm>
          <a:prstGeom prst="roundRect">
            <a:avLst>
              <a:gd name="adj" fmla="val 50000"/>
            </a:avLst>
          </a:prstGeom>
          <a:solidFill>
            <a:schemeClr val="accent1"/>
          </a:solidFill>
          <a:ln w="12700">
            <a:solidFill>
              <a:schemeClr val="accent1"/>
            </a:solidFill>
            <a:prstDash val="solid"/>
          </a:ln>
        </p:spPr>
        <p:txBody>
          <a:bodyPr/>
          <a:lstStyle/>
          <a:p>
            <a:endParaRPr lang="en-PH"/>
          </a:p>
        </p:txBody>
      </p:sp>
      <p:sp>
        <p:nvSpPr>
          <p:cNvPr id="13" name="Text 11"/>
          <p:cNvSpPr txBox="1"/>
          <p:nvPr/>
        </p:nvSpPr>
        <p:spPr>
          <a:xfrm>
            <a:off x="3598164" y="1188720"/>
            <a:ext cx="914400" cy="548640"/>
          </a:xfrm>
          <a:prstGeom prst="rect">
            <a:avLst/>
          </a:prstGeom>
          <a:noFill/>
          <a:ln/>
        </p:spPr>
        <p:txBody>
          <a:bodyPr wrap="square" lIns="0" tIns="0" rIns="0" bIns="0" rtlCol="0" anchor="ctr"/>
          <a:lstStyle/>
          <a:p>
            <a:pPr marL="0" indent="0" algn="ctr">
              <a:buNone/>
            </a:pPr>
            <a:r>
              <a:rPr lang="en-US" sz="1200" b="1" dirty="0">
                <a:solidFill>
                  <a:schemeClr val="bg1"/>
                </a:solidFill>
              </a:rPr>
              <a:t>Implement</a:t>
            </a:r>
            <a:endParaRPr lang="en-US" sz="1200" dirty="0"/>
          </a:p>
        </p:txBody>
      </p:sp>
      <p:sp>
        <p:nvSpPr>
          <p:cNvPr id="14" name="arrow"/>
          <p:cNvSpPr/>
          <p:nvPr/>
        </p:nvSpPr>
        <p:spPr>
          <a:xfrm>
            <a:off x="4512564" y="1463040"/>
            <a:ext cx="132588" cy="0"/>
          </a:xfrm>
          <a:prstGeom prst="line">
            <a:avLst/>
          </a:prstGeom>
          <a:noFill/>
          <a:ln w="19050">
            <a:solidFill>
              <a:schemeClr val="accent2"/>
            </a:solidFill>
            <a:prstDash val="solid"/>
            <a:tailEnd type="triangle"/>
          </a:ln>
        </p:spPr>
        <p:txBody>
          <a:bodyPr/>
          <a:lstStyle/>
          <a:p>
            <a:endParaRPr lang="en-PH"/>
          </a:p>
        </p:txBody>
      </p:sp>
      <p:sp>
        <p:nvSpPr>
          <p:cNvPr id="15" name="Monitor pill"/>
          <p:cNvSpPr/>
          <p:nvPr/>
        </p:nvSpPr>
        <p:spPr>
          <a:xfrm>
            <a:off x="4645152" y="1188720"/>
            <a:ext cx="914400" cy="548640"/>
          </a:xfrm>
          <a:prstGeom prst="roundRect">
            <a:avLst>
              <a:gd name="adj" fmla="val 50000"/>
            </a:avLst>
          </a:prstGeom>
          <a:solidFill>
            <a:schemeClr val="accent1"/>
          </a:solidFill>
          <a:ln w="12700">
            <a:solidFill>
              <a:schemeClr val="accent1"/>
            </a:solidFill>
            <a:prstDash val="solid"/>
          </a:ln>
        </p:spPr>
        <p:txBody>
          <a:bodyPr/>
          <a:lstStyle/>
          <a:p>
            <a:endParaRPr lang="en-PH"/>
          </a:p>
        </p:txBody>
      </p:sp>
      <p:sp>
        <p:nvSpPr>
          <p:cNvPr id="16" name="Text 14"/>
          <p:cNvSpPr txBox="1"/>
          <p:nvPr/>
        </p:nvSpPr>
        <p:spPr>
          <a:xfrm>
            <a:off x="4645152" y="1188720"/>
            <a:ext cx="914400" cy="548640"/>
          </a:xfrm>
          <a:prstGeom prst="rect">
            <a:avLst/>
          </a:prstGeom>
          <a:noFill/>
          <a:ln/>
        </p:spPr>
        <p:txBody>
          <a:bodyPr wrap="square" lIns="0" tIns="0" rIns="0" bIns="0" rtlCol="0" anchor="ctr"/>
          <a:lstStyle/>
          <a:p>
            <a:pPr marL="0" indent="0" algn="ctr">
              <a:buNone/>
            </a:pPr>
            <a:r>
              <a:rPr lang="en-US" sz="1200" b="1" dirty="0">
                <a:solidFill>
                  <a:schemeClr val="bg1"/>
                </a:solidFill>
              </a:rPr>
              <a:t>Monitor</a:t>
            </a:r>
            <a:endParaRPr lang="en-US" sz="1200" dirty="0"/>
          </a:p>
        </p:txBody>
      </p:sp>
      <p:sp>
        <p:nvSpPr>
          <p:cNvPr id="17" name="arrow"/>
          <p:cNvSpPr/>
          <p:nvPr/>
        </p:nvSpPr>
        <p:spPr>
          <a:xfrm>
            <a:off x="5559552" y="1463040"/>
            <a:ext cx="132588" cy="0"/>
          </a:xfrm>
          <a:prstGeom prst="line">
            <a:avLst/>
          </a:prstGeom>
          <a:noFill/>
          <a:ln w="19050">
            <a:solidFill>
              <a:schemeClr val="accent2"/>
            </a:solidFill>
            <a:prstDash val="solid"/>
            <a:tailEnd type="triangle"/>
          </a:ln>
        </p:spPr>
        <p:txBody>
          <a:bodyPr/>
          <a:lstStyle/>
          <a:p>
            <a:endParaRPr lang="en-PH"/>
          </a:p>
        </p:txBody>
      </p:sp>
      <p:sp>
        <p:nvSpPr>
          <p:cNvPr id="18" name="Report pill"/>
          <p:cNvSpPr/>
          <p:nvPr/>
        </p:nvSpPr>
        <p:spPr>
          <a:xfrm>
            <a:off x="5692140" y="1188720"/>
            <a:ext cx="914400" cy="548640"/>
          </a:xfrm>
          <a:prstGeom prst="roundRect">
            <a:avLst>
              <a:gd name="adj" fmla="val 50000"/>
            </a:avLst>
          </a:prstGeom>
          <a:solidFill>
            <a:schemeClr val="accent1"/>
          </a:solidFill>
          <a:ln w="12700">
            <a:solidFill>
              <a:schemeClr val="accent1"/>
            </a:solidFill>
            <a:prstDash val="solid"/>
          </a:ln>
        </p:spPr>
        <p:txBody>
          <a:bodyPr/>
          <a:lstStyle/>
          <a:p>
            <a:endParaRPr lang="en-PH"/>
          </a:p>
        </p:txBody>
      </p:sp>
      <p:sp>
        <p:nvSpPr>
          <p:cNvPr id="19" name="Text 17"/>
          <p:cNvSpPr txBox="1"/>
          <p:nvPr/>
        </p:nvSpPr>
        <p:spPr>
          <a:xfrm>
            <a:off x="5692140" y="1188720"/>
            <a:ext cx="914400" cy="548640"/>
          </a:xfrm>
          <a:prstGeom prst="rect">
            <a:avLst/>
          </a:prstGeom>
          <a:noFill/>
          <a:ln/>
        </p:spPr>
        <p:txBody>
          <a:bodyPr wrap="square" lIns="0" tIns="0" rIns="0" bIns="0" rtlCol="0" anchor="ctr"/>
          <a:lstStyle/>
          <a:p>
            <a:pPr marL="0" indent="0" algn="ctr">
              <a:buNone/>
            </a:pPr>
            <a:r>
              <a:rPr lang="en-US" sz="1200" b="1" dirty="0">
                <a:solidFill>
                  <a:schemeClr val="bg1"/>
                </a:solidFill>
              </a:rPr>
              <a:t>Report</a:t>
            </a:r>
            <a:endParaRPr lang="en-US" sz="1200" dirty="0"/>
          </a:p>
        </p:txBody>
      </p:sp>
      <p:sp>
        <p:nvSpPr>
          <p:cNvPr id="20" name="arrow"/>
          <p:cNvSpPr/>
          <p:nvPr/>
        </p:nvSpPr>
        <p:spPr>
          <a:xfrm>
            <a:off x="6606540" y="1463040"/>
            <a:ext cx="132588" cy="0"/>
          </a:xfrm>
          <a:prstGeom prst="line">
            <a:avLst/>
          </a:prstGeom>
          <a:noFill/>
          <a:ln w="19050">
            <a:solidFill>
              <a:schemeClr val="accent2"/>
            </a:solidFill>
            <a:prstDash val="solid"/>
            <a:tailEnd type="triangle"/>
          </a:ln>
        </p:spPr>
        <p:txBody>
          <a:bodyPr/>
          <a:lstStyle/>
          <a:p>
            <a:endParaRPr lang="en-PH"/>
          </a:p>
        </p:txBody>
      </p:sp>
      <p:sp>
        <p:nvSpPr>
          <p:cNvPr id="21" name="Closeout pill"/>
          <p:cNvSpPr/>
          <p:nvPr/>
        </p:nvSpPr>
        <p:spPr>
          <a:xfrm>
            <a:off x="6739128" y="1188720"/>
            <a:ext cx="914400" cy="548640"/>
          </a:xfrm>
          <a:prstGeom prst="roundRect">
            <a:avLst>
              <a:gd name="adj" fmla="val 50000"/>
            </a:avLst>
          </a:prstGeom>
          <a:solidFill>
            <a:schemeClr val="accent1"/>
          </a:solidFill>
          <a:ln w="12700">
            <a:solidFill>
              <a:schemeClr val="accent1"/>
            </a:solidFill>
            <a:prstDash val="solid"/>
          </a:ln>
        </p:spPr>
        <p:txBody>
          <a:bodyPr/>
          <a:lstStyle/>
          <a:p>
            <a:endParaRPr lang="en-PH"/>
          </a:p>
        </p:txBody>
      </p:sp>
      <p:sp>
        <p:nvSpPr>
          <p:cNvPr id="22" name="Text 20"/>
          <p:cNvSpPr txBox="1"/>
          <p:nvPr/>
        </p:nvSpPr>
        <p:spPr>
          <a:xfrm>
            <a:off x="6739128" y="1188720"/>
            <a:ext cx="914400" cy="548640"/>
          </a:xfrm>
          <a:prstGeom prst="rect">
            <a:avLst/>
          </a:prstGeom>
          <a:noFill/>
          <a:ln/>
        </p:spPr>
        <p:txBody>
          <a:bodyPr wrap="square" lIns="0" tIns="0" rIns="0" bIns="0" rtlCol="0" anchor="ctr"/>
          <a:lstStyle/>
          <a:p>
            <a:pPr marL="0" indent="0" algn="ctr">
              <a:buNone/>
            </a:pPr>
            <a:r>
              <a:rPr lang="en-US" sz="1200" b="1" dirty="0">
                <a:solidFill>
                  <a:schemeClr val="bg1"/>
                </a:solidFill>
              </a:rPr>
              <a:t>Closeout</a:t>
            </a:r>
            <a:endParaRPr lang="en-US" sz="1200" dirty="0"/>
          </a:p>
        </p:txBody>
      </p:sp>
      <p:sp>
        <p:nvSpPr>
          <p:cNvPr id="23" name="arrow"/>
          <p:cNvSpPr/>
          <p:nvPr/>
        </p:nvSpPr>
        <p:spPr>
          <a:xfrm>
            <a:off x="7653528" y="1463040"/>
            <a:ext cx="132588" cy="0"/>
          </a:xfrm>
          <a:prstGeom prst="line">
            <a:avLst/>
          </a:prstGeom>
          <a:noFill/>
          <a:ln w="19050">
            <a:solidFill>
              <a:schemeClr val="accent2"/>
            </a:solidFill>
            <a:prstDash val="solid"/>
            <a:tailEnd type="triangle"/>
          </a:ln>
        </p:spPr>
        <p:txBody>
          <a:bodyPr/>
          <a:lstStyle/>
          <a:p>
            <a:endParaRPr lang="en-PH"/>
          </a:p>
        </p:txBody>
      </p:sp>
      <p:sp>
        <p:nvSpPr>
          <p:cNvPr id="24" name="Improve pill"/>
          <p:cNvSpPr/>
          <p:nvPr/>
        </p:nvSpPr>
        <p:spPr>
          <a:xfrm>
            <a:off x="7786116" y="1188720"/>
            <a:ext cx="914400" cy="548640"/>
          </a:xfrm>
          <a:prstGeom prst="roundRect">
            <a:avLst>
              <a:gd name="adj" fmla="val 50000"/>
            </a:avLst>
          </a:prstGeom>
          <a:solidFill>
            <a:schemeClr val="accent2"/>
          </a:solidFill>
          <a:ln w="12700">
            <a:solidFill>
              <a:schemeClr val="accent2"/>
            </a:solidFill>
            <a:prstDash val="solid"/>
          </a:ln>
        </p:spPr>
        <p:txBody>
          <a:bodyPr/>
          <a:lstStyle/>
          <a:p>
            <a:endParaRPr lang="en-PH"/>
          </a:p>
        </p:txBody>
      </p:sp>
      <p:sp>
        <p:nvSpPr>
          <p:cNvPr id="25" name="Text 23"/>
          <p:cNvSpPr txBox="1"/>
          <p:nvPr/>
        </p:nvSpPr>
        <p:spPr>
          <a:xfrm>
            <a:off x="7786116" y="1188720"/>
            <a:ext cx="914400" cy="548640"/>
          </a:xfrm>
          <a:prstGeom prst="rect">
            <a:avLst/>
          </a:prstGeom>
          <a:noFill/>
          <a:ln/>
        </p:spPr>
        <p:txBody>
          <a:bodyPr wrap="square" lIns="0" tIns="0" rIns="0" bIns="0" rtlCol="0" anchor="ctr"/>
          <a:lstStyle/>
          <a:p>
            <a:pPr marL="0" indent="0" algn="ctr">
              <a:buNone/>
            </a:pPr>
            <a:r>
              <a:rPr lang="en-US" sz="1200" b="1" dirty="0">
                <a:solidFill>
                  <a:schemeClr val="tx1"/>
                </a:solidFill>
              </a:rPr>
              <a:t>Improve</a:t>
            </a:r>
            <a:endParaRPr lang="en-US" sz="1200" dirty="0"/>
          </a:p>
        </p:txBody>
      </p:sp>
      <p:sp>
        <p:nvSpPr>
          <p:cNvPr id="26" name="Text 24"/>
          <p:cNvSpPr txBox="1"/>
          <p:nvPr/>
        </p:nvSpPr>
        <p:spPr>
          <a:xfrm>
            <a:off x="457200" y="2011680"/>
            <a:ext cx="8229600" cy="365760"/>
          </a:xfrm>
          <a:prstGeom prst="rect">
            <a:avLst/>
          </a:prstGeom>
          <a:noFill/>
          <a:ln/>
        </p:spPr>
        <p:txBody>
          <a:bodyPr wrap="square" lIns="0" tIns="0" rIns="0" bIns="0" rtlCol="0" anchor="t"/>
          <a:lstStyle/>
          <a:p>
            <a:pPr marL="0" indent="0">
              <a:buNone/>
            </a:pPr>
            <a:r>
              <a:rPr lang="en-US" sz="1500" b="1" dirty="0">
                <a:solidFill>
                  <a:schemeClr val="accent1"/>
                </a:solidFill>
              </a:rPr>
              <a:t>Whatever the source of funding, the basic principles remain the same:</a:t>
            </a:r>
            <a:endParaRPr lang="en-US" sz="1500" dirty="0"/>
          </a:p>
        </p:txBody>
      </p:sp>
      <p:sp>
        <p:nvSpPr>
          <p:cNvPr id="27" name="card"/>
          <p:cNvSpPr/>
          <p:nvPr/>
        </p:nvSpPr>
        <p:spPr>
          <a:xfrm>
            <a:off x="457200" y="2560320"/>
            <a:ext cx="2606040" cy="822960"/>
          </a:xfrm>
          <a:prstGeom prst="roundRect">
            <a:avLst>
              <a:gd name="adj" fmla="val 8889"/>
            </a:avLst>
          </a:prstGeom>
          <a:solidFill>
            <a:schemeClr val="bg2"/>
          </a:solidFill>
          <a:ln w="12700">
            <a:solidFill>
              <a:schemeClr val="bg2"/>
            </a:solidFill>
            <a:prstDash val="solid"/>
          </a:ln>
        </p:spPr>
        <p:txBody>
          <a:bodyPr/>
          <a:lstStyle/>
          <a:p>
            <a:endParaRPr lang="en-PH"/>
          </a:p>
        </p:txBody>
      </p:sp>
      <p:sp>
        <p:nvSpPr>
          <p:cNvPr id="28" name="principle icon circle"/>
          <p:cNvSpPr/>
          <p:nvPr/>
        </p:nvSpPr>
        <p:spPr>
          <a:xfrm>
            <a:off x="594360" y="2715768"/>
            <a:ext cx="512064" cy="512064"/>
          </a:xfrm>
          <a:prstGeom prst="ellipse">
            <a:avLst/>
          </a:prstGeom>
          <a:solidFill>
            <a:schemeClr val="accent3"/>
          </a:solidFill>
          <a:ln w="12700">
            <a:solidFill>
              <a:schemeClr val="accent3"/>
            </a:solidFill>
            <a:prstDash val="solid"/>
          </a:ln>
        </p:spPr>
        <p:txBody>
          <a:bodyPr/>
          <a:lstStyle/>
          <a:p>
            <a:endParaRPr lang="en-PH"/>
          </a:p>
        </p:txBody>
      </p:sp>
      <p:pic>
        <p:nvPicPr>
          <p:cNvPr id="29" name="principle icon" descr="principle icon"/>
          <p:cNvPicPr>
            <a:picLocks noChangeAspect="1"/>
          </p:cNvPicPr>
          <p:nvPr/>
        </p:nvPicPr>
        <p:blipFill>
          <a:blip r:embed="rId3"/>
          <a:stretch>
            <a:fillRect/>
          </a:stretch>
        </p:blipFill>
        <p:spPr>
          <a:xfrm>
            <a:off x="722376" y="2843784"/>
            <a:ext cx="256032" cy="256032"/>
          </a:xfrm>
          <a:prstGeom prst="rect">
            <a:avLst/>
          </a:prstGeom>
        </p:spPr>
      </p:pic>
      <p:sp>
        <p:nvSpPr>
          <p:cNvPr id="30" name="Text 27"/>
          <p:cNvSpPr txBox="1"/>
          <p:nvPr/>
        </p:nvSpPr>
        <p:spPr>
          <a:xfrm>
            <a:off x="1234440" y="2560320"/>
            <a:ext cx="1737360" cy="822960"/>
          </a:xfrm>
          <a:prstGeom prst="rect">
            <a:avLst/>
          </a:prstGeom>
          <a:noFill/>
          <a:ln/>
        </p:spPr>
        <p:txBody>
          <a:bodyPr wrap="square" lIns="0" tIns="0" rIns="0" bIns="0" rtlCol="0" anchor="ctr"/>
          <a:lstStyle/>
          <a:p>
            <a:pPr marL="0" indent="0">
              <a:buNone/>
            </a:pPr>
            <a:r>
              <a:rPr lang="en-US" sz="1400" b="1" dirty="0">
                <a:solidFill>
                  <a:schemeClr val="accent1"/>
                </a:solidFill>
              </a:rPr>
              <a:t>Know what you committed to do</a:t>
            </a:r>
            <a:endParaRPr lang="en-US" sz="1400" dirty="0"/>
          </a:p>
        </p:txBody>
      </p:sp>
      <p:sp>
        <p:nvSpPr>
          <p:cNvPr id="31" name="card"/>
          <p:cNvSpPr/>
          <p:nvPr/>
        </p:nvSpPr>
        <p:spPr>
          <a:xfrm>
            <a:off x="3246120" y="2560320"/>
            <a:ext cx="2606040" cy="822960"/>
          </a:xfrm>
          <a:prstGeom prst="roundRect">
            <a:avLst>
              <a:gd name="adj" fmla="val 8889"/>
            </a:avLst>
          </a:prstGeom>
          <a:solidFill>
            <a:schemeClr val="bg2"/>
          </a:solidFill>
          <a:ln w="12700">
            <a:solidFill>
              <a:schemeClr val="bg2"/>
            </a:solidFill>
            <a:prstDash val="solid"/>
          </a:ln>
        </p:spPr>
        <p:txBody>
          <a:bodyPr/>
          <a:lstStyle/>
          <a:p>
            <a:endParaRPr lang="en-PH"/>
          </a:p>
        </p:txBody>
      </p:sp>
      <p:sp>
        <p:nvSpPr>
          <p:cNvPr id="32" name="principle icon circle"/>
          <p:cNvSpPr/>
          <p:nvPr/>
        </p:nvSpPr>
        <p:spPr>
          <a:xfrm>
            <a:off x="3383280" y="2715768"/>
            <a:ext cx="512064" cy="512064"/>
          </a:xfrm>
          <a:prstGeom prst="ellipse">
            <a:avLst/>
          </a:prstGeom>
          <a:solidFill>
            <a:schemeClr val="accent3"/>
          </a:solidFill>
          <a:ln w="12700">
            <a:solidFill>
              <a:schemeClr val="accent3"/>
            </a:solidFill>
            <a:prstDash val="solid"/>
          </a:ln>
        </p:spPr>
        <p:txBody>
          <a:bodyPr/>
          <a:lstStyle/>
          <a:p>
            <a:endParaRPr lang="en-PH"/>
          </a:p>
        </p:txBody>
      </p:sp>
      <p:pic>
        <p:nvPicPr>
          <p:cNvPr id="33" name="principle icon" descr="principle icon"/>
          <p:cNvPicPr>
            <a:picLocks noChangeAspect="1"/>
          </p:cNvPicPr>
          <p:nvPr/>
        </p:nvPicPr>
        <p:blipFill>
          <a:blip r:embed="rId4"/>
          <a:stretch>
            <a:fillRect/>
          </a:stretch>
        </p:blipFill>
        <p:spPr>
          <a:xfrm>
            <a:off x="3511296" y="2843784"/>
            <a:ext cx="256032" cy="256032"/>
          </a:xfrm>
          <a:prstGeom prst="rect">
            <a:avLst/>
          </a:prstGeom>
        </p:spPr>
      </p:pic>
      <p:sp>
        <p:nvSpPr>
          <p:cNvPr id="34" name="Text 30"/>
          <p:cNvSpPr txBox="1"/>
          <p:nvPr/>
        </p:nvSpPr>
        <p:spPr>
          <a:xfrm>
            <a:off x="4023360" y="2560320"/>
            <a:ext cx="1737360" cy="822960"/>
          </a:xfrm>
          <a:prstGeom prst="rect">
            <a:avLst/>
          </a:prstGeom>
          <a:noFill/>
          <a:ln/>
        </p:spPr>
        <p:txBody>
          <a:bodyPr wrap="square" lIns="0" tIns="0" rIns="0" bIns="0" rtlCol="0" anchor="ctr"/>
          <a:lstStyle/>
          <a:p>
            <a:pPr marL="0" indent="0">
              <a:buNone/>
            </a:pPr>
            <a:r>
              <a:rPr lang="en-US" sz="1400" b="1" dirty="0">
                <a:solidFill>
                  <a:schemeClr val="accent1"/>
                </a:solidFill>
              </a:rPr>
              <a:t>Know how funds can be spent</a:t>
            </a:r>
            <a:endParaRPr lang="en-US" sz="1400" dirty="0"/>
          </a:p>
        </p:txBody>
      </p:sp>
      <p:sp>
        <p:nvSpPr>
          <p:cNvPr id="35" name="card"/>
          <p:cNvSpPr/>
          <p:nvPr/>
        </p:nvSpPr>
        <p:spPr>
          <a:xfrm>
            <a:off x="6035040" y="2560320"/>
            <a:ext cx="2606040" cy="822960"/>
          </a:xfrm>
          <a:prstGeom prst="roundRect">
            <a:avLst>
              <a:gd name="adj" fmla="val 8889"/>
            </a:avLst>
          </a:prstGeom>
          <a:solidFill>
            <a:schemeClr val="bg2"/>
          </a:solidFill>
          <a:ln w="12700">
            <a:solidFill>
              <a:schemeClr val="bg2"/>
            </a:solidFill>
            <a:prstDash val="solid"/>
          </a:ln>
        </p:spPr>
        <p:txBody>
          <a:bodyPr/>
          <a:lstStyle/>
          <a:p>
            <a:endParaRPr lang="en-PH"/>
          </a:p>
        </p:txBody>
      </p:sp>
      <p:sp>
        <p:nvSpPr>
          <p:cNvPr id="36" name="principle icon circle"/>
          <p:cNvSpPr/>
          <p:nvPr/>
        </p:nvSpPr>
        <p:spPr>
          <a:xfrm>
            <a:off x="6172200" y="2715768"/>
            <a:ext cx="512064" cy="512064"/>
          </a:xfrm>
          <a:prstGeom prst="ellipse">
            <a:avLst/>
          </a:prstGeom>
          <a:solidFill>
            <a:schemeClr val="accent3"/>
          </a:solidFill>
          <a:ln w="12700">
            <a:solidFill>
              <a:schemeClr val="accent3"/>
            </a:solidFill>
            <a:prstDash val="solid"/>
          </a:ln>
        </p:spPr>
        <p:txBody>
          <a:bodyPr/>
          <a:lstStyle/>
          <a:p>
            <a:endParaRPr lang="en-PH"/>
          </a:p>
        </p:txBody>
      </p:sp>
      <p:pic>
        <p:nvPicPr>
          <p:cNvPr id="37" name="principle icon" descr="principle icon"/>
          <p:cNvPicPr>
            <a:picLocks noChangeAspect="1"/>
          </p:cNvPicPr>
          <p:nvPr/>
        </p:nvPicPr>
        <p:blipFill>
          <a:blip r:embed="rId5"/>
          <a:stretch>
            <a:fillRect/>
          </a:stretch>
        </p:blipFill>
        <p:spPr>
          <a:xfrm>
            <a:off x="6300216" y="2843784"/>
            <a:ext cx="256032" cy="256032"/>
          </a:xfrm>
          <a:prstGeom prst="rect">
            <a:avLst/>
          </a:prstGeom>
        </p:spPr>
      </p:pic>
      <p:sp>
        <p:nvSpPr>
          <p:cNvPr id="38" name="Text 33"/>
          <p:cNvSpPr txBox="1"/>
          <p:nvPr/>
        </p:nvSpPr>
        <p:spPr>
          <a:xfrm>
            <a:off x="6812280" y="2560320"/>
            <a:ext cx="1737360" cy="822960"/>
          </a:xfrm>
          <a:prstGeom prst="rect">
            <a:avLst/>
          </a:prstGeom>
          <a:noFill/>
          <a:ln/>
        </p:spPr>
        <p:txBody>
          <a:bodyPr wrap="square" lIns="0" tIns="0" rIns="0" bIns="0" rtlCol="0" anchor="ctr"/>
          <a:lstStyle/>
          <a:p>
            <a:pPr marL="0" indent="0">
              <a:buNone/>
            </a:pPr>
            <a:r>
              <a:rPr lang="en-US" sz="1400" b="1" dirty="0">
                <a:solidFill>
                  <a:schemeClr val="accent1"/>
                </a:solidFill>
              </a:rPr>
              <a:t>Document your activities</a:t>
            </a:r>
            <a:endParaRPr lang="en-US" sz="1400" dirty="0"/>
          </a:p>
        </p:txBody>
      </p:sp>
      <p:sp>
        <p:nvSpPr>
          <p:cNvPr id="39" name="card"/>
          <p:cNvSpPr/>
          <p:nvPr/>
        </p:nvSpPr>
        <p:spPr>
          <a:xfrm>
            <a:off x="457200" y="3566160"/>
            <a:ext cx="2606040" cy="822960"/>
          </a:xfrm>
          <a:prstGeom prst="roundRect">
            <a:avLst>
              <a:gd name="adj" fmla="val 8889"/>
            </a:avLst>
          </a:prstGeom>
          <a:solidFill>
            <a:schemeClr val="bg2"/>
          </a:solidFill>
          <a:ln w="12700">
            <a:solidFill>
              <a:schemeClr val="bg2"/>
            </a:solidFill>
            <a:prstDash val="solid"/>
          </a:ln>
        </p:spPr>
        <p:txBody>
          <a:bodyPr/>
          <a:lstStyle/>
          <a:p>
            <a:endParaRPr lang="en-PH"/>
          </a:p>
        </p:txBody>
      </p:sp>
      <p:sp>
        <p:nvSpPr>
          <p:cNvPr id="40" name="principle icon circle"/>
          <p:cNvSpPr/>
          <p:nvPr/>
        </p:nvSpPr>
        <p:spPr>
          <a:xfrm>
            <a:off x="594360" y="3721608"/>
            <a:ext cx="512064" cy="512064"/>
          </a:xfrm>
          <a:prstGeom prst="ellipse">
            <a:avLst/>
          </a:prstGeom>
          <a:solidFill>
            <a:schemeClr val="accent3"/>
          </a:solidFill>
          <a:ln w="12700">
            <a:solidFill>
              <a:schemeClr val="accent3"/>
            </a:solidFill>
            <a:prstDash val="solid"/>
          </a:ln>
        </p:spPr>
        <p:txBody>
          <a:bodyPr/>
          <a:lstStyle/>
          <a:p>
            <a:endParaRPr lang="en-PH"/>
          </a:p>
        </p:txBody>
      </p:sp>
      <p:pic>
        <p:nvPicPr>
          <p:cNvPr id="41" name="principle icon" descr="principle icon"/>
          <p:cNvPicPr>
            <a:picLocks noChangeAspect="1"/>
          </p:cNvPicPr>
          <p:nvPr/>
        </p:nvPicPr>
        <p:blipFill>
          <a:blip r:embed="rId6"/>
          <a:stretch>
            <a:fillRect/>
          </a:stretch>
        </p:blipFill>
        <p:spPr>
          <a:xfrm>
            <a:off x="722376" y="3849624"/>
            <a:ext cx="256032" cy="256032"/>
          </a:xfrm>
          <a:prstGeom prst="rect">
            <a:avLst/>
          </a:prstGeom>
        </p:spPr>
      </p:pic>
      <p:sp>
        <p:nvSpPr>
          <p:cNvPr id="42" name="Text 36"/>
          <p:cNvSpPr txBox="1"/>
          <p:nvPr/>
        </p:nvSpPr>
        <p:spPr>
          <a:xfrm>
            <a:off x="1234440" y="3566160"/>
            <a:ext cx="1737360" cy="822960"/>
          </a:xfrm>
          <a:prstGeom prst="rect">
            <a:avLst/>
          </a:prstGeom>
          <a:noFill/>
          <a:ln/>
        </p:spPr>
        <p:txBody>
          <a:bodyPr wrap="square" lIns="0" tIns="0" rIns="0" bIns="0" rtlCol="0" anchor="ctr"/>
          <a:lstStyle/>
          <a:p>
            <a:pPr marL="0" indent="0">
              <a:buNone/>
            </a:pPr>
            <a:r>
              <a:rPr lang="en-US" sz="1400" b="1" dirty="0">
                <a:solidFill>
                  <a:schemeClr val="accent1"/>
                </a:solidFill>
              </a:rPr>
              <a:t>Measure results</a:t>
            </a:r>
            <a:endParaRPr lang="en-US" sz="1400" dirty="0"/>
          </a:p>
        </p:txBody>
      </p:sp>
      <p:sp>
        <p:nvSpPr>
          <p:cNvPr id="43" name="card"/>
          <p:cNvSpPr/>
          <p:nvPr/>
        </p:nvSpPr>
        <p:spPr>
          <a:xfrm>
            <a:off x="3246120" y="3566160"/>
            <a:ext cx="2606040" cy="822960"/>
          </a:xfrm>
          <a:prstGeom prst="roundRect">
            <a:avLst>
              <a:gd name="adj" fmla="val 8889"/>
            </a:avLst>
          </a:prstGeom>
          <a:solidFill>
            <a:schemeClr val="bg2"/>
          </a:solidFill>
          <a:ln w="12700">
            <a:solidFill>
              <a:schemeClr val="bg2"/>
            </a:solidFill>
            <a:prstDash val="solid"/>
          </a:ln>
        </p:spPr>
        <p:txBody>
          <a:bodyPr/>
          <a:lstStyle/>
          <a:p>
            <a:endParaRPr lang="en-PH"/>
          </a:p>
        </p:txBody>
      </p:sp>
      <p:sp>
        <p:nvSpPr>
          <p:cNvPr id="44" name="principle icon circle"/>
          <p:cNvSpPr/>
          <p:nvPr/>
        </p:nvSpPr>
        <p:spPr>
          <a:xfrm>
            <a:off x="3383280" y="3721608"/>
            <a:ext cx="512064" cy="512064"/>
          </a:xfrm>
          <a:prstGeom prst="ellipse">
            <a:avLst/>
          </a:prstGeom>
          <a:solidFill>
            <a:schemeClr val="accent3"/>
          </a:solidFill>
          <a:ln w="12700">
            <a:solidFill>
              <a:schemeClr val="accent3"/>
            </a:solidFill>
            <a:prstDash val="solid"/>
          </a:ln>
        </p:spPr>
        <p:txBody>
          <a:bodyPr/>
          <a:lstStyle/>
          <a:p>
            <a:endParaRPr lang="en-PH"/>
          </a:p>
        </p:txBody>
      </p:sp>
      <p:pic>
        <p:nvPicPr>
          <p:cNvPr id="45" name="principle icon" descr="principle icon"/>
          <p:cNvPicPr>
            <a:picLocks noChangeAspect="1"/>
          </p:cNvPicPr>
          <p:nvPr/>
        </p:nvPicPr>
        <p:blipFill>
          <a:blip r:embed="rId7"/>
          <a:stretch>
            <a:fillRect/>
          </a:stretch>
        </p:blipFill>
        <p:spPr>
          <a:xfrm>
            <a:off x="3511296" y="3849624"/>
            <a:ext cx="256032" cy="256032"/>
          </a:xfrm>
          <a:prstGeom prst="rect">
            <a:avLst/>
          </a:prstGeom>
        </p:spPr>
      </p:pic>
      <p:sp>
        <p:nvSpPr>
          <p:cNvPr id="46" name="Text 39"/>
          <p:cNvSpPr txBox="1"/>
          <p:nvPr/>
        </p:nvSpPr>
        <p:spPr>
          <a:xfrm>
            <a:off x="4023360" y="3566160"/>
            <a:ext cx="1737360" cy="822960"/>
          </a:xfrm>
          <a:prstGeom prst="rect">
            <a:avLst/>
          </a:prstGeom>
          <a:noFill/>
          <a:ln/>
        </p:spPr>
        <p:txBody>
          <a:bodyPr wrap="square" lIns="0" tIns="0" rIns="0" bIns="0" rtlCol="0" anchor="ctr"/>
          <a:lstStyle/>
          <a:p>
            <a:pPr marL="0" indent="0">
              <a:buNone/>
            </a:pPr>
            <a:r>
              <a:rPr lang="en-US" sz="1400" b="1" dirty="0">
                <a:solidFill>
                  <a:schemeClr val="accent1"/>
                </a:solidFill>
              </a:rPr>
              <a:t>Communicate regularly</a:t>
            </a:r>
            <a:endParaRPr lang="en-US" sz="1400" dirty="0"/>
          </a:p>
        </p:txBody>
      </p:sp>
      <p:sp>
        <p:nvSpPr>
          <p:cNvPr id="47" name="card"/>
          <p:cNvSpPr/>
          <p:nvPr/>
        </p:nvSpPr>
        <p:spPr>
          <a:xfrm>
            <a:off x="6035040" y="3566160"/>
            <a:ext cx="2606040" cy="822960"/>
          </a:xfrm>
          <a:prstGeom prst="roundRect">
            <a:avLst>
              <a:gd name="adj" fmla="val 8889"/>
            </a:avLst>
          </a:prstGeom>
          <a:solidFill>
            <a:schemeClr val="bg2"/>
          </a:solidFill>
          <a:ln w="12700">
            <a:solidFill>
              <a:schemeClr val="bg2"/>
            </a:solidFill>
            <a:prstDash val="solid"/>
          </a:ln>
        </p:spPr>
        <p:txBody>
          <a:bodyPr/>
          <a:lstStyle/>
          <a:p>
            <a:endParaRPr lang="en-PH"/>
          </a:p>
        </p:txBody>
      </p:sp>
      <p:sp>
        <p:nvSpPr>
          <p:cNvPr id="48" name="principle icon circle"/>
          <p:cNvSpPr/>
          <p:nvPr/>
        </p:nvSpPr>
        <p:spPr>
          <a:xfrm>
            <a:off x="6172200" y="3721608"/>
            <a:ext cx="512064" cy="512064"/>
          </a:xfrm>
          <a:prstGeom prst="ellipse">
            <a:avLst/>
          </a:prstGeom>
          <a:solidFill>
            <a:schemeClr val="accent3"/>
          </a:solidFill>
          <a:ln w="12700">
            <a:solidFill>
              <a:schemeClr val="accent3"/>
            </a:solidFill>
            <a:prstDash val="solid"/>
          </a:ln>
        </p:spPr>
        <p:txBody>
          <a:bodyPr/>
          <a:lstStyle/>
          <a:p>
            <a:endParaRPr lang="en-PH"/>
          </a:p>
        </p:txBody>
      </p:sp>
      <p:pic>
        <p:nvPicPr>
          <p:cNvPr id="49" name="principle icon" descr="principle icon"/>
          <p:cNvPicPr>
            <a:picLocks noChangeAspect="1"/>
          </p:cNvPicPr>
          <p:nvPr/>
        </p:nvPicPr>
        <p:blipFill>
          <a:blip r:embed="rId8"/>
          <a:stretch>
            <a:fillRect/>
          </a:stretch>
        </p:blipFill>
        <p:spPr>
          <a:xfrm>
            <a:off x="6300216" y="3849624"/>
            <a:ext cx="256032" cy="256032"/>
          </a:xfrm>
          <a:prstGeom prst="rect">
            <a:avLst/>
          </a:prstGeom>
        </p:spPr>
      </p:pic>
      <p:sp>
        <p:nvSpPr>
          <p:cNvPr id="50" name="Text 42"/>
          <p:cNvSpPr txBox="1"/>
          <p:nvPr/>
        </p:nvSpPr>
        <p:spPr>
          <a:xfrm>
            <a:off x="6812280" y="3566160"/>
            <a:ext cx="1737360" cy="822960"/>
          </a:xfrm>
          <a:prstGeom prst="rect">
            <a:avLst/>
          </a:prstGeom>
          <a:noFill/>
          <a:ln/>
        </p:spPr>
        <p:txBody>
          <a:bodyPr wrap="square" lIns="0" tIns="0" rIns="0" bIns="0" rtlCol="0" anchor="ctr"/>
          <a:lstStyle/>
          <a:p>
            <a:pPr marL="0" indent="0">
              <a:buNone/>
            </a:pPr>
            <a:r>
              <a:rPr lang="en-US" sz="1400" b="1" dirty="0">
                <a:solidFill>
                  <a:schemeClr val="accent1"/>
                </a:solidFill>
              </a:rPr>
              <a:t>Learn from every grant</a:t>
            </a:r>
            <a:endParaRPr lang="en-US" sz="1400" dirty="0"/>
          </a:p>
        </p:txBody>
      </p:sp>
      <p:sp>
        <p:nvSpPr>
          <p:cNvPr id="51"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defRPr>
            </a:lvl1pPr>
          </a:lstStyle>
          <a:p>
            <a:pPr algn="r"/>
            <a:fld id="{F7021451-1387-4CA6-816F-3879F97B5CBC}" type="slidenum">
              <a:rPr lang="en-US" b="0"/>
              <a:t>38</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75"/>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15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225"/>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grpId="0" nodeType="withEffect">
                                  <p:stCondLst>
                                    <p:cond delay="30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grpId="0" nodeType="withEffect">
                                  <p:stCondLst>
                                    <p:cond delay="375"/>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par>
                                <p:cTn id="23" presetID="10" presetClass="entr" presetSubtype="0" fill="hold" grpId="0" nodeType="withEffect">
                                  <p:stCondLst>
                                    <p:cond delay="45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par>
                                <p:cTn id="26" presetID="10" presetClass="entr" presetSubtype="0" fill="hold" grpId="0" nodeType="withEffect">
                                  <p:stCondLst>
                                    <p:cond delay="525"/>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par>
                                <p:cTn id="29" presetID="10" presetClass="entr" presetSubtype="0" fill="hold" grpId="0" nodeType="withEffect">
                                  <p:stCondLst>
                                    <p:cond delay="60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childTnLst>
                                </p:cTn>
                              </p:par>
                              <p:par>
                                <p:cTn id="32" presetID="10" presetClass="entr" presetSubtype="0" fill="hold" grpId="0" nodeType="withEffect">
                                  <p:stCondLst>
                                    <p:cond delay="675"/>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500"/>
                                        <p:tgtEl>
                                          <p:spTgt spid="16"/>
                                        </p:tgtEl>
                                      </p:cBhvr>
                                    </p:animEffect>
                                  </p:childTnLst>
                                </p:cTn>
                              </p:par>
                              <p:par>
                                <p:cTn id="35" presetID="10" presetClass="entr" presetSubtype="0" fill="hold" grpId="0" nodeType="withEffect">
                                  <p:stCondLst>
                                    <p:cond delay="75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500"/>
                                        <p:tgtEl>
                                          <p:spTgt spid="18"/>
                                        </p:tgtEl>
                                      </p:cBhvr>
                                    </p:animEffect>
                                  </p:childTnLst>
                                </p:cTn>
                              </p:par>
                              <p:par>
                                <p:cTn id="38" presetID="10" presetClass="entr" presetSubtype="0" fill="hold" grpId="0" nodeType="withEffect">
                                  <p:stCondLst>
                                    <p:cond delay="825"/>
                                  </p:stCondLst>
                                  <p:childTnLst>
                                    <p:set>
                                      <p:cBhvr>
                                        <p:cTn id="39" dur="1" fill="hold">
                                          <p:stCondLst>
                                            <p:cond delay="0"/>
                                          </p:stCondLst>
                                        </p:cTn>
                                        <p:tgtEl>
                                          <p:spTgt spid="19"/>
                                        </p:tgtEl>
                                        <p:attrNameLst>
                                          <p:attrName>style.visibility</p:attrName>
                                        </p:attrNameLst>
                                      </p:cBhvr>
                                      <p:to>
                                        <p:strVal val="visible"/>
                                      </p:to>
                                    </p:set>
                                    <p:animEffect transition="in" filter="fade">
                                      <p:cBhvr>
                                        <p:cTn id="40" dur="500"/>
                                        <p:tgtEl>
                                          <p:spTgt spid="19"/>
                                        </p:tgtEl>
                                      </p:cBhvr>
                                    </p:animEffect>
                                  </p:childTnLst>
                                </p:cTn>
                              </p:par>
                              <p:par>
                                <p:cTn id="41" presetID="10" presetClass="entr" presetSubtype="0" fill="hold" grpId="0" nodeType="withEffect">
                                  <p:stCondLst>
                                    <p:cond delay="90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500"/>
                                        <p:tgtEl>
                                          <p:spTgt spid="21"/>
                                        </p:tgtEl>
                                      </p:cBhvr>
                                    </p:animEffect>
                                  </p:childTnLst>
                                </p:cTn>
                              </p:par>
                              <p:par>
                                <p:cTn id="44" presetID="10" presetClass="entr" presetSubtype="0" fill="hold" grpId="0" nodeType="withEffect">
                                  <p:stCondLst>
                                    <p:cond delay="975"/>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500"/>
                                        <p:tgtEl>
                                          <p:spTgt spid="22"/>
                                        </p:tgtEl>
                                      </p:cBhvr>
                                    </p:animEffect>
                                  </p:childTnLst>
                                </p:cTn>
                              </p:par>
                              <p:par>
                                <p:cTn id="47" presetID="10" presetClass="entr" presetSubtype="0" fill="hold" grpId="0" nodeType="withEffect">
                                  <p:stCondLst>
                                    <p:cond delay="1050"/>
                                  </p:stCondLst>
                                  <p:childTnLst>
                                    <p:set>
                                      <p:cBhvr>
                                        <p:cTn id="48" dur="1" fill="hold">
                                          <p:stCondLst>
                                            <p:cond delay="0"/>
                                          </p:stCondLst>
                                        </p:cTn>
                                        <p:tgtEl>
                                          <p:spTgt spid="24"/>
                                        </p:tgtEl>
                                        <p:attrNameLst>
                                          <p:attrName>style.visibility</p:attrName>
                                        </p:attrNameLst>
                                      </p:cBhvr>
                                      <p:to>
                                        <p:strVal val="visible"/>
                                      </p:to>
                                    </p:set>
                                    <p:animEffect transition="in" filter="fade">
                                      <p:cBhvr>
                                        <p:cTn id="49" dur="500"/>
                                        <p:tgtEl>
                                          <p:spTgt spid="24"/>
                                        </p:tgtEl>
                                      </p:cBhvr>
                                    </p:animEffect>
                                  </p:childTnLst>
                                </p:cTn>
                              </p:par>
                              <p:par>
                                <p:cTn id="50" presetID="10" presetClass="entr" presetSubtype="0" fill="hold" grpId="0" nodeType="withEffect">
                                  <p:stCondLst>
                                    <p:cond delay="1125"/>
                                  </p:stCondLst>
                                  <p:childTnLst>
                                    <p:set>
                                      <p:cBhvr>
                                        <p:cTn id="51" dur="1" fill="hold">
                                          <p:stCondLst>
                                            <p:cond delay="0"/>
                                          </p:stCondLst>
                                        </p:cTn>
                                        <p:tgtEl>
                                          <p:spTgt spid="25"/>
                                        </p:tgtEl>
                                        <p:attrNameLst>
                                          <p:attrName>style.visibility</p:attrName>
                                        </p:attrNameLst>
                                      </p:cBhvr>
                                      <p:to>
                                        <p:strVal val="visible"/>
                                      </p:to>
                                    </p:set>
                                    <p:animEffect transition="in" filter="fade">
                                      <p:cBhvr>
                                        <p:cTn id="52" dur="500"/>
                                        <p:tgtEl>
                                          <p:spTgt spid="25"/>
                                        </p:tgtEl>
                                      </p:cBhvr>
                                    </p:animEffect>
                                  </p:childTnLst>
                                </p:cTn>
                              </p:par>
                              <p:par>
                                <p:cTn id="53" presetID="10" presetClass="entr" presetSubtype="0" fill="hold" grpId="0" nodeType="withEffect">
                                  <p:stCondLst>
                                    <p:cond delay="1200"/>
                                  </p:stCondLst>
                                  <p:childTnLst>
                                    <p:set>
                                      <p:cBhvr>
                                        <p:cTn id="54" dur="1" fill="hold">
                                          <p:stCondLst>
                                            <p:cond delay="0"/>
                                          </p:stCondLst>
                                        </p:cTn>
                                        <p:tgtEl>
                                          <p:spTgt spid="5"/>
                                        </p:tgtEl>
                                        <p:attrNameLst>
                                          <p:attrName>style.visibility</p:attrName>
                                        </p:attrNameLst>
                                      </p:cBhvr>
                                      <p:to>
                                        <p:strVal val="visible"/>
                                      </p:to>
                                    </p:set>
                                    <p:animEffect transition="in" filter="fade">
                                      <p:cBhvr>
                                        <p:cTn id="55" dur="500"/>
                                        <p:tgtEl>
                                          <p:spTgt spid="5"/>
                                        </p:tgtEl>
                                      </p:cBhvr>
                                    </p:animEffect>
                                  </p:childTnLst>
                                </p:cTn>
                              </p:par>
                              <p:par>
                                <p:cTn id="56" presetID="10" presetClass="entr" presetSubtype="0" fill="hold" grpId="0" nodeType="withEffect">
                                  <p:stCondLst>
                                    <p:cond delay="1275"/>
                                  </p:stCondLst>
                                  <p:childTnLst>
                                    <p:set>
                                      <p:cBhvr>
                                        <p:cTn id="57" dur="1" fill="hold">
                                          <p:stCondLst>
                                            <p:cond delay="0"/>
                                          </p:stCondLst>
                                        </p:cTn>
                                        <p:tgtEl>
                                          <p:spTgt spid="8"/>
                                        </p:tgtEl>
                                        <p:attrNameLst>
                                          <p:attrName>style.visibility</p:attrName>
                                        </p:attrNameLst>
                                      </p:cBhvr>
                                      <p:to>
                                        <p:strVal val="visible"/>
                                      </p:to>
                                    </p:set>
                                    <p:animEffect transition="in" filter="fade">
                                      <p:cBhvr>
                                        <p:cTn id="58" dur="500"/>
                                        <p:tgtEl>
                                          <p:spTgt spid="8"/>
                                        </p:tgtEl>
                                      </p:cBhvr>
                                    </p:animEffect>
                                  </p:childTnLst>
                                </p:cTn>
                              </p:par>
                              <p:par>
                                <p:cTn id="59" presetID="10" presetClass="entr" presetSubtype="0" fill="hold" grpId="0" nodeType="withEffect">
                                  <p:stCondLst>
                                    <p:cond delay="1350"/>
                                  </p:stCondLst>
                                  <p:childTnLst>
                                    <p:set>
                                      <p:cBhvr>
                                        <p:cTn id="60" dur="1" fill="hold">
                                          <p:stCondLst>
                                            <p:cond delay="0"/>
                                          </p:stCondLst>
                                        </p:cTn>
                                        <p:tgtEl>
                                          <p:spTgt spid="11"/>
                                        </p:tgtEl>
                                        <p:attrNameLst>
                                          <p:attrName>style.visibility</p:attrName>
                                        </p:attrNameLst>
                                      </p:cBhvr>
                                      <p:to>
                                        <p:strVal val="visible"/>
                                      </p:to>
                                    </p:set>
                                    <p:animEffect transition="in" filter="fade">
                                      <p:cBhvr>
                                        <p:cTn id="61" dur="500"/>
                                        <p:tgtEl>
                                          <p:spTgt spid="11"/>
                                        </p:tgtEl>
                                      </p:cBhvr>
                                    </p:animEffect>
                                  </p:childTnLst>
                                </p:cTn>
                              </p:par>
                              <p:par>
                                <p:cTn id="62" presetID="10" presetClass="entr" presetSubtype="0" fill="hold" grpId="0" nodeType="withEffect">
                                  <p:stCondLst>
                                    <p:cond delay="1425"/>
                                  </p:stCondLst>
                                  <p:childTnLst>
                                    <p:set>
                                      <p:cBhvr>
                                        <p:cTn id="63" dur="1" fill="hold">
                                          <p:stCondLst>
                                            <p:cond delay="0"/>
                                          </p:stCondLst>
                                        </p:cTn>
                                        <p:tgtEl>
                                          <p:spTgt spid="14"/>
                                        </p:tgtEl>
                                        <p:attrNameLst>
                                          <p:attrName>style.visibility</p:attrName>
                                        </p:attrNameLst>
                                      </p:cBhvr>
                                      <p:to>
                                        <p:strVal val="visible"/>
                                      </p:to>
                                    </p:set>
                                    <p:animEffect transition="in" filter="fade">
                                      <p:cBhvr>
                                        <p:cTn id="64" dur="500"/>
                                        <p:tgtEl>
                                          <p:spTgt spid="14"/>
                                        </p:tgtEl>
                                      </p:cBhvr>
                                    </p:animEffect>
                                  </p:childTnLst>
                                </p:cTn>
                              </p:par>
                              <p:par>
                                <p:cTn id="65" presetID="10" presetClass="entr" presetSubtype="0" fill="hold" grpId="0" nodeType="withEffect">
                                  <p:stCondLst>
                                    <p:cond delay="1500"/>
                                  </p:stCondLst>
                                  <p:childTnLst>
                                    <p:set>
                                      <p:cBhvr>
                                        <p:cTn id="66" dur="1" fill="hold">
                                          <p:stCondLst>
                                            <p:cond delay="0"/>
                                          </p:stCondLst>
                                        </p:cTn>
                                        <p:tgtEl>
                                          <p:spTgt spid="17"/>
                                        </p:tgtEl>
                                        <p:attrNameLst>
                                          <p:attrName>style.visibility</p:attrName>
                                        </p:attrNameLst>
                                      </p:cBhvr>
                                      <p:to>
                                        <p:strVal val="visible"/>
                                      </p:to>
                                    </p:set>
                                    <p:animEffect transition="in" filter="fade">
                                      <p:cBhvr>
                                        <p:cTn id="67" dur="500"/>
                                        <p:tgtEl>
                                          <p:spTgt spid="17"/>
                                        </p:tgtEl>
                                      </p:cBhvr>
                                    </p:animEffect>
                                  </p:childTnLst>
                                </p:cTn>
                              </p:par>
                              <p:par>
                                <p:cTn id="68" presetID="10" presetClass="entr" presetSubtype="0" fill="hold" grpId="0" nodeType="withEffect">
                                  <p:stCondLst>
                                    <p:cond delay="1575"/>
                                  </p:stCondLst>
                                  <p:childTnLst>
                                    <p:set>
                                      <p:cBhvr>
                                        <p:cTn id="69" dur="1" fill="hold">
                                          <p:stCondLst>
                                            <p:cond delay="0"/>
                                          </p:stCondLst>
                                        </p:cTn>
                                        <p:tgtEl>
                                          <p:spTgt spid="20"/>
                                        </p:tgtEl>
                                        <p:attrNameLst>
                                          <p:attrName>style.visibility</p:attrName>
                                        </p:attrNameLst>
                                      </p:cBhvr>
                                      <p:to>
                                        <p:strVal val="visible"/>
                                      </p:to>
                                    </p:set>
                                    <p:animEffect transition="in" filter="fade">
                                      <p:cBhvr>
                                        <p:cTn id="70" dur="500"/>
                                        <p:tgtEl>
                                          <p:spTgt spid="20"/>
                                        </p:tgtEl>
                                      </p:cBhvr>
                                    </p:animEffect>
                                  </p:childTnLst>
                                </p:cTn>
                              </p:par>
                              <p:par>
                                <p:cTn id="71" presetID="10" presetClass="entr" presetSubtype="0" fill="hold" grpId="0" nodeType="withEffect">
                                  <p:stCondLst>
                                    <p:cond delay="1650"/>
                                  </p:stCondLst>
                                  <p:childTnLst>
                                    <p:set>
                                      <p:cBhvr>
                                        <p:cTn id="72" dur="1" fill="hold">
                                          <p:stCondLst>
                                            <p:cond delay="0"/>
                                          </p:stCondLst>
                                        </p:cTn>
                                        <p:tgtEl>
                                          <p:spTgt spid="23"/>
                                        </p:tgtEl>
                                        <p:attrNameLst>
                                          <p:attrName>style.visibility</p:attrName>
                                        </p:attrNameLst>
                                      </p:cBhvr>
                                      <p:to>
                                        <p:strVal val="visible"/>
                                      </p:to>
                                    </p:set>
                                    <p:animEffect transition="in" filter="fade">
                                      <p:cBhvr>
                                        <p:cTn id="73" dur="500"/>
                                        <p:tgtEl>
                                          <p:spTgt spid="23"/>
                                        </p:tgtEl>
                                      </p:cBhvr>
                                    </p:animEffect>
                                  </p:childTnLst>
                                </p:cTn>
                              </p:par>
                              <p:par>
                                <p:cTn id="74" presetID="10" presetClass="entr" presetSubtype="0" fill="hold" grpId="0" nodeType="withEffect">
                                  <p:stCondLst>
                                    <p:cond delay="1725"/>
                                  </p:stCondLst>
                                  <p:childTnLst>
                                    <p:set>
                                      <p:cBhvr>
                                        <p:cTn id="75" dur="1" fill="hold">
                                          <p:stCondLst>
                                            <p:cond delay="0"/>
                                          </p:stCondLst>
                                        </p:cTn>
                                        <p:tgtEl>
                                          <p:spTgt spid="26"/>
                                        </p:tgtEl>
                                        <p:attrNameLst>
                                          <p:attrName>style.visibility</p:attrName>
                                        </p:attrNameLst>
                                      </p:cBhvr>
                                      <p:to>
                                        <p:strVal val="visible"/>
                                      </p:to>
                                    </p:set>
                                    <p:animEffect transition="in" filter="fade">
                                      <p:cBhvr>
                                        <p:cTn id="76" dur="500"/>
                                        <p:tgtEl>
                                          <p:spTgt spid="26"/>
                                        </p:tgtEl>
                                      </p:cBhvr>
                                    </p:animEffect>
                                  </p:childTnLst>
                                </p:cTn>
                              </p:par>
                              <p:par>
                                <p:cTn id="77" presetID="10" presetClass="entr" presetSubtype="0" fill="hold" grpId="0" nodeType="withEffect">
                                  <p:stCondLst>
                                    <p:cond delay="1800"/>
                                  </p:stCondLst>
                                  <p:childTnLst>
                                    <p:set>
                                      <p:cBhvr>
                                        <p:cTn id="78" dur="1" fill="hold">
                                          <p:stCondLst>
                                            <p:cond delay="0"/>
                                          </p:stCondLst>
                                        </p:cTn>
                                        <p:tgtEl>
                                          <p:spTgt spid="27"/>
                                        </p:tgtEl>
                                        <p:attrNameLst>
                                          <p:attrName>style.visibility</p:attrName>
                                        </p:attrNameLst>
                                      </p:cBhvr>
                                      <p:to>
                                        <p:strVal val="visible"/>
                                      </p:to>
                                    </p:set>
                                    <p:animEffect transition="in" filter="fade">
                                      <p:cBhvr>
                                        <p:cTn id="79" dur="500"/>
                                        <p:tgtEl>
                                          <p:spTgt spid="27"/>
                                        </p:tgtEl>
                                      </p:cBhvr>
                                    </p:animEffect>
                                  </p:childTnLst>
                                </p:cTn>
                              </p:par>
                              <p:par>
                                <p:cTn id="80" presetID="10" presetClass="entr" presetSubtype="0" fill="hold" grpId="0" nodeType="withEffect">
                                  <p:stCondLst>
                                    <p:cond delay="1800"/>
                                  </p:stCondLst>
                                  <p:childTnLst>
                                    <p:set>
                                      <p:cBhvr>
                                        <p:cTn id="81" dur="1" fill="hold">
                                          <p:stCondLst>
                                            <p:cond delay="0"/>
                                          </p:stCondLst>
                                        </p:cTn>
                                        <p:tgtEl>
                                          <p:spTgt spid="28"/>
                                        </p:tgtEl>
                                        <p:attrNameLst>
                                          <p:attrName>style.visibility</p:attrName>
                                        </p:attrNameLst>
                                      </p:cBhvr>
                                      <p:to>
                                        <p:strVal val="visible"/>
                                      </p:to>
                                    </p:set>
                                    <p:animEffect transition="in" filter="fade">
                                      <p:cBhvr>
                                        <p:cTn id="82" dur="500"/>
                                        <p:tgtEl>
                                          <p:spTgt spid="28"/>
                                        </p:tgtEl>
                                      </p:cBhvr>
                                    </p:animEffect>
                                  </p:childTnLst>
                                </p:cTn>
                              </p:par>
                              <p:par>
                                <p:cTn id="83" presetID="10" presetClass="entr" presetSubtype="0" fill="hold" nodeType="withEffect">
                                  <p:stCondLst>
                                    <p:cond delay="1800"/>
                                  </p:stCondLst>
                                  <p:childTnLst>
                                    <p:set>
                                      <p:cBhvr>
                                        <p:cTn id="84" dur="1" fill="hold">
                                          <p:stCondLst>
                                            <p:cond delay="0"/>
                                          </p:stCondLst>
                                        </p:cTn>
                                        <p:tgtEl>
                                          <p:spTgt spid="29"/>
                                        </p:tgtEl>
                                        <p:attrNameLst>
                                          <p:attrName>style.visibility</p:attrName>
                                        </p:attrNameLst>
                                      </p:cBhvr>
                                      <p:to>
                                        <p:strVal val="visible"/>
                                      </p:to>
                                    </p:set>
                                    <p:animEffect transition="in" filter="fade">
                                      <p:cBhvr>
                                        <p:cTn id="85" dur="500"/>
                                        <p:tgtEl>
                                          <p:spTgt spid="29"/>
                                        </p:tgtEl>
                                      </p:cBhvr>
                                    </p:animEffect>
                                  </p:childTnLst>
                                </p:cTn>
                              </p:par>
                              <p:par>
                                <p:cTn id="86" presetID="10" presetClass="entr" presetSubtype="0" fill="hold" grpId="0" nodeType="withEffect">
                                  <p:stCondLst>
                                    <p:cond delay="1800"/>
                                  </p:stCondLst>
                                  <p:childTnLst>
                                    <p:set>
                                      <p:cBhvr>
                                        <p:cTn id="87" dur="1" fill="hold">
                                          <p:stCondLst>
                                            <p:cond delay="0"/>
                                          </p:stCondLst>
                                        </p:cTn>
                                        <p:tgtEl>
                                          <p:spTgt spid="30"/>
                                        </p:tgtEl>
                                        <p:attrNameLst>
                                          <p:attrName>style.visibility</p:attrName>
                                        </p:attrNameLst>
                                      </p:cBhvr>
                                      <p:to>
                                        <p:strVal val="visible"/>
                                      </p:to>
                                    </p:set>
                                    <p:animEffect transition="in" filter="fade">
                                      <p:cBhvr>
                                        <p:cTn id="88" dur="500"/>
                                        <p:tgtEl>
                                          <p:spTgt spid="30"/>
                                        </p:tgtEl>
                                      </p:cBhvr>
                                    </p:animEffect>
                                  </p:childTnLst>
                                </p:cTn>
                              </p:par>
                              <p:par>
                                <p:cTn id="89" presetID="10" presetClass="entr" presetSubtype="0" fill="hold" grpId="0" nodeType="withEffect">
                                  <p:stCondLst>
                                    <p:cond delay="1875"/>
                                  </p:stCondLst>
                                  <p:childTnLst>
                                    <p:set>
                                      <p:cBhvr>
                                        <p:cTn id="90" dur="1" fill="hold">
                                          <p:stCondLst>
                                            <p:cond delay="0"/>
                                          </p:stCondLst>
                                        </p:cTn>
                                        <p:tgtEl>
                                          <p:spTgt spid="31"/>
                                        </p:tgtEl>
                                        <p:attrNameLst>
                                          <p:attrName>style.visibility</p:attrName>
                                        </p:attrNameLst>
                                      </p:cBhvr>
                                      <p:to>
                                        <p:strVal val="visible"/>
                                      </p:to>
                                    </p:set>
                                    <p:animEffect transition="in" filter="fade">
                                      <p:cBhvr>
                                        <p:cTn id="91" dur="500"/>
                                        <p:tgtEl>
                                          <p:spTgt spid="31"/>
                                        </p:tgtEl>
                                      </p:cBhvr>
                                    </p:animEffect>
                                  </p:childTnLst>
                                </p:cTn>
                              </p:par>
                              <p:par>
                                <p:cTn id="92" presetID="10" presetClass="entr" presetSubtype="0" fill="hold" grpId="0" nodeType="withEffect">
                                  <p:stCondLst>
                                    <p:cond delay="1875"/>
                                  </p:stCondLst>
                                  <p:childTnLst>
                                    <p:set>
                                      <p:cBhvr>
                                        <p:cTn id="93" dur="1" fill="hold">
                                          <p:stCondLst>
                                            <p:cond delay="0"/>
                                          </p:stCondLst>
                                        </p:cTn>
                                        <p:tgtEl>
                                          <p:spTgt spid="32"/>
                                        </p:tgtEl>
                                        <p:attrNameLst>
                                          <p:attrName>style.visibility</p:attrName>
                                        </p:attrNameLst>
                                      </p:cBhvr>
                                      <p:to>
                                        <p:strVal val="visible"/>
                                      </p:to>
                                    </p:set>
                                    <p:animEffect transition="in" filter="fade">
                                      <p:cBhvr>
                                        <p:cTn id="94" dur="500"/>
                                        <p:tgtEl>
                                          <p:spTgt spid="32"/>
                                        </p:tgtEl>
                                      </p:cBhvr>
                                    </p:animEffect>
                                  </p:childTnLst>
                                </p:cTn>
                              </p:par>
                              <p:par>
                                <p:cTn id="95" presetID="10" presetClass="entr" presetSubtype="0" fill="hold" nodeType="withEffect">
                                  <p:stCondLst>
                                    <p:cond delay="1875"/>
                                  </p:stCondLst>
                                  <p:childTnLst>
                                    <p:set>
                                      <p:cBhvr>
                                        <p:cTn id="96" dur="1" fill="hold">
                                          <p:stCondLst>
                                            <p:cond delay="0"/>
                                          </p:stCondLst>
                                        </p:cTn>
                                        <p:tgtEl>
                                          <p:spTgt spid="33"/>
                                        </p:tgtEl>
                                        <p:attrNameLst>
                                          <p:attrName>style.visibility</p:attrName>
                                        </p:attrNameLst>
                                      </p:cBhvr>
                                      <p:to>
                                        <p:strVal val="visible"/>
                                      </p:to>
                                    </p:set>
                                    <p:animEffect transition="in" filter="fade">
                                      <p:cBhvr>
                                        <p:cTn id="97" dur="500"/>
                                        <p:tgtEl>
                                          <p:spTgt spid="33"/>
                                        </p:tgtEl>
                                      </p:cBhvr>
                                    </p:animEffect>
                                  </p:childTnLst>
                                </p:cTn>
                              </p:par>
                              <p:par>
                                <p:cTn id="98" presetID="10" presetClass="entr" presetSubtype="0" fill="hold" grpId="0" nodeType="withEffect">
                                  <p:stCondLst>
                                    <p:cond delay="1875"/>
                                  </p:stCondLst>
                                  <p:childTnLst>
                                    <p:set>
                                      <p:cBhvr>
                                        <p:cTn id="99" dur="1" fill="hold">
                                          <p:stCondLst>
                                            <p:cond delay="0"/>
                                          </p:stCondLst>
                                        </p:cTn>
                                        <p:tgtEl>
                                          <p:spTgt spid="34"/>
                                        </p:tgtEl>
                                        <p:attrNameLst>
                                          <p:attrName>style.visibility</p:attrName>
                                        </p:attrNameLst>
                                      </p:cBhvr>
                                      <p:to>
                                        <p:strVal val="visible"/>
                                      </p:to>
                                    </p:set>
                                    <p:animEffect transition="in" filter="fade">
                                      <p:cBhvr>
                                        <p:cTn id="100" dur="500"/>
                                        <p:tgtEl>
                                          <p:spTgt spid="34"/>
                                        </p:tgtEl>
                                      </p:cBhvr>
                                    </p:animEffect>
                                  </p:childTnLst>
                                </p:cTn>
                              </p:par>
                              <p:par>
                                <p:cTn id="101" presetID="10" presetClass="entr" presetSubtype="0" fill="hold" grpId="0" nodeType="withEffect">
                                  <p:stCondLst>
                                    <p:cond delay="1950"/>
                                  </p:stCondLst>
                                  <p:childTnLst>
                                    <p:set>
                                      <p:cBhvr>
                                        <p:cTn id="102" dur="1" fill="hold">
                                          <p:stCondLst>
                                            <p:cond delay="0"/>
                                          </p:stCondLst>
                                        </p:cTn>
                                        <p:tgtEl>
                                          <p:spTgt spid="35"/>
                                        </p:tgtEl>
                                        <p:attrNameLst>
                                          <p:attrName>style.visibility</p:attrName>
                                        </p:attrNameLst>
                                      </p:cBhvr>
                                      <p:to>
                                        <p:strVal val="visible"/>
                                      </p:to>
                                    </p:set>
                                    <p:animEffect transition="in" filter="fade">
                                      <p:cBhvr>
                                        <p:cTn id="103" dur="500"/>
                                        <p:tgtEl>
                                          <p:spTgt spid="35"/>
                                        </p:tgtEl>
                                      </p:cBhvr>
                                    </p:animEffect>
                                  </p:childTnLst>
                                </p:cTn>
                              </p:par>
                              <p:par>
                                <p:cTn id="104" presetID="10" presetClass="entr" presetSubtype="0" fill="hold" grpId="0" nodeType="withEffect">
                                  <p:stCondLst>
                                    <p:cond delay="1950"/>
                                  </p:stCondLst>
                                  <p:childTnLst>
                                    <p:set>
                                      <p:cBhvr>
                                        <p:cTn id="105" dur="1" fill="hold">
                                          <p:stCondLst>
                                            <p:cond delay="0"/>
                                          </p:stCondLst>
                                        </p:cTn>
                                        <p:tgtEl>
                                          <p:spTgt spid="36"/>
                                        </p:tgtEl>
                                        <p:attrNameLst>
                                          <p:attrName>style.visibility</p:attrName>
                                        </p:attrNameLst>
                                      </p:cBhvr>
                                      <p:to>
                                        <p:strVal val="visible"/>
                                      </p:to>
                                    </p:set>
                                    <p:animEffect transition="in" filter="fade">
                                      <p:cBhvr>
                                        <p:cTn id="106" dur="500"/>
                                        <p:tgtEl>
                                          <p:spTgt spid="36"/>
                                        </p:tgtEl>
                                      </p:cBhvr>
                                    </p:animEffect>
                                  </p:childTnLst>
                                </p:cTn>
                              </p:par>
                              <p:par>
                                <p:cTn id="107" presetID="10" presetClass="entr" presetSubtype="0" fill="hold" nodeType="withEffect">
                                  <p:stCondLst>
                                    <p:cond delay="1950"/>
                                  </p:stCondLst>
                                  <p:childTnLst>
                                    <p:set>
                                      <p:cBhvr>
                                        <p:cTn id="108" dur="1" fill="hold">
                                          <p:stCondLst>
                                            <p:cond delay="0"/>
                                          </p:stCondLst>
                                        </p:cTn>
                                        <p:tgtEl>
                                          <p:spTgt spid="37"/>
                                        </p:tgtEl>
                                        <p:attrNameLst>
                                          <p:attrName>style.visibility</p:attrName>
                                        </p:attrNameLst>
                                      </p:cBhvr>
                                      <p:to>
                                        <p:strVal val="visible"/>
                                      </p:to>
                                    </p:set>
                                    <p:animEffect transition="in" filter="fade">
                                      <p:cBhvr>
                                        <p:cTn id="109" dur="500"/>
                                        <p:tgtEl>
                                          <p:spTgt spid="37"/>
                                        </p:tgtEl>
                                      </p:cBhvr>
                                    </p:animEffect>
                                  </p:childTnLst>
                                </p:cTn>
                              </p:par>
                              <p:par>
                                <p:cTn id="110" presetID="10" presetClass="entr" presetSubtype="0" fill="hold" grpId="0" nodeType="withEffect">
                                  <p:stCondLst>
                                    <p:cond delay="1950"/>
                                  </p:stCondLst>
                                  <p:childTnLst>
                                    <p:set>
                                      <p:cBhvr>
                                        <p:cTn id="111" dur="1" fill="hold">
                                          <p:stCondLst>
                                            <p:cond delay="0"/>
                                          </p:stCondLst>
                                        </p:cTn>
                                        <p:tgtEl>
                                          <p:spTgt spid="38"/>
                                        </p:tgtEl>
                                        <p:attrNameLst>
                                          <p:attrName>style.visibility</p:attrName>
                                        </p:attrNameLst>
                                      </p:cBhvr>
                                      <p:to>
                                        <p:strVal val="visible"/>
                                      </p:to>
                                    </p:set>
                                    <p:animEffect transition="in" filter="fade">
                                      <p:cBhvr>
                                        <p:cTn id="112" dur="500"/>
                                        <p:tgtEl>
                                          <p:spTgt spid="38"/>
                                        </p:tgtEl>
                                      </p:cBhvr>
                                    </p:animEffect>
                                  </p:childTnLst>
                                </p:cTn>
                              </p:par>
                              <p:par>
                                <p:cTn id="113" presetID="10" presetClass="entr" presetSubtype="0" fill="hold" grpId="0" nodeType="withEffect">
                                  <p:stCondLst>
                                    <p:cond delay="2025"/>
                                  </p:stCondLst>
                                  <p:childTnLst>
                                    <p:set>
                                      <p:cBhvr>
                                        <p:cTn id="114" dur="1" fill="hold">
                                          <p:stCondLst>
                                            <p:cond delay="0"/>
                                          </p:stCondLst>
                                        </p:cTn>
                                        <p:tgtEl>
                                          <p:spTgt spid="39"/>
                                        </p:tgtEl>
                                        <p:attrNameLst>
                                          <p:attrName>style.visibility</p:attrName>
                                        </p:attrNameLst>
                                      </p:cBhvr>
                                      <p:to>
                                        <p:strVal val="visible"/>
                                      </p:to>
                                    </p:set>
                                    <p:animEffect transition="in" filter="fade">
                                      <p:cBhvr>
                                        <p:cTn id="115" dur="500"/>
                                        <p:tgtEl>
                                          <p:spTgt spid="39"/>
                                        </p:tgtEl>
                                      </p:cBhvr>
                                    </p:animEffect>
                                  </p:childTnLst>
                                </p:cTn>
                              </p:par>
                              <p:par>
                                <p:cTn id="116" presetID="10" presetClass="entr" presetSubtype="0" fill="hold" grpId="0" nodeType="withEffect">
                                  <p:stCondLst>
                                    <p:cond delay="2025"/>
                                  </p:stCondLst>
                                  <p:childTnLst>
                                    <p:set>
                                      <p:cBhvr>
                                        <p:cTn id="117" dur="1" fill="hold">
                                          <p:stCondLst>
                                            <p:cond delay="0"/>
                                          </p:stCondLst>
                                        </p:cTn>
                                        <p:tgtEl>
                                          <p:spTgt spid="40"/>
                                        </p:tgtEl>
                                        <p:attrNameLst>
                                          <p:attrName>style.visibility</p:attrName>
                                        </p:attrNameLst>
                                      </p:cBhvr>
                                      <p:to>
                                        <p:strVal val="visible"/>
                                      </p:to>
                                    </p:set>
                                    <p:animEffect transition="in" filter="fade">
                                      <p:cBhvr>
                                        <p:cTn id="118" dur="500"/>
                                        <p:tgtEl>
                                          <p:spTgt spid="40"/>
                                        </p:tgtEl>
                                      </p:cBhvr>
                                    </p:animEffect>
                                  </p:childTnLst>
                                </p:cTn>
                              </p:par>
                              <p:par>
                                <p:cTn id="119" presetID="10" presetClass="entr" presetSubtype="0" fill="hold" nodeType="withEffect">
                                  <p:stCondLst>
                                    <p:cond delay="2025"/>
                                  </p:stCondLst>
                                  <p:childTnLst>
                                    <p:set>
                                      <p:cBhvr>
                                        <p:cTn id="120" dur="1" fill="hold">
                                          <p:stCondLst>
                                            <p:cond delay="0"/>
                                          </p:stCondLst>
                                        </p:cTn>
                                        <p:tgtEl>
                                          <p:spTgt spid="41"/>
                                        </p:tgtEl>
                                        <p:attrNameLst>
                                          <p:attrName>style.visibility</p:attrName>
                                        </p:attrNameLst>
                                      </p:cBhvr>
                                      <p:to>
                                        <p:strVal val="visible"/>
                                      </p:to>
                                    </p:set>
                                    <p:animEffect transition="in" filter="fade">
                                      <p:cBhvr>
                                        <p:cTn id="121" dur="500"/>
                                        <p:tgtEl>
                                          <p:spTgt spid="41"/>
                                        </p:tgtEl>
                                      </p:cBhvr>
                                    </p:animEffect>
                                  </p:childTnLst>
                                </p:cTn>
                              </p:par>
                              <p:par>
                                <p:cTn id="122" presetID="10" presetClass="entr" presetSubtype="0" fill="hold" grpId="0" nodeType="withEffect">
                                  <p:stCondLst>
                                    <p:cond delay="2025"/>
                                  </p:stCondLst>
                                  <p:childTnLst>
                                    <p:set>
                                      <p:cBhvr>
                                        <p:cTn id="123" dur="1" fill="hold">
                                          <p:stCondLst>
                                            <p:cond delay="0"/>
                                          </p:stCondLst>
                                        </p:cTn>
                                        <p:tgtEl>
                                          <p:spTgt spid="42"/>
                                        </p:tgtEl>
                                        <p:attrNameLst>
                                          <p:attrName>style.visibility</p:attrName>
                                        </p:attrNameLst>
                                      </p:cBhvr>
                                      <p:to>
                                        <p:strVal val="visible"/>
                                      </p:to>
                                    </p:set>
                                    <p:animEffect transition="in" filter="fade">
                                      <p:cBhvr>
                                        <p:cTn id="124" dur="500"/>
                                        <p:tgtEl>
                                          <p:spTgt spid="42"/>
                                        </p:tgtEl>
                                      </p:cBhvr>
                                    </p:animEffect>
                                  </p:childTnLst>
                                </p:cTn>
                              </p:par>
                              <p:par>
                                <p:cTn id="125" presetID="10" presetClass="entr" presetSubtype="0" fill="hold" grpId="0" nodeType="withEffect">
                                  <p:stCondLst>
                                    <p:cond delay="2100"/>
                                  </p:stCondLst>
                                  <p:childTnLst>
                                    <p:set>
                                      <p:cBhvr>
                                        <p:cTn id="126" dur="1" fill="hold">
                                          <p:stCondLst>
                                            <p:cond delay="0"/>
                                          </p:stCondLst>
                                        </p:cTn>
                                        <p:tgtEl>
                                          <p:spTgt spid="43"/>
                                        </p:tgtEl>
                                        <p:attrNameLst>
                                          <p:attrName>style.visibility</p:attrName>
                                        </p:attrNameLst>
                                      </p:cBhvr>
                                      <p:to>
                                        <p:strVal val="visible"/>
                                      </p:to>
                                    </p:set>
                                    <p:animEffect transition="in" filter="fade">
                                      <p:cBhvr>
                                        <p:cTn id="127" dur="500"/>
                                        <p:tgtEl>
                                          <p:spTgt spid="43"/>
                                        </p:tgtEl>
                                      </p:cBhvr>
                                    </p:animEffect>
                                  </p:childTnLst>
                                </p:cTn>
                              </p:par>
                              <p:par>
                                <p:cTn id="128" presetID="10" presetClass="entr" presetSubtype="0" fill="hold" grpId="0" nodeType="withEffect">
                                  <p:stCondLst>
                                    <p:cond delay="2100"/>
                                  </p:stCondLst>
                                  <p:childTnLst>
                                    <p:set>
                                      <p:cBhvr>
                                        <p:cTn id="129" dur="1" fill="hold">
                                          <p:stCondLst>
                                            <p:cond delay="0"/>
                                          </p:stCondLst>
                                        </p:cTn>
                                        <p:tgtEl>
                                          <p:spTgt spid="44"/>
                                        </p:tgtEl>
                                        <p:attrNameLst>
                                          <p:attrName>style.visibility</p:attrName>
                                        </p:attrNameLst>
                                      </p:cBhvr>
                                      <p:to>
                                        <p:strVal val="visible"/>
                                      </p:to>
                                    </p:set>
                                    <p:animEffect transition="in" filter="fade">
                                      <p:cBhvr>
                                        <p:cTn id="130" dur="500"/>
                                        <p:tgtEl>
                                          <p:spTgt spid="44"/>
                                        </p:tgtEl>
                                      </p:cBhvr>
                                    </p:animEffect>
                                  </p:childTnLst>
                                </p:cTn>
                              </p:par>
                              <p:par>
                                <p:cTn id="131" presetID="10" presetClass="entr" presetSubtype="0" fill="hold" nodeType="withEffect">
                                  <p:stCondLst>
                                    <p:cond delay="2100"/>
                                  </p:stCondLst>
                                  <p:childTnLst>
                                    <p:set>
                                      <p:cBhvr>
                                        <p:cTn id="132" dur="1" fill="hold">
                                          <p:stCondLst>
                                            <p:cond delay="0"/>
                                          </p:stCondLst>
                                        </p:cTn>
                                        <p:tgtEl>
                                          <p:spTgt spid="45"/>
                                        </p:tgtEl>
                                        <p:attrNameLst>
                                          <p:attrName>style.visibility</p:attrName>
                                        </p:attrNameLst>
                                      </p:cBhvr>
                                      <p:to>
                                        <p:strVal val="visible"/>
                                      </p:to>
                                    </p:set>
                                    <p:animEffect transition="in" filter="fade">
                                      <p:cBhvr>
                                        <p:cTn id="133" dur="500"/>
                                        <p:tgtEl>
                                          <p:spTgt spid="45"/>
                                        </p:tgtEl>
                                      </p:cBhvr>
                                    </p:animEffect>
                                  </p:childTnLst>
                                </p:cTn>
                              </p:par>
                              <p:par>
                                <p:cTn id="134" presetID="10" presetClass="entr" presetSubtype="0" fill="hold" grpId="0" nodeType="withEffect">
                                  <p:stCondLst>
                                    <p:cond delay="2100"/>
                                  </p:stCondLst>
                                  <p:childTnLst>
                                    <p:set>
                                      <p:cBhvr>
                                        <p:cTn id="135" dur="1" fill="hold">
                                          <p:stCondLst>
                                            <p:cond delay="0"/>
                                          </p:stCondLst>
                                        </p:cTn>
                                        <p:tgtEl>
                                          <p:spTgt spid="46"/>
                                        </p:tgtEl>
                                        <p:attrNameLst>
                                          <p:attrName>style.visibility</p:attrName>
                                        </p:attrNameLst>
                                      </p:cBhvr>
                                      <p:to>
                                        <p:strVal val="visible"/>
                                      </p:to>
                                    </p:set>
                                    <p:animEffect transition="in" filter="fade">
                                      <p:cBhvr>
                                        <p:cTn id="136" dur="500"/>
                                        <p:tgtEl>
                                          <p:spTgt spid="46"/>
                                        </p:tgtEl>
                                      </p:cBhvr>
                                    </p:animEffect>
                                  </p:childTnLst>
                                </p:cTn>
                              </p:par>
                              <p:par>
                                <p:cTn id="137" presetID="10" presetClass="entr" presetSubtype="0" fill="hold" grpId="0" nodeType="withEffect">
                                  <p:stCondLst>
                                    <p:cond delay="2175"/>
                                  </p:stCondLst>
                                  <p:childTnLst>
                                    <p:set>
                                      <p:cBhvr>
                                        <p:cTn id="138" dur="1" fill="hold">
                                          <p:stCondLst>
                                            <p:cond delay="0"/>
                                          </p:stCondLst>
                                        </p:cTn>
                                        <p:tgtEl>
                                          <p:spTgt spid="47"/>
                                        </p:tgtEl>
                                        <p:attrNameLst>
                                          <p:attrName>style.visibility</p:attrName>
                                        </p:attrNameLst>
                                      </p:cBhvr>
                                      <p:to>
                                        <p:strVal val="visible"/>
                                      </p:to>
                                    </p:set>
                                    <p:animEffect transition="in" filter="fade">
                                      <p:cBhvr>
                                        <p:cTn id="139" dur="500"/>
                                        <p:tgtEl>
                                          <p:spTgt spid="47"/>
                                        </p:tgtEl>
                                      </p:cBhvr>
                                    </p:animEffect>
                                  </p:childTnLst>
                                </p:cTn>
                              </p:par>
                              <p:par>
                                <p:cTn id="140" presetID="10" presetClass="entr" presetSubtype="0" fill="hold" grpId="0" nodeType="withEffect">
                                  <p:stCondLst>
                                    <p:cond delay="2175"/>
                                  </p:stCondLst>
                                  <p:childTnLst>
                                    <p:set>
                                      <p:cBhvr>
                                        <p:cTn id="141" dur="1" fill="hold">
                                          <p:stCondLst>
                                            <p:cond delay="0"/>
                                          </p:stCondLst>
                                        </p:cTn>
                                        <p:tgtEl>
                                          <p:spTgt spid="48"/>
                                        </p:tgtEl>
                                        <p:attrNameLst>
                                          <p:attrName>style.visibility</p:attrName>
                                        </p:attrNameLst>
                                      </p:cBhvr>
                                      <p:to>
                                        <p:strVal val="visible"/>
                                      </p:to>
                                    </p:set>
                                    <p:animEffect transition="in" filter="fade">
                                      <p:cBhvr>
                                        <p:cTn id="142" dur="500"/>
                                        <p:tgtEl>
                                          <p:spTgt spid="48"/>
                                        </p:tgtEl>
                                      </p:cBhvr>
                                    </p:animEffect>
                                  </p:childTnLst>
                                </p:cTn>
                              </p:par>
                              <p:par>
                                <p:cTn id="143" presetID="10" presetClass="entr" presetSubtype="0" fill="hold" nodeType="withEffect">
                                  <p:stCondLst>
                                    <p:cond delay="2175"/>
                                  </p:stCondLst>
                                  <p:childTnLst>
                                    <p:set>
                                      <p:cBhvr>
                                        <p:cTn id="144" dur="1" fill="hold">
                                          <p:stCondLst>
                                            <p:cond delay="0"/>
                                          </p:stCondLst>
                                        </p:cTn>
                                        <p:tgtEl>
                                          <p:spTgt spid="49"/>
                                        </p:tgtEl>
                                        <p:attrNameLst>
                                          <p:attrName>style.visibility</p:attrName>
                                        </p:attrNameLst>
                                      </p:cBhvr>
                                      <p:to>
                                        <p:strVal val="visible"/>
                                      </p:to>
                                    </p:set>
                                    <p:animEffect transition="in" filter="fade">
                                      <p:cBhvr>
                                        <p:cTn id="145" dur="500"/>
                                        <p:tgtEl>
                                          <p:spTgt spid="49"/>
                                        </p:tgtEl>
                                      </p:cBhvr>
                                    </p:animEffect>
                                  </p:childTnLst>
                                </p:cTn>
                              </p:par>
                              <p:par>
                                <p:cTn id="146" presetID="10" presetClass="entr" presetSubtype="0" fill="hold" grpId="0" nodeType="withEffect">
                                  <p:stCondLst>
                                    <p:cond delay="2175"/>
                                  </p:stCondLst>
                                  <p:childTnLst>
                                    <p:set>
                                      <p:cBhvr>
                                        <p:cTn id="147" dur="1" fill="hold">
                                          <p:stCondLst>
                                            <p:cond delay="0"/>
                                          </p:stCondLst>
                                        </p:cTn>
                                        <p:tgtEl>
                                          <p:spTgt spid="50"/>
                                        </p:tgtEl>
                                        <p:attrNameLst>
                                          <p:attrName>style.visibility</p:attrName>
                                        </p:attrNameLst>
                                      </p:cBhvr>
                                      <p:to>
                                        <p:strVal val="visible"/>
                                      </p:to>
                                    </p:set>
                                    <p:animEffect transition="in" filter="fade">
                                      <p:cBhvr>
                                        <p:cTn id="148"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30" grpId="0" animBg="1"/>
      <p:bldP spid="31" grpId="0" animBg="1"/>
      <p:bldP spid="32" grpId="0" animBg="1"/>
      <p:bldP spid="34" grpId="0" animBg="1"/>
      <p:bldP spid="35" grpId="0" animBg="1"/>
      <p:bldP spid="36" grpId="0" animBg="1"/>
      <p:bldP spid="38" grpId="0" animBg="1"/>
      <p:bldP spid="39" grpId="0" animBg="1"/>
      <p:bldP spid="40" grpId="0" animBg="1"/>
      <p:bldP spid="42" grpId="0" animBg="1"/>
      <p:bldP spid="43" grpId="0" animBg="1"/>
      <p:bldP spid="44" grpId="0" animBg="1"/>
      <p:bldP spid="46" grpId="0" animBg="1"/>
      <p:bldP spid="47" grpId="0" animBg="1"/>
      <p:bldP spid="48" grpId="0" animBg="1"/>
      <p:bldP spid="50"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1234440"/>
            <a:ext cx="5120640" cy="1371600"/>
          </a:xfrm>
          <a:prstGeom prst="rect">
            <a:avLst/>
          </a:prstGeom>
          <a:noFill/>
          <a:ln/>
        </p:spPr>
        <p:txBody>
          <a:bodyPr wrap="square" lIns="0" tIns="0" rIns="0" bIns="0" rtlCol="0" anchor="b"/>
          <a:lstStyle/>
          <a:p>
            <a:pPr marL="0" indent="0" algn="l">
              <a:buNone/>
            </a:pPr>
            <a:r>
              <a:rPr lang="en-US" sz="4000" b="1" dirty="0">
                <a:solidFill>
                  <a:schemeClr val="bg1"/>
                </a:solidFill>
                <a:latin typeface="Cambria" pitchFamily="34" charset="0"/>
                <a:ea typeface="Cambria" pitchFamily="34" charset="-122"/>
                <a:cs typeface="Cambria" pitchFamily="34" charset="-120"/>
              </a:rPr>
              <a:t>Questions &amp; Discussion</a:t>
            </a:r>
            <a:endParaRPr lang="en-US" sz="4000" dirty="0"/>
          </a:p>
        </p:txBody>
      </p:sp>
      <p:sp>
        <p:nvSpPr>
          <p:cNvPr id="3" name="Text 0"/>
          <p:cNvSpPr>
            <a:spLocks noGrp="1"/>
          </p:cNvSpPr>
          <p:nvPr>
            <p:ph type="body" idx="101" hasCustomPrompt="1"/>
          </p:nvPr>
        </p:nvSpPr>
        <p:spPr>
          <a:xfrm>
            <a:off x="548640" y="2743200"/>
            <a:ext cx="5120640" cy="731520"/>
          </a:xfrm>
          <a:prstGeom prst="rect">
            <a:avLst/>
          </a:prstGeom>
          <a:noFill/>
          <a:ln/>
        </p:spPr>
        <p:txBody>
          <a:bodyPr wrap="square" lIns="0" tIns="0" rIns="0" bIns="0" rtlCol="0" anchor="t"/>
          <a:lstStyle/>
          <a:p>
            <a:pPr marL="0" indent="0">
              <a:buNone/>
            </a:pPr>
            <a:r>
              <a:rPr lang="en-US" sz="1800" dirty="0">
                <a:solidFill>
                  <a:schemeClr val="accent5"/>
                </a:solidFill>
              </a:rPr>
              <a:t>Are we spending funds appropriately?  Can we prove it?  Are we accomplishing what we promised?</a:t>
            </a:r>
            <a:endParaRPr lang="en-US" sz="1800" dirty="0"/>
          </a:p>
        </p:txBody>
      </p:sp>
      <p:sp>
        <p:nvSpPr>
          <p:cNvPr id="4" name="Text 0"/>
          <p:cNvSpPr>
            <a:spLocks noGrp="1"/>
          </p:cNvSpPr>
          <p:nvPr>
            <p:ph type="body" idx="102" hasCustomPrompt="1"/>
          </p:nvPr>
        </p:nvSpPr>
        <p:spPr>
          <a:xfrm>
            <a:off x="548640" y="4069080"/>
            <a:ext cx="5120640" cy="457200"/>
          </a:xfrm>
          <a:prstGeom prst="rect">
            <a:avLst/>
          </a:prstGeom>
          <a:noFill/>
          <a:ln/>
        </p:spPr>
        <p:txBody>
          <a:bodyPr wrap="square" lIns="0" tIns="0" rIns="0" bIns="0" rtlCol="0" anchor="t"/>
          <a:lstStyle/>
          <a:p>
            <a:pPr marL="0" indent="0">
              <a:buNone/>
            </a:pPr>
            <a:r>
              <a:rPr lang="en-US" dirty="0"/>
              <a:t>sray@sandraraycpa.com</a:t>
            </a:r>
            <a:endParaRPr lang="en-US" sz="1400" dirty="0"/>
          </a:p>
        </p:txBody>
      </p:sp>
      <p:pic>
        <p:nvPicPr>
          <p:cNvPr id="5" name="Medallion image" descr="Decorative illustration"/>
          <p:cNvPicPr>
            <a:picLocks noChangeAspect="1"/>
          </p:cNvPicPr>
          <p:nvPr/>
        </p:nvPicPr>
        <p:blipFill>
          <a:blip r:embed="rId3"/>
          <a:stretch>
            <a:fillRect/>
          </a:stretch>
        </p:blipFill>
        <p:spPr>
          <a:xfrm>
            <a:off x="5806440" y="1325880"/>
            <a:ext cx="2743200" cy="2743200"/>
          </a:xfrm>
          <a:prstGeom prst="ellipse">
            <a:avLst/>
          </a:prstGeom>
          <a:effectLst>
            <a:outerShdw blurRad="190500" dist="63500" dir="5400000" algn="t" rotWithShape="0">
              <a:srgbClr val="000000">
                <a:alpha val="30000"/>
              </a:srgbClr>
            </a:outerShdw>
          </a:effectLst>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22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44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poll icon circle"/>
          <p:cNvSpPr/>
          <p:nvPr/>
        </p:nvSpPr>
        <p:spPr>
          <a:xfrm>
            <a:off x="457200" y="228600"/>
            <a:ext cx="731520" cy="731520"/>
          </a:xfrm>
          <a:prstGeom prst="ellipse">
            <a:avLst/>
          </a:prstGeom>
          <a:solidFill>
            <a:schemeClr val="accent2"/>
          </a:solidFill>
          <a:ln w="12700">
            <a:solidFill>
              <a:schemeClr val="accent2"/>
            </a:solidFill>
            <a:prstDash val="solid"/>
          </a:ln>
        </p:spPr>
        <p:txBody>
          <a:bodyPr/>
          <a:lstStyle/>
          <a:p>
            <a:endParaRPr lang="en-PH"/>
          </a:p>
        </p:txBody>
      </p:sp>
      <p:pic>
        <p:nvPicPr>
          <p:cNvPr id="3" name="poll icon" descr="poll icon"/>
          <p:cNvPicPr>
            <a:picLocks noChangeAspect="1"/>
          </p:cNvPicPr>
          <p:nvPr/>
        </p:nvPicPr>
        <p:blipFill>
          <a:blip r:embed="rId3"/>
          <a:stretch>
            <a:fillRect/>
          </a:stretch>
        </p:blipFill>
        <p:spPr>
          <a:xfrm>
            <a:off x="640080" y="411480"/>
            <a:ext cx="365760" cy="365760"/>
          </a:xfrm>
          <a:prstGeom prst="rect">
            <a:avLst/>
          </a:prstGeom>
        </p:spPr>
      </p:pic>
      <p:sp>
        <p:nvSpPr>
          <p:cNvPr id="4" name="Text 0"/>
          <p:cNvSpPr>
            <a:spLocks noGrp="1"/>
          </p:cNvSpPr>
          <p:nvPr>
            <p:ph type="title" idx="100" hasCustomPrompt="1"/>
          </p:nvPr>
        </p:nvSpPr>
        <p:spPr>
          <a:xfrm>
            <a:off x="1417320" y="320040"/>
            <a:ext cx="7315200" cy="548640"/>
          </a:xfrm>
          <a:prstGeom prst="rect">
            <a:avLst/>
          </a:prstGeom>
          <a:noFill/>
          <a:ln/>
        </p:spPr>
        <p:txBody>
          <a:bodyPr wrap="square" lIns="0" tIns="0" rIns="0" bIns="0" rtlCol="0" anchor="ctr"/>
          <a:lstStyle/>
          <a:p>
            <a:pPr marL="0" indent="0" algn="l">
              <a:buNone/>
            </a:pPr>
            <a:r>
              <a:rPr lang="en-US" sz="2600" b="1" dirty="0">
                <a:solidFill>
                  <a:schemeClr val="accent1"/>
                </a:solidFill>
                <a:latin typeface="Cambria" pitchFamily="34" charset="0"/>
                <a:ea typeface="Cambria" pitchFamily="34" charset="-122"/>
                <a:cs typeface="Cambria" pitchFamily="34" charset="-120"/>
              </a:rPr>
              <a:t>Polling Question #4 (Bonus)</a:t>
            </a:r>
            <a:endParaRPr lang="en-US" sz="2600" dirty="0"/>
          </a:p>
        </p:txBody>
      </p:sp>
      <p:sp>
        <p:nvSpPr>
          <p:cNvPr id="5" name="Text 0"/>
          <p:cNvSpPr>
            <a:spLocks noGrp="1"/>
          </p:cNvSpPr>
          <p:nvPr>
            <p:ph type="body" idx="101" hasCustomPrompt="1"/>
          </p:nvPr>
        </p:nvSpPr>
        <p:spPr>
          <a:xfrm>
            <a:off x="457200" y="1097280"/>
            <a:ext cx="8229600" cy="822960"/>
          </a:xfrm>
          <a:prstGeom prst="rect">
            <a:avLst/>
          </a:prstGeom>
          <a:noFill/>
          <a:ln/>
        </p:spPr>
        <p:txBody>
          <a:bodyPr wrap="square" lIns="0" tIns="0" rIns="0" bIns="0" rtlCol="0" anchor="ctr"/>
          <a:lstStyle/>
          <a:p>
            <a:pPr marL="0" indent="0">
              <a:buNone/>
            </a:pPr>
            <a:r>
              <a:rPr lang="en-US" sz="2000" b="1" dirty="0">
                <a:solidFill>
                  <a:schemeClr val="tx1"/>
                </a:solidFill>
              </a:rPr>
              <a:t>Federal and foundation grants may differ, but which expectation generally applies to both?</a:t>
            </a:r>
            <a:endParaRPr lang="en-US" sz="2000" dirty="0"/>
          </a:p>
        </p:txBody>
      </p:sp>
      <p:sp>
        <p:nvSpPr>
          <p:cNvPr id="6" name="option A"/>
          <p:cNvSpPr/>
          <p:nvPr/>
        </p:nvSpPr>
        <p:spPr>
          <a:xfrm>
            <a:off x="457200" y="2148840"/>
            <a:ext cx="4023360" cy="1097280"/>
          </a:xfrm>
          <a:prstGeom prst="roundRect">
            <a:avLst>
              <a:gd name="adj" fmla="val 6667"/>
            </a:avLst>
          </a:prstGeom>
          <a:solidFill>
            <a:schemeClr val="bg1"/>
          </a:solidFill>
          <a:ln w="12700">
            <a:solidFill>
              <a:schemeClr val="bg1"/>
            </a:solidFill>
            <a:prstDash val="solid"/>
          </a:ln>
        </p:spPr>
        <p:txBody>
          <a:bodyPr/>
          <a:lstStyle/>
          <a:p>
            <a:endParaRPr lang="en-PH"/>
          </a:p>
        </p:txBody>
      </p:sp>
      <p:sp>
        <p:nvSpPr>
          <p:cNvPr id="7" name="option letter circle"/>
          <p:cNvSpPr/>
          <p:nvPr/>
        </p:nvSpPr>
        <p:spPr>
          <a:xfrm>
            <a:off x="640080" y="2423160"/>
            <a:ext cx="548640" cy="548640"/>
          </a:xfrm>
          <a:prstGeom prst="ellipse">
            <a:avLst/>
          </a:prstGeom>
          <a:solidFill>
            <a:schemeClr val="accent1"/>
          </a:solidFill>
          <a:ln w="12700">
            <a:solidFill>
              <a:schemeClr val="accent1"/>
            </a:solidFill>
            <a:prstDash val="solid"/>
          </a:ln>
        </p:spPr>
        <p:txBody>
          <a:bodyPr/>
          <a:lstStyle/>
          <a:p>
            <a:endParaRPr lang="en-PH"/>
          </a:p>
        </p:txBody>
      </p:sp>
      <p:sp>
        <p:nvSpPr>
          <p:cNvPr id="8" name="Text 5"/>
          <p:cNvSpPr txBox="1"/>
          <p:nvPr/>
        </p:nvSpPr>
        <p:spPr>
          <a:xfrm>
            <a:off x="640080" y="2423160"/>
            <a:ext cx="548640" cy="548640"/>
          </a:xfrm>
          <a:prstGeom prst="rect">
            <a:avLst/>
          </a:prstGeom>
          <a:noFill/>
          <a:ln/>
        </p:spPr>
        <p:txBody>
          <a:bodyPr wrap="square" lIns="0" tIns="0" rIns="0" bIns="0" rtlCol="0" anchor="ctr"/>
          <a:lstStyle/>
          <a:p>
            <a:pPr marL="0" indent="0" algn="ctr">
              <a:buNone/>
            </a:pPr>
            <a:r>
              <a:rPr lang="en-US" sz="1800" b="1" dirty="0">
                <a:solidFill>
                  <a:schemeClr val="bg1"/>
                </a:solidFill>
                <a:latin typeface="Cambria" pitchFamily="34" charset="0"/>
                <a:ea typeface="Cambria" pitchFamily="34" charset="-122"/>
                <a:cs typeface="Cambria" pitchFamily="34" charset="-120"/>
              </a:rPr>
              <a:t>A</a:t>
            </a:r>
            <a:endParaRPr lang="en-US" sz="1800" dirty="0"/>
          </a:p>
        </p:txBody>
      </p:sp>
      <p:sp>
        <p:nvSpPr>
          <p:cNvPr id="9" name="Text 6"/>
          <p:cNvSpPr txBox="1"/>
          <p:nvPr/>
        </p:nvSpPr>
        <p:spPr>
          <a:xfrm>
            <a:off x="1325880" y="2240280"/>
            <a:ext cx="3017520" cy="914400"/>
          </a:xfrm>
          <a:prstGeom prst="rect">
            <a:avLst/>
          </a:prstGeom>
          <a:noFill/>
          <a:ln/>
        </p:spPr>
        <p:txBody>
          <a:bodyPr wrap="square" lIns="0" tIns="0" rIns="0" bIns="0" rtlCol="0" anchor="ctr"/>
          <a:lstStyle/>
          <a:p>
            <a:pPr marL="0" indent="0">
              <a:buNone/>
            </a:pPr>
            <a:r>
              <a:rPr lang="en-US" sz="1500" dirty="0">
                <a:solidFill>
                  <a:schemeClr val="tx1"/>
                </a:solidFill>
              </a:rPr>
              <a:t>Maintaining documentation to support expenditures</a:t>
            </a:r>
            <a:endParaRPr lang="en-US" sz="1500" dirty="0"/>
          </a:p>
        </p:txBody>
      </p:sp>
      <p:sp>
        <p:nvSpPr>
          <p:cNvPr id="10" name="option B"/>
          <p:cNvSpPr/>
          <p:nvPr/>
        </p:nvSpPr>
        <p:spPr>
          <a:xfrm>
            <a:off x="4663440" y="2148840"/>
            <a:ext cx="4023360" cy="1097280"/>
          </a:xfrm>
          <a:prstGeom prst="roundRect">
            <a:avLst>
              <a:gd name="adj" fmla="val 6667"/>
            </a:avLst>
          </a:prstGeom>
          <a:solidFill>
            <a:schemeClr val="bg1"/>
          </a:solidFill>
          <a:ln w="12700">
            <a:solidFill>
              <a:schemeClr val="bg1"/>
            </a:solidFill>
            <a:prstDash val="solid"/>
          </a:ln>
        </p:spPr>
        <p:txBody>
          <a:bodyPr/>
          <a:lstStyle/>
          <a:p>
            <a:endParaRPr lang="en-PH"/>
          </a:p>
        </p:txBody>
      </p:sp>
      <p:sp>
        <p:nvSpPr>
          <p:cNvPr id="11" name="option letter circle"/>
          <p:cNvSpPr/>
          <p:nvPr/>
        </p:nvSpPr>
        <p:spPr>
          <a:xfrm>
            <a:off x="4846320" y="2423160"/>
            <a:ext cx="548640" cy="548640"/>
          </a:xfrm>
          <a:prstGeom prst="ellipse">
            <a:avLst/>
          </a:prstGeom>
          <a:solidFill>
            <a:schemeClr val="accent1"/>
          </a:solidFill>
          <a:ln w="12700">
            <a:solidFill>
              <a:schemeClr val="accent1"/>
            </a:solidFill>
            <a:prstDash val="solid"/>
          </a:ln>
        </p:spPr>
        <p:txBody>
          <a:bodyPr/>
          <a:lstStyle/>
          <a:p>
            <a:endParaRPr lang="en-PH"/>
          </a:p>
        </p:txBody>
      </p:sp>
      <p:sp>
        <p:nvSpPr>
          <p:cNvPr id="12" name="Text 9"/>
          <p:cNvSpPr txBox="1"/>
          <p:nvPr/>
        </p:nvSpPr>
        <p:spPr>
          <a:xfrm>
            <a:off x="4846320" y="2423160"/>
            <a:ext cx="548640" cy="548640"/>
          </a:xfrm>
          <a:prstGeom prst="rect">
            <a:avLst/>
          </a:prstGeom>
          <a:noFill/>
          <a:ln/>
        </p:spPr>
        <p:txBody>
          <a:bodyPr wrap="square" lIns="0" tIns="0" rIns="0" bIns="0" rtlCol="0" anchor="ctr"/>
          <a:lstStyle/>
          <a:p>
            <a:pPr marL="0" indent="0" algn="ctr">
              <a:buNone/>
            </a:pPr>
            <a:r>
              <a:rPr lang="en-US" sz="1800" b="1" dirty="0">
                <a:solidFill>
                  <a:schemeClr val="bg1"/>
                </a:solidFill>
                <a:latin typeface="Cambria" pitchFamily="34" charset="0"/>
                <a:ea typeface="Cambria" pitchFamily="34" charset="-122"/>
                <a:cs typeface="Cambria" pitchFamily="34" charset="-120"/>
              </a:rPr>
              <a:t>B</a:t>
            </a:r>
            <a:endParaRPr lang="en-US" sz="1800" dirty="0"/>
          </a:p>
        </p:txBody>
      </p:sp>
      <p:sp>
        <p:nvSpPr>
          <p:cNvPr id="13" name="Text 10"/>
          <p:cNvSpPr txBox="1"/>
          <p:nvPr/>
        </p:nvSpPr>
        <p:spPr>
          <a:xfrm>
            <a:off x="5532120" y="2240280"/>
            <a:ext cx="3017520" cy="914400"/>
          </a:xfrm>
          <a:prstGeom prst="rect">
            <a:avLst/>
          </a:prstGeom>
          <a:noFill/>
          <a:ln/>
        </p:spPr>
        <p:txBody>
          <a:bodyPr wrap="square" lIns="0" tIns="0" rIns="0" bIns="0" rtlCol="0" anchor="ctr"/>
          <a:lstStyle/>
          <a:p>
            <a:pPr marL="0" indent="0">
              <a:buNone/>
            </a:pPr>
            <a:r>
              <a:rPr lang="en-US" sz="1500" dirty="0">
                <a:solidFill>
                  <a:schemeClr val="tx1"/>
                </a:solidFill>
              </a:rPr>
              <a:t>Following Uniform Guidance</a:t>
            </a:r>
            <a:endParaRPr lang="en-US" sz="1500" dirty="0"/>
          </a:p>
        </p:txBody>
      </p:sp>
      <p:sp>
        <p:nvSpPr>
          <p:cNvPr id="14" name="option C"/>
          <p:cNvSpPr/>
          <p:nvPr/>
        </p:nvSpPr>
        <p:spPr>
          <a:xfrm>
            <a:off x="457200" y="3429000"/>
            <a:ext cx="4023360" cy="1097280"/>
          </a:xfrm>
          <a:prstGeom prst="roundRect">
            <a:avLst>
              <a:gd name="adj" fmla="val 6667"/>
            </a:avLst>
          </a:prstGeom>
          <a:solidFill>
            <a:schemeClr val="bg1"/>
          </a:solidFill>
          <a:ln w="12700">
            <a:solidFill>
              <a:schemeClr val="bg1"/>
            </a:solidFill>
            <a:prstDash val="solid"/>
          </a:ln>
        </p:spPr>
        <p:txBody>
          <a:bodyPr/>
          <a:lstStyle/>
          <a:p>
            <a:endParaRPr lang="en-PH"/>
          </a:p>
        </p:txBody>
      </p:sp>
      <p:sp>
        <p:nvSpPr>
          <p:cNvPr id="15" name="option letter circle"/>
          <p:cNvSpPr/>
          <p:nvPr/>
        </p:nvSpPr>
        <p:spPr>
          <a:xfrm>
            <a:off x="640080" y="3703320"/>
            <a:ext cx="548640" cy="548640"/>
          </a:xfrm>
          <a:prstGeom prst="ellipse">
            <a:avLst/>
          </a:prstGeom>
          <a:solidFill>
            <a:schemeClr val="accent1"/>
          </a:solidFill>
          <a:ln w="12700">
            <a:solidFill>
              <a:schemeClr val="accent1"/>
            </a:solidFill>
            <a:prstDash val="solid"/>
          </a:ln>
        </p:spPr>
        <p:txBody>
          <a:bodyPr/>
          <a:lstStyle/>
          <a:p>
            <a:endParaRPr lang="en-PH"/>
          </a:p>
        </p:txBody>
      </p:sp>
      <p:sp>
        <p:nvSpPr>
          <p:cNvPr id="16" name="Text 13"/>
          <p:cNvSpPr txBox="1"/>
          <p:nvPr/>
        </p:nvSpPr>
        <p:spPr>
          <a:xfrm>
            <a:off x="640080" y="3703320"/>
            <a:ext cx="548640" cy="548640"/>
          </a:xfrm>
          <a:prstGeom prst="rect">
            <a:avLst/>
          </a:prstGeom>
          <a:noFill/>
          <a:ln/>
        </p:spPr>
        <p:txBody>
          <a:bodyPr wrap="square" lIns="0" tIns="0" rIns="0" bIns="0" rtlCol="0" anchor="ctr"/>
          <a:lstStyle/>
          <a:p>
            <a:pPr marL="0" indent="0" algn="ctr">
              <a:buNone/>
            </a:pPr>
            <a:r>
              <a:rPr lang="en-US" sz="1800" b="1" dirty="0">
                <a:solidFill>
                  <a:schemeClr val="bg1"/>
                </a:solidFill>
                <a:latin typeface="Cambria" pitchFamily="34" charset="0"/>
                <a:ea typeface="Cambria" pitchFamily="34" charset="-122"/>
                <a:cs typeface="Cambria" pitchFamily="34" charset="-120"/>
              </a:rPr>
              <a:t>C</a:t>
            </a:r>
            <a:endParaRPr lang="en-US" sz="1800" dirty="0"/>
          </a:p>
        </p:txBody>
      </p:sp>
      <p:sp>
        <p:nvSpPr>
          <p:cNvPr id="17" name="Text 14"/>
          <p:cNvSpPr txBox="1"/>
          <p:nvPr/>
        </p:nvSpPr>
        <p:spPr>
          <a:xfrm>
            <a:off x="1325880" y="3520440"/>
            <a:ext cx="3017520" cy="914400"/>
          </a:xfrm>
          <a:prstGeom prst="rect">
            <a:avLst/>
          </a:prstGeom>
          <a:noFill/>
          <a:ln/>
        </p:spPr>
        <p:txBody>
          <a:bodyPr wrap="square" lIns="0" tIns="0" rIns="0" bIns="0" rtlCol="0" anchor="ctr"/>
          <a:lstStyle/>
          <a:p>
            <a:pPr marL="0" indent="0">
              <a:buNone/>
            </a:pPr>
            <a:r>
              <a:rPr lang="en-US" sz="1500" dirty="0">
                <a:solidFill>
                  <a:schemeClr val="tx1"/>
                </a:solidFill>
              </a:rPr>
              <a:t>Completing a Single Audit</a:t>
            </a:r>
            <a:endParaRPr lang="en-US" sz="1500" dirty="0"/>
          </a:p>
        </p:txBody>
      </p:sp>
      <p:sp>
        <p:nvSpPr>
          <p:cNvPr id="18" name="option D"/>
          <p:cNvSpPr/>
          <p:nvPr/>
        </p:nvSpPr>
        <p:spPr>
          <a:xfrm>
            <a:off x="4663440" y="3429000"/>
            <a:ext cx="4023360" cy="1097280"/>
          </a:xfrm>
          <a:prstGeom prst="roundRect">
            <a:avLst>
              <a:gd name="adj" fmla="val 6667"/>
            </a:avLst>
          </a:prstGeom>
          <a:solidFill>
            <a:schemeClr val="bg1"/>
          </a:solidFill>
          <a:ln w="12700">
            <a:solidFill>
              <a:schemeClr val="bg1"/>
            </a:solidFill>
            <a:prstDash val="solid"/>
          </a:ln>
        </p:spPr>
        <p:txBody>
          <a:bodyPr/>
          <a:lstStyle/>
          <a:p>
            <a:endParaRPr lang="en-PH"/>
          </a:p>
        </p:txBody>
      </p:sp>
      <p:sp>
        <p:nvSpPr>
          <p:cNvPr id="19" name="option letter circle"/>
          <p:cNvSpPr/>
          <p:nvPr/>
        </p:nvSpPr>
        <p:spPr>
          <a:xfrm>
            <a:off x="4846320" y="3703320"/>
            <a:ext cx="548640" cy="548640"/>
          </a:xfrm>
          <a:prstGeom prst="ellipse">
            <a:avLst/>
          </a:prstGeom>
          <a:solidFill>
            <a:schemeClr val="accent1"/>
          </a:solidFill>
          <a:ln w="12700">
            <a:solidFill>
              <a:schemeClr val="accent1"/>
            </a:solidFill>
            <a:prstDash val="solid"/>
          </a:ln>
        </p:spPr>
        <p:txBody>
          <a:bodyPr/>
          <a:lstStyle/>
          <a:p>
            <a:endParaRPr lang="en-PH"/>
          </a:p>
        </p:txBody>
      </p:sp>
      <p:sp>
        <p:nvSpPr>
          <p:cNvPr id="20" name="Text 17"/>
          <p:cNvSpPr txBox="1"/>
          <p:nvPr/>
        </p:nvSpPr>
        <p:spPr>
          <a:xfrm>
            <a:off x="4846320" y="3703320"/>
            <a:ext cx="548640" cy="548640"/>
          </a:xfrm>
          <a:prstGeom prst="rect">
            <a:avLst/>
          </a:prstGeom>
          <a:noFill/>
          <a:ln/>
        </p:spPr>
        <p:txBody>
          <a:bodyPr wrap="square" lIns="0" tIns="0" rIns="0" bIns="0" rtlCol="0" anchor="ctr"/>
          <a:lstStyle/>
          <a:p>
            <a:pPr marL="0" indent="0" algn="ctr">
              <a:buNone/>
            </a:pPr>
            <a:r>
              <a:rPr lang="en-US" sz="1800" b="1" dirty="0">
                <a:solidFill>
                  <a:schemeClr val="bg1"/>
                </a:solidFill>
                <a:latin typeface="Cambria" pitchFamily="34" charset="0"/>
                <a:ea typeface="Cambria" pitchFamily="34" charset="-122"/>
                <a:cs typeface="Cambria" pitchFamily="34" charset="-120"/>
              </a:rPr>
              <a:t>D</a:t>
            </a:r>
            <a:endParaRPr lang="en-US" sz="1800" dirty="0"/>
          </a:p>
        </p:txBody>
      </p:sp>
      <p:sp>
        <p:nvSpPr>
          <p:cNvPr id="21" name="Text 18"/>
          <p:cNvSpPr txBox="1"/>
          <p:nvPr/>
        </p:nvSpPr>
        <p:spPr>
          <a:xfrm>
            <a:off x="5532120" y="3520440"/>
            <a:ext cx="3017520" cy="914400"/>
          </a:xfrm>
          <a:prstGeom prst="rect">
            <a:avLst/>
          </a:prstGeom>
          <a:noFill/>
          <a:ln/>
        </p:spPr>
        <p:txBody>
          <a:bodyPr wrap="square" lIns="0" tIns="0" rIns="0" bIns="0" rtlCol="0" anchor="ctr"/>
          <a:lstStyle/>
          <a:p>
            <a:pPr marL="0" indent="0">
              <a:buNone/>
            </a:pPr>
            <a:r>
              <a:rPr lang="en-US" sz="1500" dirty="0">
                <a:solidFill>
                  <a:schemeClr val="tx1"/>
                </a:solidFill>
              </a:rPr>
              <a:t>Obtaining federal procurement approvals</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chemeClr val="accent3"/>
                </a:solidFill>
              </a:defRPr>
            </a:lvl1pPr>
          </a:lstStyle>
          <a:p>
            <a:pPr algn="r"/>
            <a:fld id="{F7021451-1387-4CA6-816F-3879F97B5CBC}" type="slidenum">
              <a:rPr lang="en-US" b="0"/>
              <a:t>40</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22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44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66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grpId="0" nodeType="withEffect">
                                  <p:stCondLst>
                                    <p:cond delay="66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par>
                                <p:cTn id="20" presetID="10" presetClass="entr" presetSubtype="0" fill="hold" grpId="0" nodeType="withEffect">
                                  <p:stCondLst>
                                    <p:cond delay="66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10" presetClass="entr" presetSubtype="0" fill="hold" grpId="0" nodeType="withEffect">
                                  <p:stCondLst>
                                    <p:cond delay="66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par>
                                <p:cTn id="26" presetID="10" presetClass="entr" presetSubtype="0" fill="hold" grpId="0" nodeType="withEffect">
                                  <p:stCondLst>
                                    <p:cond delay="88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par>
                                <p:cTn id="29" presetID="10" presetClass="entr" presetSubtype="0" fill="hold" grpId="0" nodeType="withEffect">
                                  <p:stCondLst>
                                    <p:cond delay="88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par>
                                <p:cTn id="32" presetID="10" presetClass="entr" presetSubtype="0" fill="hold" grpId="0" nodeType="withEffect">
                                  <p:stCondLst>
                                    <p:cond delay="88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par>
                                <p:cTn id="35" presetID="10" presetClass="entr" presetSubtype="0" fill="hold" grpId="0" nodeType="withEffect">
                                  <p:stCondLst>
                                    <p:cond delay="88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500"/>
                                        <p:tgtEl>
                                          <p:spTgt spid="14"/>
                                        </p:tgtEl>
                                      </p:cBhvr>
                                    </p:animEffect>
                                  </p:childTnLst>
                                </p:cTn>
                              </p:par>
                              <p:par>
                                <p:cTn id="41" presetID="10" presetClass="entr" presetSubtype="0" fill="hold" grpId="0" nodeType="withEffect">
                                  <p:stCondLst>
                                    <p:cond delay="110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par>
                                <p:cTn id="44" presetID="10" presetClass="entr" presetSubtype="0" fill="hold" grpId="0" nodeType="withEffect">
                                  <p:stCondLst>
                                    <p:cond delay="110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500"/>
                                        <p:tgtEl>
                                          <p:spTgt spid="16"/>
                                        </p:tgtEl>
                                      </p:cBhvr>
                                    </p:animEffect>
                                  </p:childTnLst>
                                </p:cTn>
                              </p:par>
                              <p:par>
                                <p:cTn id="47" presetID="10" presetClass="entr" presetSubtype="0" fill="hold" grpId="0" nodeType="withEffect">
                                  <p:stCondLst>
                                    <p:cond delay="110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childTnLst>
                                </p:cTn>
                              </p:par>
                              <p:par>
                                <p:cTn id="50" presetID="10" presetClass="entr" presetSubtype="0" fill="hold" grpId="0" nodeType="withEffect">
                                  <p:stCondLst>
                                    <p:cond delay="132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500"/>
                                        <p:tgtEl>
                                          <p:spTgt spid="18"/>
                                        </p:tgtEl>
                                      </p:cBhvr>
                                    </p:animEffect>
                                  </p:childTnLst>
                                </p:cTn>
                              </p:par>
                              <p:par>
                                <p:cTn id="53" presetID="10" presetClass="entr" presetSubtype="0" fill="hold" grpId="0" nodeType="withEffect">
                                  <p:stCondLst>
                                    <p:cond delay="132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500"/>
                                        <p:tgtEl>
                                          <p:spTgt spid="19"/>
                                        </p:tgtEl>
                                      </p:cBhvr>
                                    </p:animEffect>
                                  </p:childTnLst>
                                </p:cTn>
                              </p:par>
                              <p:par>
                                <p:cTn id="56" presetID="10" presetClass="entr" presetSubtype="0" fill="hold" grpId="0" nodeType="withEffect">
                                  <p:stCondLst>
                                    <p:cond delay="1320"/>
                                  </p:stCondLst>
                                  <p:childTnLst>
                                    <p:set>
                                      <p:cBhvr>
                                        <p:cTn id="57" dur="1" fill="hold">
                                          <p:stCondLst>
                                            <p:cond delay="0"/>
                                          </p:stCondLst>
                                        </p:cTn>
                                        <p:tgtEl>
                                          <p:spTgt spid="20"/>
                                        </p:tgtEl>
                                        <p:attrNameLst>
                                          <p:attrName>style.visibility</p:attrName>
                                        </p:attrNameLst>
                                      </p:cBhvr>
                                      <p:to>
                                        <p:strVal val="visible"/>
                                      </p:to>
                                    </p:set>
                                    <p:animEffect transition="in" filter="fade">
                                      <p:cBhvr>
                                        <p:cTn id="58" dur="500"/>
                                        <p:tgtEl>
                                          <p:spTgt spid="20"/>
                                        </p:tgtEl>
                                      </p:cBhvr>
                                    </p:animEffect>
                                  </p:childTnLst>
                                </p:cTn>
                              </p:par>
                              <p:par>
                                <p:cTn id="59" presetID="10" presetClass="entr" presetSubtype="0" fill="hold" grpId="0" nodeType="withEffect">
                                  <p:stCondLst>
                                    <p:cond delay="1320"/>
                                  </p:stCondLst>
                                  <p:childTnLst>
                                    <p:set>
                                      <p:cBhvr>
                                        <p:cTn id="60" dur="1" fill="hold">
                                          <p:stCondLst>
                                            <p:cond delay="0"/>
                                          </p:stCondLst>
                                        </p:cTn>
                                        <p:tgtEl>
                                          <p:spTgt spid="21"/>
                                        </p:tgtEl>
                                        <p:attrNameLst>
                                          <p:attrName>style.visibility</p:attrName>
                                        </p:attrNameLst>
                                      </p:cBhvr>
                                      <p:to>
                                        <p:strVal val="visible"/>
                                      </p:to>
                                    </p:set>
                                    <p:animEffect transition="in" filter="fade">
                                      <p:cBhvr>
                                        <p:cTn id="6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name="Thank You">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1234440"/>
            <a:ext cx="5120640" cy="1371600"/>
          </a:xfrm>
          <a:prstGeom prst="rect">
            <a:avLst/>
          </a:prstGeom>
          <a:noFill/>
          <a:ln/>
        </p:spPr>
        <p:txBody>
          <a:bodyPr wrap="square" lIns="0" tIns="0" rIns="0" bIns="0" rtlCol="0" anchor="b"/>
          <a:lstStyle/>
          <a:p>
            <a:pPr marL="0" indent="0" algn="l">
              <a:buNone/>
            </a:pPr>
            <a:r>
              <a:rPr lang="en-US" sz="4000" b="1" dirty="0">
                <a:solidFill>
                  <a:schemeClr val="bg1"/>
                </a:solidFill>
                <a:latin typeface="Cambria" pitchFamily="34" charset="0"/>
                <a:ea typeface="Cambria" pitchFamily="34" charset="-122"/>
                <a:cs typeface="Cambria" pitchFamily="34" charset="-120"/>
              </a:rPr>
              <a:t>Thank You!</a:t>
            </a:r>
            <a:endParaRPr lang="en-US" sz="4000" dirty="0"/>
          </a:p>
        </p:txBody>
      </p:sp>
      <p:sp>
        <p:nvSpPr>
          <p:cNvPr id="3" name="Text 0"/>
          <p:cNvSpPr>
            <a:spLocks noGrp="1"/>
          </p:cNvSpPr>
          <p:nvPr>
            <p:ph type="body" idx="101" hasCustomPrompt="1"/>
          </p:nvPr>
        </p:nvSpPr>
        <p:spPr>
          <a:xfrm>
            <a:off x="548640" y="2743200"/>
            <a:ext cx="5120640" cy="731520"/>
          </a:xfrm>
          <a:prstGeom prst="rect">
            <a:avLst/>
          </a:prstGeom>
          <a:noFill/>
          <a:ln/>
        </p:spPr>
        <p:txBody>
          <a:bodyPr wrap="square" lIns="0" tIns="0" rIns="0" bIns="0" rtlCol="0" anchor="t"/>
          <a:lstStyle/>
          <a:p>
            <a:pPr marL="0" indent="0">
              <a:buNone/>
            </a:pPr>
            <a:r>
              <a:rPr lang="en-US" sz="1800" dirty="0">
                <a:solidFill>
                  <a:schemeClr val="accent5"/>
                </a:solidFill>
              </a:rPr>
              <a:t>We appreciate your time and participation in today’s webinar.</a:t>
            </a:r>
            <a:endParaRPr lang="en-US" sz="1800" dirty="0"/>
          </a:p>
        </p:txBody>
      </p:sp>
      <p:sp>
        <p:nvSpPr>
          <p:cNvPr id="4" name="Text 0"/>
          <p:cNvSpPr>
            <a:spLocks noGrp="1"/>
          </p:cNvSpPr>
          <p:nvPr>
            <p:ph type="body" idx="102" hasCustomPrompt="1"/>
          </p:nvPr>
        </p:nvSpPr>
        <p:spPr>
          <a:xfrm>
            <a:off x="1461868" y="3907302"/>
            <a:ext cx="5120640" cy="457200"/>
          </a:xfrm>
          <a:prstGeom prst="rect">
            <a:avLst/>
          </a:prstGeom>
          <a:noFill/>
          <a:ln/>
        </p:spPr>
        <p:txBody>
          <a:bodyPr wrap="square" lIns="0" tIns="0" rIns="0" bIns="0" rtlCol="0" anchor="t"/>
          <a:lstStyle/>
          <a:p>
            <a:pPr marL="0" indent="0">
              <a:buNone/>
            </a:pPr>
            <a:r>
              <a:rPr lang="en-US" sz="1400" b="1" dirty="0">
                <a:solidFill>
                  <a:schemeClr val="bg1"/>
                </a:solidFill>
              </a:rPr>
              <a:t>Sandra E. </a:t>
            </a:r>
            <a:r>
              <a:rPr lang="en-US" sz="1400" b="1" dirty="0">
                <a:solidFill>
                  <a:schemeClr val="bg1"/>
                </a:solidFill>
                <a:latin typeface="Avenir Next LT Pro Demi" panose="020B0704020202020204" pitchFamily="34" charset="0"/>
              </a:rPr>
              <a:t>Ray</a:t>
            </a:r>
            <a:r>
              <a:rPr lang="en-US" sz="1400" b="1" dirty="0">
                <a:solidFill>
                  <a:schemeClr val="bg1"/>
                </a:solidFill>
              </a:rPr>
              <a:t>, CPA</a:t>
            </a:r>
            <a:endParaRPr lang="en-US" sz="1400" dirty="0"/>
          </a:p>
        </p:txBody>
      </p:sp>
      <p:pic>
        <p:nvPicPr>
          <p:cNvPr id="5" name="Medallion image" descr="Decorative illustration"/>
          <p:cNvPicPr>
            <a:picLocks noChangeAspect="1"/>
          </p:cNvPicPr>
          <p:nvPr/>
        </p:nvPicPr>
        <p:blipFill>
          <a:blip r:embed="rId2"/>
          <a:stretch>
            <a:fillRect/>
          </a:stretch>
        </p:blipFill>
        <p:spPr>
          <a:xfrm>
            <a:off x="5806440" y="1325880"/>
            <a:ext cx="2743200" cy="2743200"/>
          </a:xfrm>
          <a:prstGeom prst="ellipse">
            <a:avLst/>
          </a:prstGeom>
          <a:effectLst>
            <a:outerShdw blurRad="190500" dist="63500" dir="5400000" algn="t" rotWithShape="0">
              <a:srgbClr val="000000">
                <a:alpha val="30000"/>
              </a:srgbClr>
            </a:outerShdw>
          </a:effectLst>
        </p:spPr>
      </p:pic>
      <p:pic>
        <p:nvPicPr>
          <p:cNvPr id="8" name="Picture 7">
            <a:extLst>
              <a:ext uri="{FF2B5EF4-FFF2-40B4-BE49-F238E27FC236}">
                <a16:creationId xmlns:a16="http://schemas.microsoft.com/office/drawing/2014/main" id="{D5F80E48-8695-FACC-89A2-D8623F43393F}"/>
              </a:ext>
            </a:extLst>
          </p:cNvPr>
          <p:cNvPicPr>
            <a:picLocks noChangeAspect="1"/>
          </p:cNvPicPr>
          <p:nvPr/>
        </p:nvPicPr>
        <p:blipFill>
          <a:blip r:embed="rId3"/>
          <a:stretch>
            <a:fillRect/>
          </a:stretch>
        </p:blipFill>
        <p:spPr>
          <a:xfrm>
            <a:off x="548640" y="3562131"/>
            <a:ext cx="839373" cy="828747"/>
          </a:xfrm>
          <a:prstGeom prst="rect">
            <a:avLst/>
          </a:prstGeom>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22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44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theme/theme1.xml><?xml version="1.0" encoding="utf-8"?>
<a:theme xmlns:a="http://schemas.openxmlformats.org/drawingml/2006/main" name="Sandra E. Ray CPA">
  <a:themeElements>
    <a:clrScheme name="Sandra E. Ray CPA">
      <a:dk1>
        <a:srgbClr val="332F34"/>
      </a:dk1>
      <a:lt1>
        <a:srgbClr val="FFFFFF"/>
      </a:lt1>
      <a:dk2>
        <a:srgbClr val="336B89"/>
      </a:dk2>
      <a:lt2>
        <a:srgbClr val="F7F9FA"/>
      </a:lt2>
      <a:accent1>
        <a:srgbClr val="336B89"/>
      </a:accent1>
      <a:accent2>
        <a:srgbClr val="D7B533"/>
      </a:accent2>
      <a:accent3>
        <a:srgbClr val="8A7163"/>
      </a:accent3>
      <a:accent4>
        <a:srgbClr val="D3E1E9"/>
      </a:accent4>
      <a:accent5>
        <a:srgbClr val="F6F0D8"/>
      </a:accent5>
      <a:accent6>
        <a:srgbClr val="C3C3C0"/>
      </a:accent6>
      <a:hlink>
        <a:srgbClr val="336B89"/>
      </a:hlink>
      <a:folHlink>
        <a:srgbClr val="8A7163"/>
      </a:folHlink>
    </a:clrScheme>
    <a:fontScheme name="Sandra E. Ray CPA">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27</TotalTime>
  <Words>4213</Words>
  <Application>Microsoft Office PowerPoint</Application>
  <PresentationFormat>On-screen Show (16:9)</PresentationFormat>
  <Paragraphs>488</Paragraphs>
  <Slides>41</Slides>
  <Notes>40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41</vt:i4>
      </vt:variant>
    </vt:vector>
  </HeadingPairs>
  <TitlesOfParts>
    <vt:vector size="46" baseType="lpstr">
      <vt:lpstr>Arial</vt:lpstr>
      <vt:lpstr>Avenir Next LT Pro Demi</vt:lpstr>
      <vt:lpstr>Calibri</vt:lpstr>
      <vt:lpstr>Cambria</vt:lpstr>
      <vt:lpstr>Sandra E. Ray CPA</vt:lpstr>
      <vt:lpstr>Understanding the Grant Lifecycle</vt:lpstr>
      <vt:lpstr>Grant Management Is More Than Winning Funding</vt:lpstr>
      <vt:lpstr>Three Questions to Keep in Mind Today</vt:lpstr>
      <vt:lpstr>Today's Roadmap: Six Stages of the Grant Lifecycle</vt:lpstr>
      <vt:lpstr>Find and Assess the Opportunity</vt:lpstr>
      <vt:lpstr>Not Every Grant Is a Good Grant</vt:lpstr>
      <vt:lpstr>Ask These Questions Before You Apply</vt:lpstr>
      <vt:lpstr>Federal vs. Non-Governmental Grants</vt:lpstr>
      <vt:lpstr>Example: A $75,000 Youth Programming Grant</vt:lpstr>
      <vt:lpstr>Polling Question #1</vt:lpstr>
      <vt:lpstr>Prepare and Submit the Application</vt:lpstr>
      <vt:lpstr>What Most Grant Applications Include</vt:lpstr>
      <vt:lpstr>Strong Applications Are Never Built in Isolation</vt:lpstr>
      <vt:lpstr>Make the Budget Match the Story</vt:lpstr>
      <vt:lpstr>Questions Finance Should Ask</vt:lpstr>
      <vt:lpstr>Outputs vs. Outcomes</vt:lpstr>
      <vt:lpstr>Accept and Set Up the Award</vt:lpstr>
      <vt:lpstr>Read the Award Carefully</vt:lpstr>
      <vt:lpstr>Hold a Kickoff Meeting and Set Up Tracking</vt:lpstr>
      <vt:lpstr>Decide How You'll Document Everything</vt:lpstr>
      <vt:lpstr>Manage the Grant</vt:lpstr>
      <vt:lpstr>Keep Three Areas Aligned</vt:lpstr>
      <vt:lpstr>Cost Standards: Federal and Private</vt:lpstr>
      <vt:lpstr>Personnel and Procurement</vt:lpstr>
      <vt:lpstr>Real-World Example: Can Funds Simply Be Shifted?</vt:lpstr>
      <vt:lpstr>Polling Question #2</vt:lpstr>
      <vt:lpstr>Monitor, Report and Adjust</vt:lpstr>
      <vt:lpstr>Check In Monthly and Watch for Red Flags</vt:lpstr>
      <vt:lpstr>Reporting and Funder Stewardship</vt:lpstr>
      <vt:lpstr>Subrecipient Monitoring: You Remain Accountable</vt:lpstr>
      <vt:lpstr>Polling Question #3</vt:lpstr>
      <vt:lpstr>Closeout and Learning</vt:lpstr>
      <vt:lpstr>Close Out and Measure Success</vt:lpstr>
      <vt:lpstr>Turn Lessons Into Improvement</vt:lpstr>
      <vt:lpstr>Nonprofit Grant Reminders</vt:lpstr>
      <vt:lpstr>2026 Reminders: Federal Awards</vt:lpstr>
      <vt:lpstr>2026 Reminders: Outcomes and Diversification</vt:lpstr>
      <vt:lpstr>The Big Picture</vt:lpstr>
      <vt:lpstr>Questions &amp; Discussion</vt:lpstr>
      <vt:lpstr>Polling Question #4 (Bonus)</vt:lpstr>
      <vt:lpstr>Thank You!</vt:lpstr>
    </vt:vector>
  </TitlesOfParts>
  <Company>Sandra E. Ray, CPA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Understanding the Grant Lifecycle</dc:title>
  <dc:subject>PptxGenJS Presentation</dc:subject>
  <dc:creator>Sandra E. Ray, CPA</dc:creator>
  <cp:lastModifiedBy>Author</cp:lastModifiedBy>
  <cp:revision>6</cp:revision>
  <dcterms:created xsi:type="dcterms:W3CDTF">2026-10-13T12:46:57Z</dcterms:created>
  <dcterms:modified xsi:type="dcterms:W3CDTF">2026-10-21T18:44:05Z</dcterms:modified>
</cp:coreProperties>
</file>