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[0:00–1:00] Welcome everyone as they join the Zoom. Thank Alliance for Greater Works and Dr. Angela Johnson. Set the frame: the last hour was about restrictions and compliance; this hour is about the strategy that comes before the ask. Invite people to drop their name, organization, and role in the chat while others join.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[1:00–3:00] Keep this short. Key credibility point: you read proposals the way funders do, and you also lead a ministry, so you understand both the ministries and the nonprofits in the room. Certified M/WBE, EDWBE and HUB firm if you want to mention it. $32M+ is the current firm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[3:00–5:00] ZOOM POLL 1 (single choice). Question: “Where does your funding strategy break down most often?” A. We don’t have a written strategy · B. We can’t show results with data · C. We chase the wrong funders · D. We win once, then can’t renew. All three polls must be built in Zoom before the session (ask the Alliance host who builds them) — they count toward CPE attendance tracking. Leave each open about 60 seconds. Read the results aloud and promise to come back to the top answer. If polling isn’t available, ask people to type A, B, C or D in the chat.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[5:00–7:00] Figures are from Giving USA 2026 (year 2025) as reported in secondary coverage (Give.org, ECFA, MinistryWatch, IU Lilly Family School of Philanthropy). VERIFY against the Giving USA 2026 Key Findings before presenting. The ~64% individual share comes from Candid’s analysis cited by ECFA. Talking point: religion is still the largest subsector, but its growth has been flat after inflation — so ministries need a strategy that can attract foundation and public dollars for community work, and nonprofits need one that doesn’t lean on a single funder type. Also mention: one finding reported is that many people don’t give simply because they weren’t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[7:00–9:00] Pause here. Ask: “If I took your last proposal and removed every sentence about how great the need is, what would be left?” That leftover is your strategy. Many ministry and nonprofit proposals are 80% need and 20% plan; funders want the reverse.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[9:00–12:00] These three map directly to the session description: clear, credible, worth investing in. Use this as the spine for the rest of the hour. Ask the chat: which of the three would a funder say your organization is weakest on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[12:00–15:00] Drawn from your “From Federal Grant Reviewer to Grant Winner” workshop. Share one short story (anonymized) of a strong organization that lost points because outputs were dressed up as outcomes. Emphasize: these aren’t writing problems, they’re strategy problems that show up in writing. Optional 30-second win story (once you confirm what you can say publicly): a client won a competitive Yield Giving (MacKenzie Scott) open-call award — not because it was better written, but because it was better planned: a clear change, partners with defined roles, and measurable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[15:00–17:00] For secular nonprofits in the room: the same principle applies — funders invest in a defined program, not the organization in general — and many partner with churches for space or volunteers, so they need to know these rules too. Federal rules (e.g., DOJ 28 CFR Part 38, DHS 6 CFR 19.4, ED 34 CFR 75.52) let faith-based organizations compete on equal footing and keep their religious character, but direct federal assistance cannot fund explicitly religious activities; those must be separate in time or location and voluntary for beneficiaries. In July 2026 OMB proposed a government-wide overhaul of federal grant rules with religious-liberty provisions — status may have changed; verify before presenting. Not legal advice — point people to Genevra Williams’ 10:10 session on restrictions and to their own counsel. Private foundation eligibility for churches varies widely; check each funder’s guidelines.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[17:00–18:30] Brought over from your CREA IX deck and your “Best Practices in Grant Writing” field guide. Key points: (1) Plain, specific language is stronger in any environment — “low-income families in 75134” beats “underserved communities.” (2) Changing words never changes what a program does; describe lawful work accurately and don’t disguise program substance. (3) Match each funder: many federal notices now discourage this vocabulary, while some private foundations still use it in their own guidelines — mirror the funder’s language. (4) Federal certifications related to DEI can carry False Claims Act exposure; have counsel review before signing. Federal guidance has been changing — verify current agency notices before presenting. Not legal advice. For ministries: the same rule applies to faith language — describe the community program in plain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[18:30–19:30] Your proprietary Six Tenets framework (Create a Compelling Story, Articulate Your Aspiration, Define Your Data, Employ Evaluation, Formalize Your Finances, Find Funders), here applied to strategy rather than to a single application. Orange tenets = Clear; green tenets = Credible and Worth it. Next five slides walk through them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[19:30–23:00] This is the “golden thread” — every section of a proposal should trace back to this sentence. Both examples are illustrative; the bracketed percentages are placeholders, not real statistics, and the targets are invented for teaching. Point out that the formula is identical for a church ministry and a community nonprofit — only the setting changes. Encourage local data (Census, county health data, school district or workforce board data) compared to state or national averages. Tell them they’ll write their own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[23:00–25:30] Numbers on this slide are an illustrative example, not real program data. Works the same for a church outreach or a community nonprofit — offer a nonprofit version aloud (e.g., job training: classes held are outputs; graduates employed are outcomes). Ask: “What does your organization count today — boxes, attendance, classes, sessions? Those are outputs. What changes in a person’s life because of it?” That change is the outcome a funder wants to buy.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[25:30–27:00] ZOOM POLL 2 (single choice). Question: “Which of these is an outcome?” A. 1,200 food boxes distributed · B. 40 job-training classes held · C. 60 graduates employed at six months · D. 300 volunteers recruited. Correct answer: C. Leave it open about 60 seconds, then share results. Debrief: A, B and D are outputs — they count activity. C is a change in people’s lives. One ministry example and one nonprofit example are mixed in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[27:00–28:30] Keep this brief and hand off: Dr. Nora Douglas and Dr. Angela Johnson go deep on low-cost evaluation tools at 2:30 today in Track 1. Your point is strategic: evaluation is planned before the grant, not invented at report time. Remind them to get written consent before using testimonies.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[28:30–30:00] Connect to the CFOs and business administrators in the room — this is where they become fundraising partners. Point to the closing session at 3:25, “Your Financials Tell a Story” (Tawnia Wise and Melanie Kirton), and Steve Dawson’s internal controls session running opposite you. Indirect cost rules vary by funder; tell them to check each funder’s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[30:00–32:00] Brought over from your CREA IX deck, drawn from your “Fund It. Sponsor It. Make the Ask.” panel: opportunities emerge when companies or institutions look to reinvest, repair harm, or make restitution — pay attention and you’ll see them before they become formal announcements. For this room: churches and community nonprofits are often exactly who these funds are meant to reach — recovery ministries and opioid settlement dollars, food and health ministries and hospital community benefit, neighborhood nonprofits and bank or developer commitments. Remind ministries to check eligibility; some of these sources require a separate 501(c)(3) or exclude religious activities. VERIFY LOCALLY: how settlement funds are distributed varies by state and county; I’m not certain of the current process in any specific jurisdiction.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[32:00–35:00] Adapted from the go/no-go fit screen in your CREA IX workshop. Tip: a foundation’s Form 990-PF lists its grants — look for organizations your size and type. The “three no’s” threshold is a rule of thumb, not a standard; present it as your practice. Ask the chat: which of these six do you usually skip?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[35:00–40:00] Give three minutes of quiet writing, then read 2–3 from the chat. Coach live using the three questions: Is it clear? Credible? Worth it? Common fixes: replace “serve the community” with a specific group; replace an activity with a change; add one number. Try to read at least one from a ministry and one from a nonprofit. If the chat is quiet, use the food pantry or job training example and improve it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[40:00–41:30] Give 90 seconds to self-score, then ask people to type their total in the chat. Next slide is Zoom Poll 3, a knowledge check. Scoring bands are your practical guide, not a validated instrument — say so. This scorecard is a great handout; send it to Alliance in advance so attendees have it, since session materials are posted before the Summit.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[41:30–43:00] ZOOM POLL 3 (single choice, knowledge check). Question: “Which is the strongest sign a funder is a good fit?” A. They have a very large endowment · B. Their 990 shows grants to groups like ours, in our area, at our size · C. A board member knows someone there · D. Their deadline is coming up soon. Correct answer: B. Leave it open about 60 seconds, then share results. Debrief: B is evidence from the go / no-go screen — mission, place, size and proof in one. A relationship (C) helps open the door, but it doesn’t make the fit. Size (A) and urgency (D) are why people chase the wrong funders.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[43:00–45:00] Tie back to poll option D (“we win once, then can’t renew”). The closing line alludes to Matthew 25:21 / Luke 16:10 — quote the exact verse from your preferred translation if you use it. Point to Sandra Ray’s session at 1:30 in Track 2, “Winning the Grant Is Only Half the Battle,” for the compliance and reporting 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[45:00–46:30] Ask everyone to type in the chat which of the three they’ll start this week — a public commitment raises follow-through and gives one more attendance touchpoint.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[46:30–48:00] Leave this slide up for a full minute so people can scan — on Zoom, attendees are scanning their own screen with a phone, which takes longer than in a room. Paste the feedback link in the chat at the same time: https://forms.gle/FKRbvCrrbgkdtxiKA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[48:00–50:00] Open Q&amp;A from the chat. Invite people to scan both codes: one saves your digital business card (HiHello), the other signs them up for the Rischer Consulting newsletter. Paste both links in the chat for anyone who can’t scan their own screen — Card: https://hihello.com/p/d51e4dbe-45f4-496f-906d-39a39938db4f — Newsletter: https://rischerconsulting.us9.list-manage.com/subscribe?u=7be254429af9d0575effb337f&amp;id=579f8b72e4. End on time — the next session starts at 1:30 and attendance is tracked for CPE. Offer the scorecard and strategy-sentence template by email.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1E3"/>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3055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2F3D1E"/>
                </a:solidFill>
                <a:latin typeface="Trebuchet MS" pitchFamily="34" charset="0"/>
                <a:ea typeface="Trebuchet MS" pitchFamily="34" charset="-122"/>
                <a:cs typeface="Trebuchet MS"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57350"/>
            <a:ext cx="10566400" cy="3987850"/>
          </a:xfrm>
          <a:prstGeom prst="rect">
            <a:avLst/>
          </a:prstGeom>
          <a:noFill/>
          <a:ln/>
        </p:spPr>
        <p:txBody>
          <a:bodyPr wrap="square" lIns="0" tIns="0" rIns="0" bIns="0" rtlCol="0" anchor="t"/>
          <a:lstStyle>
            <a:lvl1pPr algn="l" indent="0" marL="0">
              <a:lnSpc>
                <a:spcPct val="140000"/>
              </a:lnSpc>
              <a:buNone/>
              <a:defRPr lang="en-US" sz="1600" dirty="0">
                <a:solidFill>
                  <a:srgbClr val="2F3D1E"/>
                </a:solidFill>
                <a:latin typeface="Trebuchet MS" pitchFamily="34" charset="0"/>
                <a:ea typeface="Trebuchet MS" pitchFamily="34" charset="-122"/>
                <a:cs typeface="Trebuchet M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1E3"/>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3055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2F3D1E"/>
                </a:solidFill>
                <a:latin typeface="Trebuchet MS" pitchFamily="34" charset="0"/>
                <a:ea typeface="Trebuchet MS" pitchFamily="34" charset="-122"/>
                <a:cs typeface="Trebuchet MS"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57350"/>
            <a:ext cx="10566400" cy="3987850"/>
          </a:xfrm>
          <a:prstGeom prst="rect">
            <a:avLst/>
          </a:prstGeom>
          <a:noFill/>
          <a:ln/>
        </p:spPr>
        <p:txBody>
          <a:bodyPr wrap="square" lIns="0" tIns="0" rIns="0" bIns="0" rtlCol="0" anchor="t"/>
          <a:lstStyle>
            <a:lvl1pPr algn="l" indent="0" marL="0">
              <a:lnSpc>
                <a:spcPct val="140000"/>
              </a:lnSpc>
              <a:buNone/>
              <a:defRPr lang="en-US" sz="1600" dirty="0">
                <a:solidFill>
                  <a:srgbClr val="2F3D1E"/>
                </a:solidFill>
                <a:latin typeface="Trebuchet MS" pitchFamily="34" charset="0"/>
                <a:ea typeface="Trebuchet MS" pitchFamily="34" charset="-122"/>
                <a:cs typeface="Trebuchet M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2.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2.xml"/><Relationship Id="rId5"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F3D1E"/>
        </a:solidFill>
      </p:bgPr>
    </p:bg>
    <p:spTree>
      <p:nvGrpSpPr>
        <p:cNvPr id="1" name=""/>
        <p:cNvGrpSpPr/>
        <p:nvPr/>
      </p:nvGrpSpPr>
      <p:grpSpPr>
        <a:xfrm>
          <a:off x="0" y="0"/>
          <a:ext cx="0" cy="0"/>
          <a:chOff x="0" y="0"/>
          <a:chExt cx="0" cy="0"/>
        </a:xfrm>
      </p:grpSpPr>
      <p:sp>
        <p:nvSpPr>
          <p:cNvPr id="2" name="Shape 0"/>
          <p:cNvSpPr/>
          <p:nvPr/>
        </p:nvSpPr>
        <p:spPr>
          <a:xfrm>
            <a:off x="0" y="0"/>
            <a:ext cx="203200" cy="6858000"/>
          </a:xfrm>
          <a:prstGeom prst="rect">
            <a:avLst/>
          </a:prstGeom>
          <a:solidFill>
            <a:srgbClr val="E48311"/>
          </a:solidFill>
          <a:ln/>
        </p:spPr>
      </p:sp>
      <p:sp>
        <p:nvSpPr>
          <p:cNvPr id="3" name="Text 1"/>
          <p:cNvSpPr/>
          <p:nvPr/>
        </p:nvSpPr>
        <p:spPr>
          <a:xfrm>
            <a:off x="812800" y="129545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48311"/>
                </a:solidFill>
                <a:latin typeface="Trebuchet MS" pitchFamily="34" charset="0"/>
                <a:ea typeface="Trebuchet MS" pitchFamily="34" charset="-122"/>
                <a:cs typeface="Trebuchet MS" pitchFamily="34" charset="-120"/>
              </a:rPr>
              <a:t>ULTIMATE FINANCIAL &amp; LEGAL SUMMIT 2026 · FUNDRAISING &amp; STEWARDSHIP</a:t>
            </a:r>
            <a:endParaRPr lang="en-US" sz="1200" dirty="0"/>
          </a:p>
        </p:txBody>
      </p:sp>
      <p:sp>
        <p:nvSpPr>
          <p:cNvPr id="4" name="Text 2"/>
          <p:cNvSpPr/>
          <p:nvPr>
            <p:ph type="title"/>
          </p:nvPr>
        </p:nvSpPr>
        <p:spPr>
          <a:xfrm>
            <a:off x="812800" y="1762770"/>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7F1E3"/>
                </a:solidFill>
                <a:latin typeface="Trebuchet MS" pitchFamily="34" charset="0"/>
                <a:ea typeface="Trebuchet MS" pitchFamily="34" charset="-122"/>
                <a:cs typeface="Trebuchet MS" pitchFamily="34" charset="-120"/>
              </a:rPr>
              <a:t>Strategy Funders</a:t>
            </a:r>
            <a:endParaRPr lang="en-US" sz="6000" dirty="0"/>
          </a:p>
          <a:p>
            <a:pPr algn="l" indent="0" marL="0">
              <a:lnSpc>
                <a:spcPts val="6300"/>
              </a:lnSpc>
              <a:buNone/>
            </a:pPr>
            <a:r>
              <a:rPr lang="en-US" sz="6000" b="1" i="0" dirty="0">
                <a:solidFill>
                  <a:srgbClr val="F7F1E3"/>
                </a:solidFill>
                <a:latin typeface="Trebuchet MS" pitchFamily="34" charset="0"/>
                <a:ea typeface="Trebuchet MS" pitchFamily="34" charset="-122"/>
                <a:cs typeface="Trebuchet MS" pitchFamily="34" charset="-120"/>
              </a:rPr>
              <a:t>Want to Fund</a:t>
            </a:r>
            <a:endParaRPr lang="en-US" sz="6000" dirty="0"/>
          </a:p>
        </p:txBody>
      </p:sp>
      <p:sp>
        <p:nvSpPr>
          <p:cNvPr id="5" name="Text 3"/>
          <p:cNvSpPr/>
          <p:nvPr/>
        </p:nvSpPr>
        <p:spPr>
          <a:xfrm>
            <a:off x="812800" y="3616970"/>
            <a:ext cx="8502650" cy="6858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D9D2BC"/>
                </a:solidFill>
                <a:latin typeface="Trebuchet MS" pitchFamily="34" charset="0"/>
                <a:ea typeface="Trebuchet MS" pitchFamily="34" charset="-122"/>
                <a:cs typeface="Trebuchet MS" pitchFamily="34" charset="-120"/>
              </a:rPr>
              <a:t>How to build a strategy funders see as clear, credible, and worth investing in</a:t>
            </a:r>
            <a:endParaRPr lang="en-US" sz="2000" dirty="0"/>
          </a:p>
        </p:txBody>
      </p:sp>
      <p:pic>
        <p:nvPicPr>
          <p:cNvPr id="6" name="Image 0" descr="line">    </p:cNvPr>
          <p:cNvPicPr>
            <a:picLocks noChangeAspect="1"/>
          </p:cNvPicPr>
          <p:nvPr/>
        </p:nvPicPr>
        <p:blipFill>
          <a:blip r:embed="rId1"/>
          <a:srcRect l="0" r="0" t="0" b="0"/>
          <a:stretch/>
        </p:blipFill>
        <p:spPr>
          <a:xfrm>
            <a:off x="812800" y="4531370"/>
            <a:ext cx="1524000" cy="25400"/>
          </a:xfrm>
          <a:prstGeom prst="rect">
            <a:avLst/>
          </a:prstGeom>
        </p:spPr>
      </p:pic>
      <p:sp>
        <p:nvSpPr>
          <p:cNvPr id="7" name="Text 4"/>
          <p:cNvSpPr/>
          <p:nvPr/>
        </p:nvSpPr>
        <p:spPr>
          <a:xfrm>
            <a:off x="812800" y="481077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7F1E3"/>
                </a:solidFill>
                <a:latin typeface="Trebuchet MS" pitchFamily="34" charset="0"/>
                <a:ea typeface="Trebuchet MS" pitchFamily="34" charset="-122"/>
                <a:cs typeface="Trebuchet MS" pitchFamily="34" charset="-120"/>
              </a:rPr>
              <a:t>Shaniqua Rischer, MA</a:t>
            </a:r>
            <a:r>
              <a:rPr lang="en-US" sz="1600" dirty="0">
                <a:solidFill>
                  <a:srgbClr val="F7F1E3"/>
                </a:solidFill>
                <a:latin typeface="Trebuchet MS" pitchFamily="34" charset="0"/>
                <a:ea typeface="Trebuchet MS" pitchFamily="34" charset="-122"/>
                <a:cs typeface="Trebuchet MS" pitchFamily="34" charset="-120"/>
              </a:rPr>
              <a:t> · Rischer Consulting LLC</a:t>
            </a:r>
            <a:endParaRPr lang="en-US" sz="1600" dirty="0"/>
          </a:p>
        </p:txBody>
      </p:sp>
      <p:sp>
        <p:nvSpPr>
          <p:cNvPr id="8" name="Text 5"/>
          <p:cNvSpPr/>
          <p:nvPr/>
        </p:nvSpPr>
        <p:spPr>
          <a:xfrm>
            <a:off x="812800" y="534923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2AA"/>
                </a:solidFill>
                <a:latin typeface="Trebuchet MS" pitchFamily="34" charset="0"/>
                <a:ea typeface="Trebuchet MS" pitchFamily="34" charset="-122"/>
                <a:cs typeface="Trebuchet MS" pitchFamily="34" charset="-120"/>
              </a:rPr>
              <a:t>Monday, October 26, 2026 · 12:30–1:20 p.m. CT · Track 1</a:t>
            </a:r>
            <a:endParaRPr lang="en-US" sz="1200" dirty="0"/>
          </a:p>
        </p:txBody>
      </p:sp>
      <p:pic>
        <p:nvPicPr>
          <p:cNvPr id="9" name="Image 1" descr="Rischer Consulting logo">    </p:cNvPr>
          <p:cNvPicPr>
            <a:picLocks noChangeAspect="1"/>
          </p:cNvPicPr>
          <p:nvPr/>
        </p:nvPicPr>
        <p:blipFill>
          <a:blip r:embed="rId2"/>
          <a:srcRect l="0" r="0" t="0" b="0"/>
          <a:stretch/>
        </p:blipFill>
        <p:spPr>
          <a:xfrm>
            <a:off x="10820400" y="5969000"/>
            <a:ext cx="660400" cy="66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YOUR GUIDE FOR THE HOUR</a:t>
            </a:r>
            <a:endParaRPr lang="en-US" sz="1200" dirty="0"/>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I sit on both sides of the table</a:t>
            </a:r>
            <a:endParaRPr lang="en-US" sz="3200" dirty="0"/>
          </a:p>
        </p:txBody>
      </p:sp>
      <p:sp>
        <p:nvSpPr>
          <p:cNvPr id="5" name="Shape 3"/>
          <p:cNvSpPr/>
          <p:nvPr/>
        </p:nvSpPr>
        <p:spPr>
          <a:xfrm>
            <a:off x="812800" y="2082750"/>
            <a:ext cx="3386634" cy="1923951"/>
          </a:xfrm>
          <a:prstGeom prst="roundRect">
            <a:avLst>
              <a:gd name="adj" fmla="val 5281"/>
            </a:avLst>
          </a:prstGeom>
          <a:solidFill>
            <a:srgbClr val="EDE3CC"/>
          </a:solidFill>
          <a:ln/>
        </p:spPr>
      </p:sp>
      <p:sp>
        <p:nvSpPr>
          <p:cNvPr id="6" name="Shape 4"/>
          <p:cNvSpPr/>
          <p:nvPr/>
        </p:nvSpPr>
        <p:spPr>
          <a:xfrm>
            <a:off x="812800" y="2082750"/>
            <a:ext cx="3386634" cy="1923951"/>
          </a:xfrm>
          <a:custGeom>
            <a:avLst/>
            <a:gdLst/>
            <a:ahLst/>
            <a:cxnLst/>
            <a:rect l="l" t="t" r="r" b="b"/>
            <a:pathLst>
              <a:path w="3386634" h="1923951">
                <a:moveTo>
                  <a:pt x="0" y="101600"/>
                </a:moveTo>
                <a:lnTo>
                  <a:pt x="0" y="101600"/>
                </a:lnTo>
                <a:arcTo hR="101600" wR="101600" stAng="10800000" swAng="5400000"/>
                <a:lnTo>
                  <a:pt x="3285034" y="0"/>
                </a:lnTo>
                <a:arcTo hR="101600" wR="101600" stAng="16200000" swAng="5400000"/>
                <a:lnTo>
                  <a:pt x="3386634" y="101600"/>
                </a:lnTo>
                <a:arcTo hR="50800" wR="101600" stAng="0" swAng="-5400000"/>
                <a:lnTo>
                  <a:pt x="101600" y="50800"/>
                </a:lnTo>
                <a:arcTo hR="50800" wR="101600" stAng="16200000" swAng="-5400000"/>
                <a:close/>
              </a:path>
            </a:pathLst>
          </a:custGeom>
          <a:solidFill>
            <a:srgbClr val="E48311"/>
          </a:solidFill>
          <a:ln/>
        </p:spPr>
      </p:sp>
      <p:sp>
        <p:nvSpPr>
          <p:cNvPr id="7" name="Text 5"/>
          <p:cNvSpPr/>
          <p:nvPr/>
        </p:nvSpPr>
        <p:spPr>
          <a:xfrm>
            <a:off x="1066800" y="2387550"/>
            <a:ext cx="2964993"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A85A0B"/>
                </a:solidFill>
                <a:latin typeface="Trebuchet MS" pitchFamily="34" charset="0"/>
                <a:ea typeface="Trebuchet MS" pitchFamily="34" charset="-122"/>
                <a:cs typeface="Trebuchet MS" pitchFamily="34" charset="-120"/>
              </a:rPr>
              <a:t>$32M+</a:t>
            </a:r>
            <a:endParaRPr lang="en-US" sz="3200" dirty="0"/>
          </a:p>
        </p:txBody>
      </p:sp>
      <p:sp>
        <p:nvSpPr>
          <p:cNvPr id="8" name="Text 6"/>
          <p:cNvSpPr/>
          <p:nvPr/>
        </p:nvSpPr>
        <p:spPr>
          <a:xfrm>
            <a:off x="1066800" y="3032671"/>
            <a:ext cx="296499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B2A22"/>
                </a:solidFill>
                <a:latin typeface="Trebuchet MS" pitchFamily="34" charset="0"/>
                <a:ea typeface="Trebuchet MS" pitchFamily="34" charset="-122"/>
                <a:cs typeface="Trebuchet MS" pitchFamily="34" charset="-120"/>
              </a:rPr>
              <a:t>raised for clients since 2015 as CEO of Rischer Consulting LLC</a:t>
            </a:r>
            <a:endParaRPr lang="en-US" sz="1400" dirty="0"/>
          </a:p>
        </p:txBody>
      </p:sp>
      <p:sp>
        <p:nvSpPr>
          <p:cNvPr id="9" name="Shape 7"/>
          <p:cNvSpPr/>
          <p:nvPr/>
        </p:nvSpPr>
        <p:spPr>
          <a:xfrm>
            <a:off x="4402634" y="2082750"/>
            <a:ext cx="3386683" cy="1923951"/>
          </a:xfrm>
          <a:prstGeom prst="roundRect">
            <a:avLst>
              <a:gd name="adj" fmla="val 5281"/>
            </a:avLst>
          </a:prstGeom>
          <a:solidFill>
            <a:srgbClr val="EDE3CC"/>
          </a:solidFill>
          <a:ln/>
        </p:spPr>
      </p:sp>
      <p:sp>
        <p:nvSpPr>
          <p:cNvPr id="10" name="Shape 8"/>
          <p:cNvSpPr/>
          <p:nvPr/>
        </p:nvSpPr>
        <p:spPr>
          <a:xfrm>
            <a:off x="4402634" y="2082750"/>
            <a:ext cx="3386683" cy="1923951"/>
          </a:xfrm>
          <a:custGeom>
            <a:avLst/>
            <a:gdLst/>
            <a:ahLst/>
            <a:cxnLst/>
            <a:rect l="l" t="t" r="r" b="b"/>
            <a:pathLst>
              <a:path w="3386683" h="1923951">
                <a:moveTo>
                  <a:pt x="0" y="101600"/>
                </a:moveTo>
                <a:lnTo>
                  <a:pt x="0" y="101600"/>
                </a:lnTo>
                <a:arcTo hR="101600" wR="101600" stAng="10800000" swAng="5400000"/>
                <a:lnTo>
                  <a:pt x="3285083" y="0"/>
                </a:lnTo>
                <a:arcTo hR="101600" wR="101600" stAng="16200000" swAng="5400000"/>
                <a:lnTo>
                  <a:pt x="3386683" y="101600"/>
                </a:lnTo>
                <a:arcTo hR="50800" wR="101600" stAng="0" swAng="-5400000"/>
                <a:lnTo>
                  <a:pt x="101600" y="50800"/>
                </a:lnTo>
                <a:arcTo hR="50800" wR="101600" stAng="16200000" swAng="-5400000"/>
                <a:close/>
              </a:path>
            </a:pathLst>
          </a:custGeom>
          <a:solidFill>
            <a:srgbClr val="849337"/>
          </a:solidFill>
          <a:ln/>
        </p:spPr>
      </p:sp>
      <p:sp>
        <p:nvSpPr>
          <p:cNvPr id="11" name="Text 9"/>
          <p:cNvSpPr/>
          <p:nvPr/>
        </p:nvSpPr>
        <p:spPr>
          <a:xfrm>
            <a:off x="4656634" y="2387550"/>
            <a:ext cx="2965044"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5E6B1F"/>
                </a:solidFill>
                <a:latin typeface="Trebuchet MS" pitchFamily="34" charset="0"/>
                <a:ea typeface="Trebuchet MS" pitchFamily="34" charset="-122"/>
                <a:cs typeface="Trebuchet MS" pitchFamily="34" charset="-120"/>
              </a:rPr>
              <a:t>Reviewer</a:t>
            </a:r>
            <a:endParaRPr lang="en-US" sz="3200" dirty="0"/>
          </a:p>
        </p:txBody>
      </p:sp>
      <p:sp>
        <p:nvSpPr>
          <p:cNvPr id="12" name="Text 10"/>
          <p:cNvSpPr/>
          <p:nvPr/>
        </p:nvSpPr>
        <p:spPr>
          <a:xfrm>
            <a:off x="4656634" y="3032671"/>
            <a:ext cx="2965044"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B2A22"/>
                </a:solidFill>
                <a:latin typeface="Trebuchet MS" pitchFamily="34" charset="0"/>
                <a:ea typeface="Trebuchet MS" pitchFamily="34" charset="-122"/>
                <a:cs typeface="Trebuchet MS" pitchFamily="34" charset="-120"/>
              </a:rPr>
              <a:t>Federal Grant Peer Reviewer, U.S. Departments of Education and Labor</a:t>
            </a:r>
            <a:endParaRPr lang="en-US" sz="1400" dirty="0"/>
          </a:p>
        </p:txBody>
      </p:sp>
      <p:sp>
        <p:nvSpPr>
          <p:cNvPr id="13" name="Shape 11"/>
          <p:cNvSpPr/>
          <p:nvPr/>
        </p:nvSpPr>
        <p:spPr>
          <a:xfrm>
            <a:off x="7992517" y="2082750"/>
            <a:ext cx="3386683" cy="1923951"/>
          </a:xfrm>
          <a:prstGeom prst="roundRect">
            <a:avLst>
              <a:gd name="adj" fmla="val 5281"/>
            </a:avLst>
          </a:prstGeom>
          <a:solidFill>
            <a:srgbClr val="EDE3CC"/>
          </a:solidFill>
          <a:ln/>
        </p:spPr>
      </p:sp>
      <p:sp>
        <p:nvSpPr>
          <p:cNvPr id="14" name="Shape 12"/>
          <p:cNvSpPr/>
          <p:nvPr/>
        </p:nvSpPr>
        <p:spPr>
          <a:xfrm>
            <a:off x="7992517" y="2082750"/>
            <a:ext cx="3386683" cy="1923951"/>
          </a:xfrm>
          <a:custGeom>
            <a:avLst/>
            <a:gdLst/>
            <a:ahLst/>
            <a:cxnLst/>
            <a:rect l="l" t="t" r="r" b="b"/>
            <a:pathLst>
              <a:path w="3386683" h="1923951">
                <a:moveTo>
                  <a:pt x="0" y="101600"/>
                </a:moveTo>
                <a:lnTo>
                  <a:pt x="0" y="101600"/>
                </a:lnTo>
                <a:arcTo hR="101600" wR="101600" stAng="10800000" swAng="5400000"/>
                <a:lnTo>
                  <a:pt x="3285083" y="0"/>
                </a:lnTo>
                <a:arcTo hR="101600" wR="101600" stAng="16200000" swAng="5400000"/>
                <a:lnTo>
                  <a:pt x="3386683" y="101600"/>
                </a:lnTo>
                <a:arcTo hR="50800" wR="101600" stAng="0" swAng="-5400000"/>
                <a:lnTo>
                  <a:pt x="101600" y="50800"/>
                </a:lnTo>
                <a:arcTo hR="50800" wR="101600" stAng="16200000" swAng="-5400000"/>
                <a:close/>
              </a:path>
            </a:pathLst>
          </a:custGeom>
          <a:solidFill>
            <a:srgbClr val="2F3D1E"/>
          </a:solidFill>
          <a:ln/>
        </p:spPr>
      </p:sp>
      <p:sp>
        <p:nvSpPr>
          <p:cNvPr id="15" name="Text 13"/>
          <p:cNvSpPr/>
          <p:nvPr/>
        </p:nvSpPr>
        <p:spPr>
          <a:xfrm>
            <a:off x="8246517" y="2387550"/>
            <a:ext cx="2965044"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2F3D1E"/>
                </a:solidFill>
                <a:latin typeface="Trebuchet MS" pitchFamily="34" charset="0"/>
                <a:ea typeface="Trebuchet MS" pitchFamily="34" charset="-122"/>
                <a:cs typeface="Trebuchet MS" pitchFamily="34" charset="-120"/>
              </a:rPr>
              <a:t>Founder</a:t>
            </a:r>
            <a:endParaRPr lang="en-US" sz="3200" dirty="0"/>
          </a:p>
        </p:txBody>
      </p:sp>
      <p:sp>
        <p:nvSpPr>
          <p:cNvPr id="16" name="Text 14"/>
          <p:cNvSpPr/>
          <p:nvPr/>
        </p:nvSpPr>
        <p:spPr>
          <a:xfrm>
            <a:off x="8246517" y="3032671"/>
            <a:ext cx="2965044"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B2A22"/>
                </a:solidFill>
                <a:latin typeface="Trebuchet MS" pitchFamily="34" charset="0"/>
                <a:ea typeface="Trebuchet MS" pitchFamily="34" charset="-122"/>
                <a:cs typeface="Trebuchet MS" pitchFamily="34" charset="-120"/>
              </a:rPr>
              <a:t>At The Cross Global Ministries, a 501(c)(3) — I raise money for ministry too</a:t>
            </a:r>
            <a:endParaRPr lang="en-US" sz="1400" dirty="0"/>
          </a:p>
        </p:txBody>
      </p:sp>
      <p:sp>
        <p:nvSpPr>
          <p:cNvPr id="17" name="Text 15"/>
          <p:cNvSpPr/>
          <p:nvPr/>
        </p:nvSpPr>
        <p:spPr>
          <a:xfrm>
            <a:off x="812800" y="4311501"/>
            <a:ext cx="10883392"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4636"/>
                </a:solidFill>
                <a:latin typeface="Trebuchet MS" pitchFamily="34" charset="0"/>
                <a:ea typeface="Trebuchet MS" pitchFamily="34" charset="-122"/>
                <a:cs typeface="Trebuchet MS" pitchFamily="34" charset="-120"/>
              </a:rPr>
              <a:t>Today: what I see when I score proposals, and how to build a strategy that earns the score </a:t>
            </a:r>
            <a:r>
              <a:rPr lang="en-US" sz="1600" i="1" dirty="0">
                <a:solidFill>
                  <a:srgbClr val="4A4636"/>
                </a:solidFill>
                <a:latin typeface="Trebuchet MS" pitchFamily="34" charset="0"/>
                <a:ea typeface="Trebuchet MS" pitchFamily="34" charset="-122"/>
                <a:cs typeface="Trebuchet MS" pitchFamily="34" charset="-120"/>
              </a:rPr>
              <a:t>before</a:t>
            </a:r>
            <a:r>
              <a:rPr lang="en-US" sz="1600" dirty="0">
                <a:solidFill>
                  <a:srgbClr val="4A4636"/>
                </a:solidFill>
                <a:latin typeface="Trebuchet MS" pitchFamily="34" charset="0"/>
                <a:ea typeface="Trebuchet MS" pitchFamily="34" charset="-122"/>
                <a:cs typeface="Trebuchet MS" pitchFamily="34" charset="-120"/>
              </a:rPr>
              <a:t> you write the application.</a:t>
            </a:r>
            <a:endParaRPr lang="en-US" sz="1600" dirty="0"/>
          </a:p>
        </p:txBody>
      </p:sp>
      <p:sp>
        <p:nvSpPr>
          <p:cNvPr id="18"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2</a:t>
            </a:r>
            <a:endParaRPr lang="en-US" sz="1200" dirty="0"/>
          </a:p>
        </p:txBody>
      </p:sp>
      <p:pic>
        <p:nvPicPr>
          <p:cNvPr id="19"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48311"/>
        </a:solidFill>
      </p:bgPr>
    </p:bg>
    <p:spTree>
      <p:nvGrpSpPr>
        <p:cNvPr id="1" name=""/>
        <p:cNvGrpSpPr/>
        <p:nvPr/>
      </p:nvGrpSpPr>
      <p:grpSpPr>
        <a:xfrm>
          <a:off x="0" y="0"/>
          <a:ext cx="0" cy="0"/>
          <a:chOff x="0" y="0"/>
          <a:chExt cx="0" cy="0"/>
        </a:xfrm>
      </p:grpSpPr>
      <p:sp>
        <p:nvSpPr>
          <p:cNvPr id="2" name="Text 0"/>
          <p:cNvSpPr/>
          <p:nvPr/>
        </p:nvSpPr>
        <p:spPr>
          <a:xfrm>
            <a:off x="812800" y="1798389"/>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B1A08"/>
                </a:solidFill>
                <a:latin typeface="Trebuchet MS" pitchFamily="34" charset="0"/>
                <a:ea typeface="Trebuchet MS" pitchFamily="34" charset="-122"/>
                <a:cs typeface="Trebuchet MS" pitchFamily="34" charset="-120"/>
              </a:rPr>
              <a:t>ZOOM POLL 1 OF 3 · 60 SECONDS</a:t>
            </a:r>
            <a:endParaRPr lang="en-US" sz="1200" dirty="0"/>
          </a:p>
        </p:txBody>
      </p:sp>
      <p:sp>
        <p:nvSpPr>
          <p:cNvPr id="3" name="Text 1"/>
          <p:cNvSpPr/>
          <p:nvPr>
            <p:ph type="title"/>
          </p:nvPr>
        </p:nvSpPr>
        <p:spPr>
          <a:xfrm>
            <a:off x="812800" y="2316510"/>
            <a:ext cx="10883392" cy="103118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B1A08"/>
                </a:solidFill>
                <a:latin typeface="Trebuchet MS" pitchFamily="34" charset="0"/>
                <a:ea typeface="Trebuchet MS" pitchFamily="34" charset="-122"/>
                <a:cs typeface="Trebuchet MS" pitchFamily="34" charset="-120"/>
              </a:rPr>
              <a:t>Where does your funding strategy break down most often?</a:t>
            </a:r>
            <a:endParaRPr lang="en-US" sz="3600" dirty="0"/>
          </a:p>
        </p:txBody>
      </p:sp>
      <p:sp>
        <p:nvSpPr>
          <p:cNvPr id="4" name="Text 2"/>
          <p:cNvSpPr/>
          <p:nvPr/>
        </p:nvSpPr>
        <p:spPr>
          <a:xfrm>
            <a:off x="812800" y="3627090"/>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A.</a:t>
            </a:r>
            <a:r>
              <a:rPr lang="en-US" sz="1600" dirty="0">
                <a:solidFill>
                  <a:srgbClr val="2B1A08"/>
                </a:solidFill>
                <a:latin typeface="Trebuchet MS" pitchFamily="34" charset="0"/>
                <a:ea typeface="Trebuchet MS" pitchFamily="34" charset="-122"/>
                <a:cs typeface="Trebuchet MS" pitchFamily="34" charset="-120"/>
              </a:rPr>
              <a:t> We don’t have a written strategy</a:t>
            </a:r>
            <a:endParaRPr lang="en-US" sz="1600" dirty="0"/>
          </a:p>
        </p:txBody>
      </p:sp>
      <p:sp>
        <p:nvSpPr>
          <p:cNvPr id="5" name="Text 3"/>
          <p:cNvSpPr/>
          <p:nvPr/>
        </p:nvSpPr>
        <p:spPr>
          <a:xfrm>
            <a:off x="6172200" y="3627090"/>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B.</a:t>
            </a:r>
            <a:r>
              <a:rPr lang="en-US" sz="1600" dirty="0">
                <a:solidFill>
                  <a:srgbClr val="2B1A08"/>
                </a:solidFill>
                <a:latin typeface="Trebuchet MS" pitchFamily="34" charset="0"/>
                <a:ea typeface="Trebuchet MS" pitchFamily="34" charset="-122"/>
                <a:cs typeface="Trebuchet MS" pitchFamily="34" charset="-120"/>
              </a:rPr>
              <a:t> We can’t show results with data</a:t>
            </a:r>
            <a:endParaRPr lang="en-US" sz="1600" dirty="0"/>
          </a:p>
        </p:txBody>
      </p:sp>
      <p:sp>
        <p:nvSpPr>
          <p:cNvPr id="6" name="Text 4"/>
          <p:cNvSpPr/>
          <p:nvPr/>
        </p:nvSpPr>
        <p:spPr>
          <a:xfrm>
            <a:off x="812800" y="4419550"/>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C.</a:t>
            </a:r>
            <a:r>
              <a:rPr lang="en-US" sz="1600" dirty="0">
                <a:solidFill>
                  <a:srgbClr val="2B1A08"/>
                </a:solidFill>
                <a:latin typeface="Trebuchet MS" pitchFamily="34" charset="0"/>
                <a:ea typeface="Trebuchet MS" pitchFamily="34" charset="-122"/>
                <a:cs typeface="Trebuchet MS" pitchFamily="34" charset="-120"/>
              </a:rPr>
              <a:t> We chase the wrong funders</a:t>
            </a:r>
            <a:endParaRPr lang="en-US" sz="1600" dirty="0"/>
          </a:p>
        </p:txBody>
      </p:sp>
      <p:sp>
        <p:nvSpPr>
          <p:cNvPr id="7" name="Text 5"/>
          <p:cNvSpPr/>
          <p:nvPr/>
        </p:nvSpPr>
        <p:spPr>
          <a:xfrm>
            <a:off x="6172200" y="4419550"/>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D.</a:t>
            </a:r>
            <a:r>
              <a:rPr lang="en-US" sz="1600" dirty="0">
                <a:solidFill>
                  <a:srgbClr val="2B1A08"/>
                </a:solidFill>
                <a:latin typeface="Trebuchet MS" pitchFamily="34" charset="0"/>
                <a:ea typeface="Trebuchet MS" pitchFamily="34" charset="-122"/>
                <a:cs typeface="Trebuchet MS" pitchFamily="34" charset="-120"/>
              </a:rPr>
              <a:t> We win once, then can’t renew</a:t>
            </a:r>
            <a:endParaRPr lang="en-US" sz="1600" dirty="0"/>
          </a:p>
        </p:txBody>
      </p:sp>
      <p:pic>
        <p:nvPicPr>
          <p:cNvPr id="8"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THE LANDSCAPE · GIVING USA 2026 (2025 GIVING)</a:t>
            </a:r>
            <a:endParaRPr lang="en-US" sz="1200" dirty="0"/>
          </a:p>
        </p:txBody>
      </p:sp>
      <p:sp>
        <p:nvSpPr>
          <p:cNvPr id="4" name="Text 2"/>
          <p:cNvSpPr/>
          <p:nvPr>
            <p:ph type="title"/>
          </p:nvPr>
        </p:nvSpPr>
        <p:spPr>
          <a:xfrm>
            <a:off x="812800" y="1330920"/>
            <a:ext cx="10883392"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Money is moving — just not toward organizations without a plan</a:t>
            </a:r>
            <a:endParaRPr lang="en-US" sz="3200" dirty="0"/>
          </a:p>
        </p:txBody>
      </p:sp>
      <p:sp>
        <p:nvSpPr>
          <p:cNvPr id="5" name="Shape 3"/>
          <p:cNvSpPr/>
          <p:nvPr/>
        </p:nvSpPr>
        <p:spPr>
          <a:xfrm>
            <a:off x="831850" y="2529780"/>
            <a:ext cx="0" cy="1272480"/>
          </a:xfrm>
          <a:prstGeom prst="line">
            <a:avLst/>
          </a:prstGeom>
          <a:noFill/>
          <a:ln w="38100">
            <a:solidFill>
              <a:srgbClr val="E48311"/>
            </a:solidFill>
            <a:prstDash val="solid"/>
          </a:ln>
        </p:spPr>
      </p:sp>
      <p:sp>
        <p:nvSpPr>
          <p:cNvPr id="6" name="Text 4"/>
          <p:cNvSpPr/>
          <p:nvPr/>
        </p:nvSpPr>
        <p:spPr>
          <a:xfrm>
            <a:off x="1054100" y="2580580"/>
            <a:ext cx="3239694" cy="665460"/>
          </a:xfrm>
          <a:prstGeom prst="rect">
            <a:avLst/>
          </a:prstGeom>
          <a:noFill/>
          <a:ln/>
        </p:spPr>
        <p:txBody>
          <a:bodyPr wrap="square" lIns="0" tIns="0" rIns="0" bIns="0" rtlCol="0" anchor="t">
            <a:normAutofit/>
          </a:bodyPr>
          <a:lstStyle/>
          <a:p>
            <a:pPr algn="l" indent="0" marL="0">
              <a:lnSpc>
                <a:spcPts val="5040"/>
              </a:lnSpc>
              <a:buNone/>
            </a:pPr>
            <a:r>
              <a:rPr lang="en-US" sz="3600" b="1" dirty="0">
                <a:solidFill>
                  <a:srgbClr val="A85A0B"/>
                </a:solidFill>
                <a:latin typeface="Trebuchet MS" pitchFamily="34" charset="0"/>
                <a:ea typeface="Trebuchet MS" pitchFamily="34" charset="-122"/>
                <a:cs typeface="Trebuchet MS" pitchFamily="34" charset="-120"/>
              </a:rPr>
              <a:t>$617.2B</a:t>
            </a:r>
            <a:endParaRPr lang="en-US" sz="3600" dirty="0"/>
          </a:p>
        </p:txBody>
      </p:sp>
      <p:sp>
        <p:nvSpPr>
          <p:cNvPr id="7" name="Text 5"/>
          <p:cNvSpPr/>
          <p:nvPr/>
        </p:nvSpPr>
        <p:spPr>
          <a:xfrm>
            <a:off x="1054100" y="3271441"/>
            <a:ext cx="3239694"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B2A22"/>
                </a:solidFill>
                <a:latin typeface="Trebuchet MS" pitchFamily="34" charset="0"/>
                <a:ea typeface="Trebuchet MS" pitchFamily="34" charset="-122"/>
                <a:cs typeface="Trebuchet MS" pitchFamily="34" charset="-120"/>
              </a:rPr>
              <a:t>total U.S. giving in 2025 — the first year above $600 billion</a:t>
            </a:r>
            <a:endParaRPr lang="en-US" sz="1400" dirty="0"/>
          </a:p>
        </p:txBody>
      </p:sp>
      <p:sp>
        <p:nvSpPr>
          <p:cNvPr id="8" name="Shape 6"/>
          <p:cNvSpPr/>
          <p:nvPr/>
        </p:nvSpPr>
        <p:spPr>
          <a:xfrm>
            <a:off x="4421684" y="2529780"/>
            <a:ext cx="0" cy="1272480"/>
          </a:xfrm>
          <a:prstGeom prst="line">
            <a:avLst/>
          </a:prstGeom>
          <a:noFill/>
          <a:ln w="38100">
            <a:solidFill>
              <a:srgbClr val="849337"/>
            </a:solidFill>
            <a:prstDash val="solid"/>
          </a:ln>
        </p:spPr>
      </p:sp>
      <p:sp>
        <p:nvSpPr>
          <p:cNvPr id="9" name="Text 7"/>
          <p:cNvSpPr/>
          <p:nvPr/>
        </p:nvSpPr>
        <p:spPr>
          <a:xfrm>
            <a:off x="4643934" y="2580580"/>
            <a:ext cx="3239745" cy="665460"/>
          </a:xfrm>
          <a:prstGeom prst="rect">
            <a:avLst/>
          </a:prstGeom>
          <a:noFill/>
          <a:ln/>
        </p:spPr>
        <p:txBody>
          <a:bodyPr wrap="square" lIns="0" tIns="0" rIns="0" bIns="0" rtlCol="0" anchor="t">
            <a:normAutofit/>
          </a:bodyPr>
          <a:lstStyle/>
          <a:p>
            <a:pPr algn="l" indent="0" marL="0">
              <a:lnSpc>
                <a:spcPts val="5040"/>
              </a:lnSpc>
              <a:buNone/>
            </a:pPr>
            <a:r>
              <a:rPr lang="en-US" sz="3600" b="1" dirty="0">
                <a:solidFill>
                  <a:srgbClr val="5E6B1F"/>
                </a:solidFill>
                <a:latin typeface="Trebuchet MS" pitchFamily="34" charset="0"/>
                <a:ea typeface="Trebuchet MS" pitchFamily="34" charset="-122"/>
                <a:cs typeface="Trebuchet MS" pitchFamily="34" charset="-120"/>
              </a:rPr>
              <a:t>~64%</a:t>
            </a:r>
            <a:endParaRPr lang="en-US" sz="3600" dirty="0"/>
          </a:p>
        </p:txBody>
      </p:sp>
      <p:sp>
        <p:nvSpPr>
          <p:cNvPr id="10" name="Text 8"/>
          <p:cNvSpPr/>
          <p:nvPr/>
        </p:nvSpPr>
        <p:spPr>
          <a:xfrm>
            <a:off x="4643934" y="3271441"/>
            <a:ext cx="3239745"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B2A22"/>
                </a:solidFill>
                <a:latin typeface="Trebuchet MS" pitchFamily="34" charset="0"/>
                <a:ea typeface="Trebuchet MS" pitchFamily="34" charset="-122"/>
                <a:cs typeface="Trebuchet MS" pitchFamily="34" charset="-120"/>
              </a:rPr>
              <a:t>came from individuals; foundations gave about $117B (~19%)</a:t>
            </a:r>
            <a:endParaRPr lang="en-US" sz="1400" dirty="0"/>
          </a:p>
        </p:txBody>
      </p:sp>
      <p:sp>
        <p:nvSpPr>
          <p:cNvPr id="11" name="Shape 9"/>
          <p:cNvSpPr/>
          <p:nvPr/>
        </p:nvSpPr>
        <p:spPr>
          <a:xfrm>
            <a:off x="8011567" y="2529780"/>
            <a:ext cx="0" cy="1272480"/>
          </a:xfrm>
          <a:prstGeom prst="line">
            <a:avLst/>
          </a:prstGeom>
          <a:noFill/>
          <a:ln w="38100">
            <a:solidFill>
              <a:srgbClr val="2F3D1E"/>
            </a:solidFill>
            <a:prstDash val="solid"/>
          </a:ln>
        </p:spPr>
      </p:sp>
      <p:sp>
        <p:nvSpPr>
          <p:cNvPr id="12" name="Text 10"/>
          <p:cNvSpPr/>
          <p:nvPr/>
        </p:nvSpPr>
        <p:spPr>
          <a:xfrm>
            <a:off x="8233817" y="2580580"/>
            <a:ext cx="3239745" cy="665460"/>
          </a:xfrm>
          <a:prstGeom prst="rect">
            <a:avLst/>
          </a:prstGeom>
          <a:noFill/>
          <a:ln/>
        </p:spPr>
        <p:txBody>
          <a:bodyPr wrap="square" lIns="0" tIns="0" rIns="0" bIns="0" rtlCol="0" anchor="t">
            <a:normAutofit/>
          </a:bodyPr>
          <a:lstStyle/>
          <a:p>
            <a:pPr algn="l" indent="0" marL="0">
              <a:lnSpc>
                <a:spcPts val="5040"/>
              </a:lnSpc>
              <a:buNone/>
            </a:pPr>
            <a:r>
              <a:rPr lang="en-US" sz="3600" b="1" dirty="0">
                <a:solidFill>
                  <a:srgbClr val="2F3D1E"/>
                </a:solidFill>
                <a:latin typeface="Trebuchet MS" pitchFamily="34" charset="0"/>
                <a:ea typeface="Trebuchet MS" pitchFamily="34" charset="-122"/>
                <a:cs typeface="Trebuchet MS" pitchFamily="34" charset="-120"/>
              </a:rPr>
              <a:t>23%</a:t>
            </a:r>
            <a:endParaRPr lang="en-US" sz="3600" dirty="0"/>
          </a:p>
        </p:txBody>
      </p:sp>
      <p:sp>
        <p:nvSpPr>
          <p:cNvPr id="13" name="Text 11"/>
          <p:cNvSpPr/>
          <p:nvPr/>
        </p:nvSpPr>
        <p:spPr>
          <a:xfrm>
            <a:off x="8233817" y="3271441"/>
            <a:ext cx="3239745"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B2A22"/>
                </a:solidFill>
                <a:latin typeface="Trebuchet MS" pitchFamily="34" charset="0"/>
                <a:ea typeface="Trebuchet MS" pitchFamily="34" charset="-122"/>
                <a:cs typeface="Trebuchet MS" pitchFamily="34" charset="-120"/>
              </a:rPr>
              <a:t>went to religion (~$151.6B) — flat after inflation, a shrinking share</a:t>
            </a:r>
            <a:endParaRPr lang="en-US" sz="1400" dirty="0"/>
          </a:p>
        </p:txBody>
      </p:sp>
      <p:sp>
        <p:nvSpPr>
          <p:cNvPr id="14" name="Text 12"/>
          <p:cNvSpPr/>
          <p:nvPr/>
        </p:nvSpPr>
        <p:spPr>
          <a:xfrm>
            <a:off x="812800" y="4107061"/>
            <a:ext cx="10883392"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4636"/>
                </a:solidFill>
                <a:latin typeface="Trebuchet MS" pitchFamily="34" charset="0"/>
                <a:ea typeface="Trebuchet MS" pitchFamily="34" charset="-122"/>
                <a:cs typeface="Trebuchet MS" pitchFamily="34" charset="-120"/>
              </a:rPr>
              <a:t>Ministry or nonprofit, one strategy has to speak to individuals, foundations, and government — no single source will carry the mission.</a:t>
            </a:r>
            <a:endParaRPr lang="en-US" sz="1600" dirty="0"/>
          </a:p>
        </p:txBody>
      </p:sp>
      <p:sp>
        <p:nvSpPr>
          <p:cNvPr id="15" name="Text 13"/>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Source: Giving USA 2026, as reported by Give.org, ECFA, MinistryWatch and IU Lilly School · Rischer Consulting · 4</a:t>
            </a:r>
            <a:endParaRPr lang="en-US" sz="1200" dirty="0"/>
          </a:p>
        </p:txBody>
      </p:sp>
      <p:pic>
        <p:nvPicPr>
          <p:cNvPr id="16"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F3D1E"/>
        </a:solidFill>
      </p:bgPr>
    </p:bg>
    <p:spTree>
      <p:nvGrpSpPr>
        <p:cNvPr id="1" name=""/>
        <p:cNvGrpSpPr/>
        <p:nvPr/>
      </p:nvGrpSpPr>
      <p:grpSpPr>
        <a:xfrm>
          <a:off x="0" y="0"/>
          <a:ext cx="0" cy="0"/>
          <a:chOff x="0" y="0"/>
          <a:chExt cx="0" cy="0"/>
        </a:xfrm>
      </p:grpSpPr>
      <p:sp>
        <p:nvSpPr>
          <p:cNvPr id="2" name="Shape 0"/>
          <p:cNvSpPr/>
          <p:nvPr/>
        </p:nvSpPr>
        <p:spPr>
          <a:xfrm>
            <a:off x="0" y="0"/>
            <a:ext cx="203200" cy="6858000"/>
          </a:xfrm>
          <a:prstGeom prst="rect">
            <a:avLst/>
          </a:prstGeom>
          <a:solidFill>
            <a:srgbClr val="E48311"/>
          </a:solidFill>
          <a:ln/>
        </p:spPr>
      </p:sp>
      <p:sp>
        <p:nvSpPr>
          <p:cNvPr id="3" name="Text 1"/>
          <p:cNvSpPr/>
          <p:nvPr/>
        </p:nvSpPr>
        <p:spPr>
          <a:xfrm>
            <a:off x="812800" y="1742529"/>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48311"/>
                </a:solidFill>
                <a:latin typeface="Trebuchet MS" pitchFamily="34" charset="0"/>
                <a:ea typeface="Trebuchet MS" pitchFamily="34" charset="-122"/>
                <a:cs typeface="Trebuchet MS" pitchFamily="34" charset="-120"/>
              </a:rPr>
              <a:t>THE SHIFT</a:t>
            </a:r>
            <a:endParaRPr lang="en-US" sz="1200" dirty="0"/>
          </a:p>
        </p:txBody>
      </p:sp>
      <p:sp>
        <p:nvSpPr>
          <p:cNvPr id="4" name="Text 2"/>
          <p:cNvSpPr/>
          <p:nvPr>
            <p:ph type="title"/>
          </p:nvPr>
        </p:nvSpPr>
        <p:spPr>
          <a:xfrm>
            <a:off x="812800" y="2209850"/>
            <a:ext cx="10883392" cy="2036961"/>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7F1E3"/>
                </a:solidFill>
                <a:latin typeface="Trebuchet MS" pitchFamily="34" charset="0"/>
                <a:ea typeface="Trebuchet MS" pitchFamily="34" charset="-122"/>
                <a:cs typeface="Trebuchet MS" pitchFamily="34" charset="-120"/>
              </a:rPr>
              <a:t>Funders don’t fund needs.</a:t>
            </a:r>
            <a:endParaRPr lang="en-US" sz="4800" dirty="0"/>
          </a:p>
          <a:p>
            <a:pPr algn="l" indent="0" marL="0">
              <a:lnSpc>
                <a:spcPts val="5280"/>
              </a:lnSpc>
              <a:buNone/>
            </a:pPr>
            <a:r>
              <a:rPr lang="en-US" sz="4800" b="1" i="0" dirty="0">
                <a:solidFill>
                  <a:srgbClr val="F7F1E3"/>
                </a:solidFill>
                <a:latin typeface="Trebuchet MS" pitchFamily="34" charset="0"/>
                <a:ea typeface="Trebuchet MS" pitchFamily="34" charset="-122"/>
                <a:cs typeface="Trebuchet MS" pitchFamily="34" charset="-120"/>
              </a:rPr>
              <a:t>They fund </a:t>
            </a:r>
            <a:r>
              <a:rPr lang="en-US" sz="4800" b="1" i="0" dirty="0">
                <a:solidFill>
                  <a:srgbClr val="E48311"/>
                </a:solidFill>
                <a:latin typeface="Trebuchet MS" pitchFamily="34" charset="0"/>
                <a:ea typeface="Trebuchet MS" pitchFamily="34" charset="-122"/>
                <a:cs typeface="Trebuchet MS" pitchFamily="34" charset="-120"/>
              </a:rPr>
              <a:t>strategies</a:t>
            </a:r>
            <a:r>
              <a:rPr lang="en-US" sz="4800" b="1" i="0" dirty="0">
                <a:solidFill>
                  <a:srgbClr val="F7F1E3"/>
                </a:solidFill>
                <a:latin typeface="Trebuchet MS" pitchFamily="34" charset="0"/>
                <a:ea typeface="Trebuchet MS" pitchFamily="34" charset="-122"/>
                <a:cs typeface="Trebuchet MS" pitchFamily="34" charset="-120"/>
              </a:rPr>
              <a:t> that solve them.</a:t>
            </a:r>
            <a:endParaRPr lang="en-US" sz="4800" dirty="0"/>
          </a:p>
        </p:txBody>
      </p:sp>
      <p:sp>
        <p:nvSpPr>
          <p:cNvPr id="5" name="Text 3"/>
          <p:cNvSpPr/>
          <p:nvPr/>
        </p:nvSpPr>
        <p:spPr>
          <a:xfrm>
            <a:off x="812800" y="4475411"/>
            <a:ext cx="9156700" cy="66546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D9D2BC"/>
                </a:solidFill>
                <a:latin typeface="Trebuchet MS" pitchFamily="34" charset="0"/>
                <a:ea typeface="Trebuchet MS" pitchFamily="34" charset="-122"/>
                <a:cs typeface="Trebuchet MS" pitchFamily="34" charset="-120"/>
              </a:rPr>
              <a:t>Every organization in this session has a need. What separates the funded ones is a clear plan for changing something — and proof they can carry it out.</a:t>
            </a:r>
            <a:endParaRPr lang="en-US" sz="1800" dirty="0"/>
          </a:p>
        </p:txBody>
      </p:sp>
      <p:pic>
        <p:nvPicPr>
          <p:cNvPr id="6"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WHAT EVERY FUNDER IS ASKING</a:t>
            </a:r>
            <a:endParaRPr lang="en-US" sz="1200" dirty="0"/>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Three questions decide the gift</a:t>
            </a:r>
            <a:endParaRPr lang="en-US" sz="3200" dirty="0"/>
          </a:p>
        </p:txBody>
      </p:sp>
      <p:sp>
        <p:nvSpPr>
          <p:cNvPr id="5" name="Shape 3"/>
          <p:cNvSpPr/>
          <p:nvPr/>
        </p:nvSpPr>
        <p:spPr>
          <a:xfrm>
            <a:off x="819150" y="2089100"/>
            <a:ext cx="3373934" cy="2019151"/>
          </a:xfrm>
          <a:prstGeom prst="roundRect">
            <a:avLst>
              <a:gd name="adj" fmla="val 4717"/>
            </a:avLst>
          </a:prstGeom>
          <a:solidFill>
            <a:srgbClr val="FBF7EE"/>
          </a:solidFill>
          <a:ln w="12700">
            <a:solidFill>
              <a:srgbClr val="E48311"/>
            </a:solidFill>
            <a:prstDash val="solid"/>
          </a:ln>
        </p:spPr>
      </p:sp>
      <p:sp>
        <p:nvSpPr>
          <p:cNvPr id="6" name="Text 4"/>
          <p:cNvSpPr/>
          <p:nvPr/>
        </p:nvSpPr>
        <p:spPr>
          <a:xfrm>
            <a:off x="1079500" y="2349450"/>
            <a:ext cx="2938831"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A85A0B"/>
                </a:solidFill>
                <a:latin typeface="Trebuchet MS" pitchFamily="34" charset="0"/>
                <a:ea typeface="Trebuchet MS" pitchFamily="34" charset="-122"/>
                <a:cs typeface="Trebuchet MS" pitchFamily="34" charset="-120"/>
              </a:rPr>
              <a:t>01</a:t>
            </a:r>
            <a:endParaRPr lang="en-US" sz="1200" dirty="0"/>
          </a:p>
        </p:txBody>
      </p:sp>
      <p:sp>
        <p:nvSpPr>
          <p:cNvPr id="7" name="Text 5"/>
          <p:cNvSpPr/>
          <p:nvPr/>
        </p:nvSpPr>
        <p:spPr>
          <a:xfrm>
            <a:off x="1079500" y="2664371"/>
            <a:ext cx="2938831"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F3D1E"/>
                </a:solidFill>
                <a:latin typeface="Trebuchet MS" pitchFamily="34" charset="0"/>
                <a:ea typeface="Trebuchet MS" pitchFamily="34" charset="-122"/>
                <a:cs typeface="Trebuchet MS" pitchFamily="34" charset="-120"/>
              </a:rPr>
              <a:t>Is it clear?</a:t>
            </a:r>
            <a:endParaRPr lang="en-US" sz="2200" dirty="0"/>
          </a:p>
        </p:txBody>
      </p:sp>
      <p:sp>
        <p:nvSpPr>
          <p:cNvPr id="8" name="Text 6"/>
          <p:cNvSpPr/>
          <p:nvPr/>
        </p:nvSpPr>
        <p:spPr>
          <a:xfrm>
            <a:off x="1079500" y="3101231"/>
            <a:ext cx="293883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What will change, for whom, by when — and how your work causes it.</a:t>
            </a:r>
            <a:endParaRPr lang="en-US" sz="1400" dirty="0"/>
          </a:p>
        </p:txBody>
      </p:sp>
      <p:sp>
        <p:nvSpPr>
          <p:cNvPr id="9" name="Shape 7"/>
          <p:cNvSpPr/>
          <p:nvPr/>
        </p:nvSpPr>
        <p:spPr>
          <a:xfrm>
            <a:off x="4408984" y="2089100"/>
            <a:ext cx="3373983" cy="2019151"/>
          </a:xfrm>
          <a:prstGeom prst="roundRect">
            <a:avLst>
              <a:gd name="adj" fmla="val 4717"/>
            </a:avLst>
          </a:prstGeom>
          <a:solidFill>
            <a:srgbClr val="FBF7EE"/>
          </a:solidFill>
          <a:ln w="12700">
            <a:solidFill>
              <a:srgbClr val="849337"/>
            </a:solidFill>
            <a:prstDash val="solid"/>
          </a:ln>
        </p:spPr>
      </p:sp>
      <p:sp>
        <p:nvSpPr>
          <p:cNvPr id="10" name="Text 8"/>
          <p:cNvSpPr/>
          <p:nvPr/>
        </p:nvSpPr>
        <p:spPr>
          <a:xfrm>
            <a:off x="4669334" y="2349450"/>
            <a:ext cx="2938882"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E6B1F"/>
                </a:solidFill>
                <a:latin typeface="Trebuchet MS" pitchFamily="34" charset="0"/>
                <a:ea typeface="Trebuchet MS" pitchFamily="34" charset="-122"/>
                <a:cs typeface="Trebuchet MS" pitchFamily="34" charset="-120"/>
              </a:rPr>
              <a:t>02</a:t>
            </a:r>
            <a:endParaRPr lang="en-US" sz="1200" dirty="0"/>
          </a:p>
        </p:txBody>
      </p:sp>
      <p:sp>
        <p:nvSpPr>
          <p:cNvPr id="11" name="Text 9"/>
          <p:cNvSpPr/>
          <p:nvPr/>
        </p:nvSpPr>
        <p:spPr>
          <a:xfrm>
            <a:off x="4669334" y="2664371"/>
            <a:ext cx="2938882"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F3D1E"/>
                </a:solidFill>
                <a:latin typeface="Trebuchet MS" pitchFamily="34" charset="0"/>
                <a:ea typeface="Trebuchet MS" pitchFamily="34" charset="-122"/>
                <a:cs typeface="Trebuchet MS" pitchFamily="34" charset="-120"/>
              </a:rPr>
              <a:t>Is it credible?</a:t>
            </a:r>
            <a:endParaRPr lang="en-US" sz="2200" dirty="0"/>
          </a:p>
        </p:txBody>
      </p:sp>
      <p:sp>
        <p:nvSpPr>
          <p:cNvPr id="12" name="Text 10"/>
          <p:cNvSpPr/>
          <p:nvPr/>
        </p:nvSpPr>
        <p:spPr>
          <a:xfrm>
            <a:off x="4669334" y="3101231"/>
            <a:ext cx="293888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Track record, the right people, partners, clean finances and systems to deliver.</a:t>
            </a:r>
            <a:endParaRPr lang="en-US" sz="1400" dirty="0"/>
          </a:p>
        </p:txBody>
      </p:sp>
      <p:sp>
        <p:nvSpPr>
          <p:cNvPr id="13" name="Shape 11"/>
          <p:cNvSpPr/>
          <p:nvPr/>
        </p:nvSpPr>
        <p:spPr>
          <a:xfrm>
            <a:off x="7998867" y="2089100"/>
            <a:ext cx="3373983" cy="2019151"/>
          </a:xfrm>
          <a:prstGeom prst="roundRect">
            <a:avLst>
              <a:gd name="adj" fmla="val 4717"/>
            </a:avLst>
          </a:prstGeom>
          <a:solidFill>
            <a:srgbClr val="FBF7EE"/>
          </a:solidFill>
          <a:ln w="12700">
            <a:solidFill>
              <a:srgbClr val="2F3D1E"/>
            </a:solidFill>
            <a:prstDash val="solid"/>
          </a:ln>
        </p:spPr>
      </p:sp>
      <p:sp>
        <p:nvSpPr>
          <p:cNvPr id="14" name="Text 12"/>
          <p:cNvSpPr/>
          <p:nvPr/>
        </p:nvSpPr>
        <p:spPr>
          <a:xfrm>
            <a:off x="8259217" y="2349450"/>
            <a:ext cx="2938882"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3D1E"/>
                </a:solidFill>
                <a:latin typeface="Trebuchet MS" pitchFamily="34" charset="0"/>
                <a:ea typeface="Trebuchet MS" pitchFamily="34" charset="-122"/>
                <a:cs typeface="Trebuchet MS" pitchFamily="34" charset="-120"/>
              </a:rPr>
              <a:t>03</a:t>
            </a:r>
            <a:endParaRPr lang="en-US" sz="1200" dirty="0"/>
          </a:p>
        </p:txBody>
      </p:sp>
      <p:sp>
        <p:nvSpPr>
          <p:cNvPr id="15" name="Text 13"/>
          <p:cNvSpPr/>
          <p:nvPr/>
        </p:nvSpPr>
        <p:spPr>
          <a:xfrm>
            <a:off x="8259217" y="2664371"/>
            <a:ext cx="2938882"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F3D1E"/>
                </a:solidFill>
                <a:latin typeface="Trebuchet MS" pitchFamily="34" charset="0"/>
                <a:ea typeface="Trebuchet MS" pitchFamily="34" charset="-122"/>
                <a:cs typeface="Trebuchet MS" pitchFamily="34" charset="-120"/>
              </a:rPr>
              <a:t>Is it worth it?</a:t>
            </a:r>
            <a:endParaRPr lang="en-US" sz="2200" dirty="0"/>
          </a:p>
        </p:txBody>
      </p:sp>
      <p:sp>
        <p:nvSpPr>
          <p:cNvPr id="16" name="Text 14"/>
          <p:cNvSpPr/>
          <p:nvPr/>
        </p:nvSpPr>
        <p:spPr>
          <a:xfrm>
            <a:off x="8259217" y="3101231"/>
            <a:ext cx="293888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Measurable results, a fit with their goals, and a life after their grant ends.</a:t>
            </a:r>
            <a:endParaRPr lang="en-US" sz="1400" dirty="0"/>
          </a:p>
        </p:txBody>
      </p:sp>
      <p:sp>
        <p:nvSpPr>
          <p:cNvPr id="17" name="Text 15"/>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6</a:t>
            </a:r>
            <a:endParaRPr lang="en-US" sz="1200" dirty="0"/>
          </a:p>
        </p:txBody>
      </p:sp>
      <p:pic>
        <p:nvPicPr>
          <p:cNvPr id="18"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DE3CC"/>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FROM THE REVIEWER’S TABLE</a:t>
            </a:r>
            <a:endParaRPr lang="en-US" sz="1200" dirty="0"/>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Where good ministries and nonprofits lose points</a:t>
            </a:r>
            <a:endParaRPr lang="en-US" sz="3200" dirty="0"/>
          </a:p>
        </p:txBody>
      </p:sp>
      <p:sp>
        <p:nvSpPr>
          <p:cNvPr id="5" name="Shape 3"/>
          <p:cNvSpPr/>
          <p:nvPr/>
        </p:nvSpPr>
        <p:spPr>
          <a:xfrm>
            <a:off x="812800" y="2082750"/>
            <a:ext cx="10566400" cy="2328763"/>
          </a:xfrm>
          <a:prstGeom prst="roundRect">
            <a:avLst>
              <a:gd name="adj" fmla="val 3272"/>
            </a:avLst>
          </a:prstGeom>
          <a:solidFill>
            <a:srgbClr val="FBF7EE"/>
          </a:solidFill>
          <a:ln/>
        </p:spPr>
      </p:sp>
      <p:sp>
        <p:nvSpPr>
          <p:cNvPr id="6" name="Shape 4"/>
          <p:cNvSpPr/>
          <p:nvPr/>
        </p:nvSpPr>
        <p:spPr>
          <a:xfrm>
            <a:off x="812800" y="2082750"/>
            <a:ext cx="10566400" cy="2328763"/>
          </a:xfrm>
          <a:custGeom>
            <a:avLst/>
            <a:gdLst/>
            <a:ahLst/>
            <a:cxnLst/>
            <a:rect l="l" t="t" r="r" b="b"/>
            <a:pathLst>
              <a:path w="10566400" h="2328763">
                <a:moveTo>
                  <a:pt x="76200" y="2328763"/>
                </a:moveTo>
                <a:lnTo>
                  <a:pt x="76200" y="2328763"/>
                </a:lnTo>
                <a:arcTo hR="76200" wR="76200" stAng="5400000" swAng="5400000"/>
                <a:lnTo>
                  <a:pt x="0" y="76200"/>
                </a:lnTo>
                <a:arcTo hR="76200" wR="76200" stAng="10800000" swAng="5400000"/>
                <a:lnTo>
                  <a:pt x="10490200" y="0"/>
                </a:lnTo>
                <a:arcTo hR="76200" wR="76200" stAng="16200000" swAng="5400000"/>
                <a:lnTo>
                  <a:pt x="10566400" y="76200"/>
                </a:lnTo>
                <a:arcTo hR="63500" wR="76200" stAng="0" swAng="-5400000"/>
                <a:lnTo>
                  <a:pt x="76200" y="12700"/>
                </a:lnTo>
                <a:arcTo hR="63500" wR="63500" stAng="16200000" swAng="-5400000"/>
                <a:lnTo>
                  <a:pt x="12700" y="2252563"/>
                </a:lnTo>
                <a:arcTo hR="76200" wR="63500" stAng="10800000" swAng="-5400000"/>
                <a:close/>
              </a:path>
            </a:pathLst>
          </a:custGeom>
          <a:solidFill>
            <a:srgbClr val="141413">
              <a:alpha val="22000"/>
            </a:srgbClr>
          </a:solidFill>
          <a:ln/>
        </p:spPr>
      </p:sp>
      <p:sp>
        <p:nvSpPr>
          <p:cNvPr id="7" name="Shape 5"/>
          <p:cNvSpPr/>
          <p:nvPr/>
        </p:nvSpPr>
        <p:spPr>
          <a:xfrm>
            <a:off x="825500" y="2095450"/>
            <a:ext cx="10553700" cy="386011"/>
          </a:xfrm>
          <a:custGeom>
            <a:avLst/>
            <a:gdLst/>
            <a:ahLst/>
            <a:cxnLst/>
            <a:rect l="l" t="t" r="r" b="b"/>
            <a:pathLst>
              <a:path w="10553700" h="386011">
                <a:moveTo>
                  <a:pt x="0" y="63500"/>
                </a:moveTo>
                <a:arcTo hR="63500" wR="63500" stAng="10800000" swAng="5400000"/>
                <a:lnTo>
                  <a:pt x="10477500" y="0"/>
                </a:lnTo>
                <a:arcTo hR="76200" wR="76200" stAng="16200000" swAng="5400000"/>
                <a:lnTo>
                  <a:pt x="10553700" y="386011"/>
                </a:lnTo>
                <a:lnTo>
                  <a:pt x="0" y="386011"/>
                </a:lnTo>
                <a:close/>
              </a:path>
            </a:pathLst>
          </a:custGeom>
          <a:solidFill>
            <a:srgbClr val="E9E5DC"/>
          </a:solidFill>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825500" y="2095450"/>
          <a:ext cx="10553700" cy="2316063"/>
        </p:xfrm>
        <a:graphic>
          <a:graphicData uri="http://schemas.openxmlformats.org/drawingml/2006/table">
            <a:tbl>
              <a:tblPr/>
              <a:tblGrid>
                <a:gridCol w="4010406"/>
                <a:gridCol w="6543294"/>
              </a:tblGrid>
              <a:tr h="386011">
                <a:tc>
                  <a:txBody>
                    <a:bodyPr/>
                    <a:lstStyle/>
                    <a:p>
                      <a:pPr indent="0" marL="0">
                        <a:lnSpc>
                          <a:spcPts val="1960"/>
                        </a:lnSpc>
                        <a:buNone/>
                      </a:pPr>
                      <a:r>
                        <a:rPr lang="en-US" sz="1400" b="1" dirty="0">
                          <a:solidFill>
                            <a:srgbClr val="2B2A22"/>
                          </a:solidFill>
                          <a:latin typeface="Trebuchet MS" pitchFamily="34" charset="0"/>
                          <a:ea typeface="Trebuchet MS" pitchFamily="34" charset="-122"/>
                          <a:cs typeface="Trebuchet MS" pitchFamily="34" charset="-120"/>
                        </a:rPr>
                        <a:t>What reviewers see</a:t>
                      </a:r>
                      <a:endParaRPr lang="en-US" sz="1400" dirty="0">
                        <a:latin typeface="Trebuchet MS" charset="0"/>
                        <a:ea typeface="Trebuchet MS" charset="0"/>
                        <a:cs typeface="Trebuchet MS" charset="0"/>
                      </a:endParaRPr>
                    </a:p>
                  </a:txBody>
                  <a:tcPr marL="62230" marR="62230" marT="62230" marB="62230" anchor="t">
                    <a:lnL w="0" cap="flat" cmpd="sng" algn="ctr">
                      <a:noFill/>
                    </a:lnL>
                    <a:lnR w="12700" cap="flat" cmpd="sng" algn="ctr">
                      <a:solidFill>
                        <a:srgbClr val="BAB7B0"/>
                      </a:solidFill>
                      <a:prstDash val="solid"/>
                      <a:round/>
                      <a:headEnd type="none" w="med" len="med"/>
                      <a:tailEnd type="none" w="med" len="med"/>
                    </a:lnR>
                    <a:lnT w="0" cap="flat" cmpd="sng" algn="ctr">
                      <a:noFill/>
                    </a:lnT>
                    <a:lnB w="12700" cap="flat" cmpd="sng" algn="ctr">
                      <a:solidFill>
                        <a:srgbClr val="BAB7B0"/>
                      </a:solidFill>
                      <a:prstDash val="solid"/>
                      <a:round/>
                      <a:headEnd type="none" w="med" len="med"/>
                      <a:tailEnd type="none" w="med" len="med"/>
                    </a:lnB>
                  </a:tcPr>
                </a:tc>
                <a:tc>
                  <a:txBody>
                    <a:bodyPr/>
                    <a:lstStyle/>
                    <a:p>
                      <a:pPr indent="0" marL="0">
                        <a:lnSpc>
                          <a:spcPts val="1960"/>
                        </a:lnSpc>
                        <a:buNone/>
                      </a:pPr>
                      <a:r>
                        <a:rPr lang="en-US" sz="1400" b="1" dirty="0">
                          <a:solidFill>
                            <a:srgbClr val="2B2A22"/>
                          </a:solidFill>
                          <a:latin typeface="Trebuchet MS" pitchFamily="34" charset="0"/>
                          <a:ea typeface="Trebuchet MS" pitchFamily="34" charset="-122"/>
                          <a:cs typeface="Trebuchet MS" pitchFamily="34" charset="-120"/>
                        </a:rPr>
                        <a:t>What it signals to a funder</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BAB7B0"/>
                      </a:solidFill>
                      <a:prstDash val="solid"/>
                      <a:round/>
                      <a:headEnd type="none" w="med" len="med"/>
                      <a:tailEnd type="none" w="med" len="med"/>
                    </a:lnL>
                    <a:lnR w="12700" cap="flat" cmpd="sng" algn="ctr">
                      <a:solidFill>
                        <a:srgbClr val="BAB7B0"/>
                      </a:solidFill>
                      <a:prstDash val="solid"/>
                      <a:round/>
                      <a:headEnd type="none" w="med" len="med"/>
                      <a:tailEnd type="none" w="med" len="med"/>
                    </a:lnR>
                    <a:lnT w="0" cap="flat" cmpd="sng" algn="ctr">
                      <a:noFill/>
                    </a:lnT>
                    <a:lnB w="12700" cap="flat" cmpd="sng" algn="ctr">
                      <a:solidFill>
                        <a:srgbClr val="BAB7B0"/>
                      </a:solidFill>
                      <a:prstDash val="solid"/>
                      <a:round/>
                      <a:headEnd type="none" w="med" len="med"/>
                      <a:tailEnd type="none" w="med" len="med"/>
                    </a:lnB>
                  </a:tcPr>
                </a:tc>
              </a:tr>
              <a:tr h="386011">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Activities, not outcomes</a:t>
                      </a:r>
                      <a:endParaRPr lang="en-US" sz="1400" dirty="0">
                        <a:latin typeface="Trebuchet MS" charset="0"/>
                        <a:ea typeface="Trebuchet MS" charset="0"/>
                        <a:cs typeface="Trebuchet MS" charset="0"/>
                      </a:endParaRPr>
                    </a:p>
                  </a:txBody>
                  <a:tcPr marL="62230" marR="62230" marT="62230" marB="62230" anchor="t">
                    <a:lnL w="0" cap="flat" cmpd="sng" algn="ctr">
                      <a:noFill/>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“We’ll be busy” — but no proof lives will change</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86011">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Budget doesn’t match narrative</a:t>
                      </a:r>
                      <a:endParaRPr lang="en-US" sz="1400" dirty="0">
                        <a:latin typeface="Trebuchet MS" charset="0"/>
                        <a:ea typeface="Trebuchet MS" charset="0"/>
                        <a:cs typeface="Trebuchet MS" charset="0"/>
                      </a:endParaRPr>
                    </a:p>
                  </a:txBody>
                  <a:tcPr marL="62230" marR="62230" marT="62230" marB="62230" anchor="t">
                    <a:lnL w="0" cap="flat" cmpd="sng" algn="ctr">
                      <a:noFill/>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The plan hasn’t really been thought through</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86011">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Partners named, no MOUs or letters</a:t>
                      </a:r>
                      <a:endParaRPr lang="en-US" sz="1400" dirty="0">
                        <a:latin typeface="Trebuchet MS" charset="0"/>
                        <a:ea typeface="Trebuchet MS" charset="0"/>
                        <a:cs typeface="Trebuchet MS" charset="0"/>
                      </a:endParaRPr>
                    </a:p>
                  </a:txBody>
                  <a:tcPr marL="62230" marR="62230" marT="62230" marB="62230" anchor="t">
                    <a:lnL w="0" cap="flat" cmpd="sng" algn="ctr">
                      <a:noFill/>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Collaboration is a hope, not an agreement</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86011">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Questions partly answered</a:t>
                      </a:r>
                      <a:endParaRPr lang="en-US" sz="1400" dirty="0">
                        <a:latin typeface="Trebuchet MS" charset="0"/>
                        <a:ea typeface="Trebuchet MS" charset="0"/>
                        <a:cs typeface="Trebuchet MS" charset="0"/>
                      </a:endParaRPr>
                    </a:p>
                  </a:txBody>
                  <a:tcPr marL="62230" marR="62230" marT="62230" marB="62230" anchor="t">
                    <a:lnL w="0" cap="flat" cmpd="sng" algn="ctr">
                      <a:noFill/>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Didn’t read the guidelines — or can’t deliver</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86011">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No plan after the grant ends</a:t>
                      </a:r>
                      <a:endParaRPr lang="en-US" sz="1400" dirty="0">
                        <a:latin typeface="Trebuchet MS" charset="0"/>
                        <a:ea typeface="Trebuchet MS" charset="0"/>
                        <a:cs typeface="Trebuchet MS" charset="0"/>
                      </a:endParaRPr>
                    </a:p>
                  </a:txBody>
                  <a:tcPr marL="62230" marR="62230" marT="62230" marB="62230" anchor="t">
                    <a:lnL w="0" cap="flat" cmpd="sng" algn="ctr">
                      <a:noFill/>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Our money disappears when we leave</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bl>
          </a:graphicData>
        </a:graphic>
      </p:graphicFrame>
      <p:sp>
        <p:nvSpPr>
          <p:cNvPr id="9" name="Text 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7</a:t>
            </a:r>
            <a:endParaRPr lang="en-US" sz="1200" dirty="0"/>
          </a:p>
        </p:txBody>
      </p:sp>
      <p:pic>
        <p:nvPicPr>
          <p:cNvPr id="10"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FOR FAITH-BASED MINISTRIES — AND NONPROFITS THAT PARTNER WITH THEM</a:t>
            </a:r>
            <a:endParaRPr lang="en-US" sz="1200" dirty="0"/>
          </a:p>
        </p:txBody>
      </p:sp>
      <p:sp>
        <p:nvSpPr>
          <p:cNvPr id="4" name="Text 2"/>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Funders invest in the program, not the pulpit</a:t>
            </a:r>
            <a:endParaRPr lang="en-US" sz="3200" dirty="0"/>
          </a:p>
        </p:txBody>
      </p:sp>
      <p:sp>
        <p:nvSpPr>
          <p:cNvPr id="5" name="Text 3"/>
          <p:cNvSpPr/>
          <p:nvPr/>
        </p:nvSpPr>
        <p:spPr>
          <a:xfrm>
            <a:off x="812800" y="1981150"/>
            <a:ext cx="510159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A85A0B"/>
                </a:solidFill>
                <a:latin typeface="Trebuchet MS" pitchFamily="34" charset="0"/>
                <a:ea typeface="Trebuchet MS" pitchFamily="34" charset="-122"/>
                <a:cs typeface="Trebuchet MS" pitchFamily="34" charset="-120"/>
              </a:rPr>
              <a:t>Make the program visible</a:t>
            </a:r>
            <a:endParaRPr lang="en-US" sz="1800" dirty="0"/>
          </a:p>
        </p:txBody>
      </p:sp>
      <p:sp>
        <p:nvSpPr>
          <p:cNvPr id="6" name="Text 4"/>
          <p:cNvSpPr/>
          <p:nvPr/>
        </p:nvSpPr>
        <p:spPr>
          <a:xfrm>
            <a:off x="903732" y="2357041"/>
            <a:ext cx="5003038" cy="1314252"/>
          </a:xfrm>
          <a:prstGeom prst="rect">
            <a:avLst/>
          </a:prstGeom>
          <a:noFill/>
          <a:ln/>
        </p:spPr>
        <p:txBody>
          <a:bodyPr wrap="square" lIns="0" tIns="0" rIns="0" bIns="0" rtlCol="0" anchor="t">
            <a:normAutofit/>
          </a:bodyPr>
          <a:lstStyle/>
          <a:p>
            <a:pPr algn="l" marL="163068" indent="-163068">
              <a:lnSpc>
                <a:spcPts val="2030"/>
              </a:lnSpc>
              <a:buSzPct val="100000"/>
              <a:buChar char="•"/>
            </a:pPr>
            <a:r>
              <a:rPr lang="en-US" sz="1400" dirty="0">
                <a:solidFill>
                  <a:srgbClr val="2B2A22"/>
                </a:solidFill>
                <a:latin typeface="Trebuchet MS" pitchFamily="34" charset="0"/>
                <a:ea typeface="Trebuchet MS" pitchFamily="34" charset="-122"/>
                <a:cs typeface="Trebuchet MS" pitchFamily="34" charset="-120"/>
              </a:rPr>
              <a:t>Name the community program, its own budget and staff lead</a:t>
            </a:r>
            <a:endParaRPr lang="en-US" sz="1400" dirty="0"/>
          </a:p>
          <a:p>
            <a:pPr algn="l" marL="163068" indent="-163068">
              <a:lnSpc>
                <a:spcPts val="2030"/>
              </a:lnSpc>
              <a:buSzPct val="100000"/>
              <a:buChar char="•"/>
            </a:pPr>
            <a:r>
              <a:rPr lang="en-US" sz="1400" dirty="0">
                <a:solidFill>
                  <a:srgbClr val="2B2A22"/>
                </a:solidFill>
                <a:latin typeface="Trebuchet MS" pitchFamily="34" charset="0"/>
                <a:ea typeface="Trebuchet MS" pitchFamily="34" charset="-122"/>
                <a:cs typeface="Trebuchet MS" pitchFamily="34" charset="-120"/>
              </a:rPr>
              <a:t>Track who it serves, not who attends worship</a:t>
            </a:r>
            <a:endParaRPr lang="en-US" sz="1400" dirty="0"/>
          </a:p>
          <a:p>
            <a:pPr algn="l" marL="163068" indent="-163068">
              <a:lnSpc>
                <a:spcPts val="2030"/>
              </a:lnSpc>
              <a:buSzPct val="100000"/>
              <a:buChar char="•"/>
            </a:pPr>
            <a:r>
              <a:rPr lang="en-US" sz="1400" dirty="0">
                <a:solidFill>
                  <a:srgbClr val="2B2A22"/>
                </a:solidFill>
                <a:latin typeface="Trebuchet MS" pitchFamily="34" charset="0"/>
                <a:ea typeface="Trebuchet MS" pitchFamily="34" charset="-122"/>
                <a:cs typeface="Trebuchet MS" pitchFamily="34" charset="-120"/>
              </a:rPr>
              <a:t>Know each funder’s eligibility — some exclude churches or require a separate 501(c)(3)</a:t>
            </a:r>
            <a:endParaRPr lang="en-US" sz="1400" dirty="0"/>
          </a:p>
        </p:txBody>
      </p:sp>
      <p:sp>
        <p:nvSpPr>
          <p:cNvPr id="7" name="Shape 5"/>
          <p:cNvSpPr/>
          <p:nvPr/>
        </p:nvSpPr>
        <p:spPr>
          <a:xfrm>
            <a:off x="5969000" y="1981150"/>
            <a:ext cx="5410200" cy="2121942"/>
          </a:xfrm>
          <a:prstGeom prst="roundRect">
            <a:avLst>
              <a:gd name="adj" fmla="val 4788"/>
            </a:avLst>
          </a:prstGeom>
          <a:solidFill>
            <a:srgbClr val="EDE3CC"/>
          </a:solidFill>
          <a:ln/>
        </p:spPr>
      </p:sp>
      <p:sp>
        <p:nvSpPr>
          <p:cNvPr id="8" name="Text 6"/>
          <p:cNvSpPr/>
          <p:nvPr/>
        </p:nvSpPr>
        <p:spPr>
          <a:xfrm>
            <a:off x="6197600" y="2209750"/>
            <a:ext cx="510159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F3D1E"/>
                </a:solidFill>
                <a:latin typeface="Trebuchet MS" pitchFamily="34" charset="0"/>
                <a:ea typeface="Trebuchet MS" pitchFamily="34" charset="-122"/>
                <a:cs typeface="Trebuchet MS" pitchFamily="34" charset="-120"/>
              </a:rPr>
              <a:t>With direct federal funds</a:t>
            </a:r>
            <a:endParaRPr lang="en-US" sz="1800" dirty="0"/>
          </a:p>
        </p:txBody>
      </p:sp>
      <p:sp>
        <p:nvSpPr>
          <p:cNvPr id="9" name="Text 7"/>
          <p:cNvSpPr/>
          <p:nvPr/>
        </p:nvSpPr>
        <p:spPr>
          <a:xfrm>
            <a:off x="6288532" y="2585641"/>
            <a:ext cx="5003038" cy="1314252"/>
          </a:xfrm>
          <a:prstGeom prst="rect">
            <a:avLst/>
          </a:prstGeom>
          <a:noFill/>
          <a:ln/>
        </p:spPr>
        <p:txBody>
          <a:bodyPr wrap="square" lIns="0" tIns="0" rIns="0" bIns="0" rtlCol="0" anchor="t">
            <a:normAutofit/>
          </a:bodyPr>
          <a:lstStyle/>
          <a:p>
            <a:pPr algn="l" marL="163068" indent="-163068">
              <a:lnSpc>
                <a:spcPts val="2030"/>
              </a:lnSpc>
              <a:buSzPct val="100000"/>
              <a:buChar char="•"/>
            </a:pPr>
            <a:r>
              <a:rPr lang="en-US" sz="1400" dirty="0">
                <a:solidFill>
                  <a:srgbClr val="2B2A22"/>
                </a:solidFill>
                <a:latin typeface="Trebuchet MS" pitchFamily="34" charset="0"/>
                <a:ea typeface="Trebuchet MS" pitchFamily="34" charset="-122"/>
                <a:cs typeface="Trebuchet MS" pitchFamily="34" charset="-120"/>
              </a:rPr>
              <a:t>Keep your religious identity and character</a:t>
            </a:r>
            <a:endParaRPr lang="en-US" sz="1400" dirty="0"/>
          </a:p>
          <a:p>
            <a:pPr algn="l" marL="163068" indent="-163068">
              <a:lnSpc>
                <a:spcPts val="2030"/>
              </a:lnSpc>
              <a:buSzPct val="100000"/>
              <a:buChar char="•"/>
            </a:pPr>
            <a:r>
              <a:rPr lang="en-US" sz="1400" dirty="0">
                <a:solidFill>
                  <a:srgbClr val="2B2A22"/>
                </a:solidFill>
                <a:latin typeface="Trebuchet MS" pitchFamily="34" charset="0"/>
                <a:ea typeface="Trebuchet MS" pitchFamily="34" charset="-122"/>
                <a:cs typeface="Trebuchet MS" pitchFamily="34" charset="-120"/>
              </a:rPr>
              <a:t>Don’t use the funds for worship, religious instruction or proselytizing</a:t>
            </a:r>
            <a:endParaRPr lang="en-US" sz="1400" dirty="0"/>
          </a:p>
          <a:p>
            <a:pPr algn="l" marL="163068" indent="-163068">
              <a:lnSpc>
                <a:spcPts val="2030"/>
              </a:lnSpc>
              <a:buSzPct val="100000"/>
              <a:buChar char="•"/>
            </a:pPr>
            <a:r>
              <a:rPr lang="en-US" sz="1400" dirty="0">
                <a:solidFill>
                  <a:srgbClr val="2B2A22"/>
                </a:solidFill>
                <a:latin typeface="Trebuchet MS" pitchFamily="34" charset="0"/>
                <a:ea typeface="Trebuchet MS" pitchFamily="34" charset="-122"/>
                <a:cs typeface="Trebuchet MS" pitchFamily="34" charset="-120"/>
              </a:rPr>
              <a:t>Offer those separately in time or place, and keep them voluntary</a:t>
            </a:r>
            <a:endParaRPr lang="en-US" sz="1400" dirty="0"/>
          </a:p>
        </p:txBody>
      </p:sp>
      <p:sp>
        <p:nvSpPr>
          <p:cNvPr id="10" name="Text 8"/>
          <p:cNvSpPr/>
          <p:nvPr/>
        </p:nvSpPr>
        <p:spPr>
          <a:xfrm>
            <a:off x="812800" y="4357092"/>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C5847"/>
                </a:solidFill>
                <a:latin typeface="Trebuchet MS" pitchFamily="34" charset="0"/>
                <a:ea typeface="Trebuchet MS" pitchFamily="34" charset="-122"/>
                <a:cs typeface="Trebuchet MS" pitchFamily="34" charset="-120"/>
              </a:rPr>
              <a:t>Rules vary by agency; OMB proposed government-wide grant changes in 2026. Confirm with your funder and counsel.</a:t>
            </a:r>
            <a:endParaRPr lang="en-US" sz="1200" dirty="0"/>
          </a:p>
        </p:txBody>
      </p:sp>
      <p:sp>
        <p:nvSpPr>
          <p:cNvPr id="11" name="Text 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Sources: eCFR 28 CFR Part 38; 6 CFR 19.4; 34 CFR 75.52 · Rischer Consulting · 8</a:t>
            </a:r>
            <a:endParaRPr lang="en-US" sz="1200" dirty="0"/>
          </a:p>
        </p:txBody>
      </p:sp>
      <p:pic>
        <p:nvPicPr>
          <p:cNvPr id="12"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WRITING FOR TODAY’S FUNDING ENVIRONMENT</a:t>
            </a:r>
            <a:endParaRPr lang="en-US" sz="1200" dirty="0"/>
          </a:p>
        </p:txBody>
      </p:sp>
      <p:sp>
        <p:nvSpPr>
          <p:cNvPr id="4" name="Text 2"/>
          <p:cNvSpPr/>
          <p:nvPr>
            <p:ph type="title"/>
          </p:nvPr>
        </p:nvSpPr>
        <p:spPr>
          <a:xfrm>
            <a:off x="812800" y="1254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Say it plainly, and say it true</a:t>
            </a:r>
            <a:endParaRPr lang="en-US" sz="3200" dirty="0"/>
          </a:p>
        </p:txBody>
      </p:sp>
      <p:sp>
        <p:nvSpPr>
          <p:cNvPr id="5" name="Text 3"/>
          <p:cNvSpPr/>
          <p:nvPr/>
        </p:nvSpPr>
        <p:spPr>
          <a:xfrm>
            <a:off x="812800" y="1930350"/>
            <a:ext cx="10883392"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4636"/>
                </a:solidFill>
                <a:latin typeface="Trebuchet MS" pitchFamily="34" charset="0"/>
                <a:ea typeface="Trebuchet MS" pitchFamily="34" charset="-122"/>
                <a:cs typeface="Trebuchet MS" pitchFamily="34" charset="-120"/>
              </a:rPr>
              <a:t>Concrete language is clearer to every reviewer. Describe lawful work accurately — never disguise what a program does — and use each funder’s own words from its guidelines.</a:t>
            </a:r>
            <a:endParaRPr lang="en-US" sz="1400" dirty="0"/>
          </a:p>
        </p:txBody>
      </p:sp>
      <p:sp>
        <p:nvSpPr>
          <p:cNvPr id="6" name="Shape 4"/>
          <p:cNvSpPr/>
          <p:nvPr/>
        </p:nvSpPr>
        <p:spPr>
          <a:xfrm>
            <a:off x="812800" y="2656731"/>
            <a:ext cx="10566400" cy="2168624"/>
          </a:xfrm>
          <a:prstGeom prst="rect">
            <a:avLst/>
          </a:prstGeom>
          <a:solidFill>
            <a:srgbClr val="FBF7EE"/>
          </a:solidFill>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2669431"/>
          <a:ext cx="10553700" cy="2155924"/>
        </p:xfrm>
        <a:graphic>
          <a:graphicData uri="http://schemas.openxmlformats.org/drawingml/2006/table">
            <a:tbl>
              <a:tblPr/>
              <a:tblGrid>
                <a:gridCol w="3377184"/>
                <a:gridCol w="7176516"/>
              </a:tblGrid>
              <a:tr h="359321">
                <a:tc>
                  <a:txBody>
                    <a:bodyPr/>
                    <a:lstStyle/>
                    <a:p>
                      <a:pPr indent="0" marL="0">
                        <a:lnSpc>
                          <a:spcPts val="1820"/>
                        </a:lnSpc>
                        <a:buNone/>
                      </a:pPr>
                      <a:r>
                        <a:rPr lang="en-US" sz="1300" b="1" dirty="0">
                          <a:solidFill>
                            <a:srgbClr val="2B2A22"/>
                          </a:solidFill>
                          <a:latin typeface="Trebuchet MS" pitchFamily="34" charset="0"/>
                          <a:ea typeface="Trebuchet MS" pitchFamily="34" charset="-122"/>
                          <a:cs typeface="Trebuchet MS" pitchFamily="34" charset="-120"/>
                        </a:rPr>
                        <a:t>Instead of</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BAB7B0"/>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BAB7B0"/>
                      </a:solidFill>
                      <a:prstDash val="solid"/>
                      <a:round/>
                      <a:headEnd type="none" w="med" len="med"/>
                      <a:tailEnd type="none" w="med" len="med"/>
                    </a:lnB>
                    <a:solidFill>
                      <a:srgbClr val="E9E5DC"/>
                    </a:solidFill>
                  </a:tcPr>
                </a:tc>
                <a:tc>
                  <a:txBody>
                    <a:bodyPr/>
                    <a:lstStyle/>
                    <a:p>
                      <a:pPr indent="0" marL="0">
                        <a:lnSpc>
                          <a:spcPts val="1820"/>
                        </a:lnSpc>
                        <a:buNone/>
                      </a:pPr>
                      <a:r>
                        <a:rPr lang="en-US" sz="1300" b="1" dirty="0">
                          <a:solidFill>
                            <a:srgbClr val="5E6B1F"/>
                          </a:solidFill>
                          <a:latin typeface="Trebuchet MS" pitchFamily="34" charset="0"/>
                          <a:ea typeface="Trebuchet MS" pitchFamily="34" charset="-122"/>
                          <a:cs typeface="Trebuchet MS" pitchFamily="34" charset="-120"/>
                        </a:rPr>
                        <a:t>Consider naming</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BAB7B0"/>
                      </a:solidFill>
                      <a:prstDash val="solid"/>
                      <a:round/>
                      <a:headEnd type="none" w="med" len="med"/>
                      <a:tailEnd type="none" w="med" len="med"/>
                    </a:lnL>
                    <a:lnR w="12700" cap="flat" cmpd="sng" algn="ctr">
                      <a:solidFill>
                        <a:srgbClr val="BAB7B0"/>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BAB7B0"/>
                      </a:solidFill>
                      <a:prstDash val="solid"/>
                      <a:round/>
                      <a:headEnd type="none" w="med" len="med"/>
                      <a:tailEnd type="none" w="med" len="med"/>
                    </a:lnB>
                    <a:solidFill>
                      <a:srgbClr val="E9E5DC"/>
                    </a:solidFill>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equity</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Equal opportunity; closing gaps in access to [service]</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underserved / underrepresented</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High-need; under-resourced; low-income — name the county or ZIP</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diversity / diverse</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The specific community by place and need — name the neighborhood</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systemic barriers</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Long-standing, documented obstacles; measured gaps in access</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social justice</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Community well-being; economic mobility; opportunity</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bl>
          </a:graphicData>
        </a:graphic>
      </p:graphicFrame>
      <p:sp>
        <p:nvSpPr>
          <p:cNvPr id="8" name="Text 5"/>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9</a:t>
            </a:r>
            <a:endParaRPr lang="en-US" sz="1200" dirty="0"/>
          </a:p>
        </p:txBody>
      </p:sp>
      <p:pic>
        <p:nvPicPr>
          <p:cNvPr id="9"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F3D1E"/>
        </a:solidFill>
      </p:bgPr>
    </p:bg>
    <p:spTree>
      <p:nvGrpSpPr>
        <p:cNvPr id="1" name=""/>
        <p:cNvGrpSpPr/>
        <p:nvPr/>
      </p:nvGrpSpPr>
      <p:grpSpPr>
        <a:xfrm>
          <a:off x="0" y="0"/>
          <a:ext cx="0" cy="0"/>
          <a:chOff x="0" y="0"/>
          <a:chExt cx="0" cy="0"/>
        </a:xfrm>
      </p:grpSpPr>
      <p:sp>
        <p:nvSpPr>
          <p:cNvPr id="2" name="Shape 0"/>
          <p:cNvSpPr/>
          <p:nvPr/>
        </p:nvSpPr>
        <p:spPr>
          <a:xfrm>
            <a:off x="0" y="0"/>
            <a:ext cx="2032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48311"/>
                </a:solidFill>
                <a:latin typeface="Trebuchet MS" pitchFamily="34" charset="0"/>
                <a:ea typeface="Trebuchet MS" pitchFamily="34" charset="-122"/>
                <a:cs typeface="Trebuchet MS" pitchFamily="34" charset="-120"/>
              </a:rPr>
              <a:t>THE FRAMEWORK</a:t>
            </a:r>
            <a:endParaRPr lang="en-US" sz="1200" dirty="0"/>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7F1E3"/>
                </a:solidFill>
                <a:latin typeface="Trebuchet MS" pitchFamily="34" charset="0"/>
                <a:ea typeface="Trebuchet MS" pitchFamily="34" charset="-122"/>
                <a:cs typeface="Trebuchet MS" pitchFamily="34" charset="-120"/>
              </a:rPr>
              <a:t>The Six Tenets™ of a fundable strategy</a:t>
            </a:r>
            <a:endParaRPr lang="en-US" sz="3200" dirty="0"/>
          </a:p>
        </p:txBody>
      </p:sp>
      <p:sp>
        <p:nvSpPr>
          <p:cNvPr id="5" name="Shape 3"/>
          <p:cNvSpPr/>
          <p:nvPr/>
        </p:nvSpPr>
        <p:spPr>
          <a:xfrm>
            <a:off x="812800" y="2082750"/>
            <a:ext cx="3420517" cy="1215281"/>
          </a:xfrm>
          <a:prstGeom prst="roundRect">
            <a:avLst>
              <a:gd name="adj" fmla="val 6270"/>
            </a:avLst>
          </a:prstGeom>
          <a:solidFill>
            <a:srgbClr val="3C4D28"/>
          </a:solidFill>
          <a:ln/>
        </p:spPr>
      </p:sp>
      <p:sp>
        <p:nvSpPr>
          <p:cNvPr id="6" name="Shape 4"/>
          <p:cNvSpPr/>
          <p:nvPr/>
        </p:nvSpPr>
        <p:spPr>
          <a:xfrm>
            <a:off x="812800" y="2082750"/>
            <a:ext cx="3420517" cy="1215281"/>
          </a:xfrm>
          <a:custGeom>
            <a:avLst/>
            <a:gdLst/>
            <a:ahLst/>
            <a:cxnLst/>
            <a:rect l="l" t="t" r="r" b="b"/>
            <a:pathLst>
              <a:path w="3420517" h="1215281">
                <a:moveTo>
                  <a:pt x="0" y="76200"/>
                </a:moveTo>
                <a:lnTo>
                  <a:pt x="0" y="76200"/>
                </a:lnTo>
                <a:arcTo hR="76200" wR="76200" stAng="10800000" swAng="5400000"/>
                <a:lnTo>
                  <a:pt x="3344317" y="0"/>
                </a:lnTo>
                <a:arcTo hR="76200" wR="76200" stAng="16200000" swAng="5400000"/>
                <a:lnTo>
                  <a:pt x="3420517" y="76200"/>
                </a:lnTo>
                <a:arcTo hR="38100" wR="76200" stAng="0" swAng="-5400000"/>
                <a:lnTo>
                  <a:pt x="76200" y="38100"/>
                </a:lnTo>
                <a:arcTo hR="38100" wR="76200" stAng="16200000" swAng="-5400000"/>
                <a:close/>
              </a:path>
            </a:pathLst>
          </a:custGeom>
          <a:solidFill>
            <a:srgbClr val="E48311"/>
          </a:solidFill>
          <a:ln/>
        </p:spPr>
      </p:sp>
      <p:sp>
        <p:nvSpPr>
          <p:cNvPr id="7" name="Text 5"/>
          <p:cNvSpPr/>
          <p:nvPr/>
        </p:nvSpPr>
        <p:spPr>
          <a:xfrm>
            <a:off x="1016000" y="2324050"/>
            <a:ext cx="310454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7F1E3"/>
                </a:solidFill>
                <a:latin typeface="Trebuchet MS" pitchFamily="34" charset="0"/>
                <a:ea typeface="Trebuchet MS" pitchFamily="34" charset="-122"/>
                <a:cs typeface="Trebuchet MS" pitchFamily="34" charset="-120"/>
              </a:rPr>
              <a:t>1 · Story</a:t>
            </a:r>
            <a:endParaRPr lang="en-US" sz="1800" dirty="0"/>
          </a:p>
        </p:txBody>
      </p:sp>
      <p:sp>
        <p:nvSpPr>
          <p:cNvPr id="8" name="Text 6"/>
          <p:cNvSpPr/>
          <p:nvPr/>
        </p:nvSpPr>
        <p:spPr>
          <a:xfrm>
            <a:off x="1016000" y="2649141"/>
            <a:ext cx="3104540"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D9D2BC"/>
                </a:solidFill>
                <a:latin typeface="Trebuchet MS" pitchFamily="34" charset="0"/>
                <a:ea typeface="Trebuchet MS" pitchFamily="34" charset="-122"/>
                <a:cs typeface="Trebuchet MS" pitchFamily="34" charset="-120"/>
              </a:rPr>
              <a:t>The gap, proven with evidence and community voice</a:t>
            </a:r>
            <a:endParaRPr lang="en-US" sz="1300" dirty="0"/>
          </a:p>
        </p:txBody>
      </p:sp>
      <p:sp>
        <p:nvSpPr>
          <p:cNvPr id="9" name="Shape 7"/>
          <p:cNvSpPr/>
          <p:nvPr/>
        </p:nvSpPr>
        <p:spPr>
          <a:xfrm>
            <a:off x="4385717" y="2082750"/>
            <a:ext cx="3420517" cy="1215281"/>
          </a:xfrm>
          <a:prstGeom prst="roundRect">
            <a:avLst>
              <a:gd name="adj" fmla="val 6270"/>
            </a:avLst>
          </a:prstGeom>
          <a:solidFill>
            <a:srgbClr val="3C4D28"/>
          </a:solidFill>
          <a:ln/>
        </p:spPr>
      </p:sp>
      <p:sp>
        <p:nvSpPr>
          <p:cNvPr id="10" name="Shape 8"/>
          <p:cNvSpPr/>
          <p:nvPr/>
        </p:nvSpPr>
        <p:spPr>
          <a:xfrm>
            <a:off x="4385717" y="2082750"/>
            <a:ext cx="3420517" cy="1215281"/>
          </a:xfrm>
          <a:custGeom>
            <a:avLst/>
            <a:gdLst/>
            <a:ahLst/>
            <a:cxnLst/>
            <a:rect l="l" t="t" r="r" b="b"/>
            <a:pathLst>
              <a:path w="3420517" h="1215281">
                <a:moveTo>
                  <a:pt x="0" y="76200"/>
                </a:moveTo>
                <a:lnTo>
                  <a:pt x="0" y="76200"/>
                </a:lnTo>
                <a:arcTo hR="76200" wR="76200" stAng="10800000" swAng="5400000"/>
                <a:lnTo>
                  <a:pt x="3344317" y="0"/>
                </a:lnTo>
                <a:arcTo hR="76200" wR="76200" stAng="16200000" swAng="5400000"/>
                <a:lnTo>
                  <a:pt x="3420517" y="76200"/>
                </a:lnTo>
                <a:arcTo hR="38100" wR="76200" stAng="0" swAng="-5400000"/>
                <a:lnTo>
                  <a:pt x="76200" y="38100"/>
                </a:lnTo>
                <a:arcTo hR="38100" wR="76200" stAng="16200000" swAng="-5400000"/>
                <a:close/>
              </a:path>
            </a:pathLst>
          </a:custGeom>
          <a:solidFill>
            <a:srgbClr val="E48311"/>
          </a:solidFill>
          <a:ln/>
        </p:spPr>
      </p:sp>
      <p:sp>
        <p:nvSpPr>
          <p:cNvPr id="11" name="Text 9"/>
          <p:cNvSpPr/>
          <p:nvPr/>
        </p:nvSpPr>
        <p:spPr>
          <a:xfrm>
            <a:off x="4588917" y="2324050"/>
            <a:ext cx="310454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7F1E3"/>
                </a:solidFill>
                <a:latin typeface="Trebuchet MS" pitchFamily="34" charset="0"/>
                <a:ea typeface="Trebuchet MS" pitchFamily="34" charset="-122"/>
                <a:cs typeface="Trebuchet MS" pitchFamily="34" charset="-120"/>
              </a:rPr>
              <a:t>2 · Aspiration</a:t>
            </a:r>
            <a:endParaRPr lang="en-US" sz="1800" dirty="0"/>
          </a:p>
        </p:txBody>
      </p:sp>
      <p:sp>
        <p:nvSpPr>
          <p:cNvPr id="12" name="Text 10"/>
          <p:cNvSpPr/>
          <p:nvPr/>
        </p:nvSpPr>
        <p:spPr>
          <a:xfrm>
            <a:off x="4588917" y="2649141"/>
            <a:ext cx="3104540"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D9D2BC"/>
                </a:solidFill>
                <a:latin typeface="Trebuchet MS" pitchFamily="34" charset="0"/>
                <a:ea typeface="Trebuchet MS" pitchFamily="34" charset="-122"/>
                <a:cs typeface="Trebuchet MS" pitchFamily="34" charset="-120"/>
              </a:rPr>
              <a:t>The change you commit to, matched to funder priorities</a:t>
            </a:r>
            <a:endParaRPr lang="en-US" sz="1300" dirty="0"/>
          </a:p>
        </p:txBody>
      </p:sp>
      <p:sp>
        <p:nvSpPr>
          <p:cNvPr id="13" name="Shape 11"/>
          <p:cNvSpPr/>
          <p:nvPr/>
        </p:nvSpPr>
        <p:spPr>
          <a:xfrm>
            <a:off x="7958634" y="2082750"/>
            <a:ext cx="3420566" cy="1215281"/>
          </a:xfrm>
          <a:prstGeom prst="roundRect">
            <a:avLst>
              <a:gd name="adj" fmla="val 6270"/>
            </a:avLst>
          </a:prstGeom>
          <a:solidFill>
            <a:srgbClr val="3C4D28"/>
          </a:solidFill>
          <a:ln/>
        </p:spPr>
      </p:sp>
      <p:sp>
        <p:nvSpPr>
          <p:cNvPr id="14" name="Shape 12"/>
          <p:cNvSpPr/>
          <p:nvPr/>
        </p:nvSpPr>
        <p:spPr>
          <a:xfrm>
            <a:off x="7958634" y="2082750"/>
            <a:ext cx="3420566" cy="1215281"/>
          </a:xfrm>
          <a:custGeom>
            <a:avLst/>
            <a:gdLst/>
            <a:ahLst/>
            <a:cxnLst/>
            <a:rect l="l" t="t" r="r" b="b"/>
            <a:pathLst>
              <a:path w="3420566" h="1215281">
                <a:moveTo>
                  <a:pt x="0" y="76200"/>
                </a:moveTo>
                <a:lnTo>
                  <a:pt x="0" y="76200"/>
                </a:lnTo>
                <a:arcTo hR="76200" wR="76200" stAng="10800000" swAng="5400000"/>
                <a:lnTo>
                  <a:pt x="3344366" y="0"/>
                </a:lnTo>
                <a:arcTo hR="76200" wR="76200" stAng="16200000" swAng="5400000"/>
                <a:lnTo>
                  <a:pt x="3420566" y="76200"/>
                </a:lnTo>
                <a:arcTo hR="38100" wR="76200" stAng="0" swAng="-5400000"/>
                <a:lnTo>
                  <a:pt x="76200" y="38100"/>
                </a:lnTo>
                <a:arcTo hR="38100" wR="76200" stAng="16200000" swAng="-5400000"/>
                <a:close/>
              </a:path>
            </a:pathLst>
          </a:custGeom>
          <a:solidFill>
            <a:srgbClr val="E48311"/>
          </a:solidFill>
          <a:ln/>
        </p:spPr>
      </p:sp>
      <p:sp>
        <p:nvSpPr>
          <p:cNvPr id="15" name="Text 13"/>
          <p:cNvSpPr/>
          <p:nvPr/>
        </p:nvSpPr>
        <p:spPr>
          <a:xfrm>
            <a:off x="8161834" y="2324050"/>
            <a:ext cx="310459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7F1E3"/>
                </a:solidFill>
                <a:latin typeface="Trebuchet MS" pitchFamily="34" charset="0"/>
                <a:ea typeface="Trebuchet MS" pitchFamily="34" charset="-122"/>
                <a:cs typeface="Trebuchet MS" pitchFamily="34" charset="-120"/>
              </a:rPr>
              <a:t>3 · Data</a:t>
            </a:r>
            <a:endParaRPr lang="en-US" sz="1800" dirty="0"/>
          </a:p>
        </p:txBody>
      </p:sp>
      <p:sp>
        <p:nvSpPr>
          <p:cNvPr id="16" name="Text 14"/>
          <p:cNvSpPr/>
          <p:nvPr/>
        </p:nvSpPr>
        <p:spPr>
          <a:xfrm>
            <a:off x="8161834" y="2649141"/>
            <a:ext cx="3104591"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D9D2BC"/>
                </a:solidFill>
                <a:latin typeface="Trebuchet MS" pitchFamily="34" charset="0"/>
                <a:ea typeface="Trebuchet MS" pitchFamily="34" charset="-122"/>
                <a:cs typeface="Trebuchet MS" pitchFamily="34" charset="-120"/>
              </a:rPr>
              <a:t>A logic model that links work to results</a:t>
            </a:r>
            <a:endParaRPr lang="en-US" sz="1300" dirty="0"/>
          </a:p>
        </p:txBody>
      </p:sp>
      <p:sp>
        <p:nvSpPr>
          <p:cNvPr id="17" name="Shape 15"/>
          <p:cNvSpPr/>
          <p:nvPr/>
        </p:nvSpPr>
        <p:spPr>
          <a:xfrm>
            <a:off x="812800" y="3450431"/>
            <a:ext cx="3420517" cy="1215281"/>
          </a:xfrm>
          <a:prstGeom prst="roundRect">
            <a:avLst>
              <a:gd name="adj" fmla="val 6270"/>
            </a:avLst>
          </a:prstGeom>
          <a:solidFill>
            <a:srgbClr val="3C4D28"/>
          </a:solidFill>
          <a:ln/>
        </p:spPr>
      </p:sp>
      <p:sp>
        <p:nvSpPr>
          <p:cNvPr id="18" name="Shape 16"/>
          <p:cNvSpPr/>
          <p:nvPr/>
        </p:nvSpPr>
        <p:spPr>
          <a:xfrm>
            <a:off x="812800" y="3450431"/>
            <a:ext cx="3420517" cy="1215281"/>
          </a:xfrm>
          <a:custGeom>
            <a:avLst/>
            <a:gdLst/>
            <a:ahLst/>
            <a:cxnLst/>
            <a:rect l="l" t="t" r="r" b="b"/>
            <a:pathLst>
              <a:path w="3420517" h="1215281">
                <a:moveTo>
                  <a:pt x="0" y="76200"/>
                </a:moveTo>
                <a:lnTo>
                  <a:pt x="0" y="76200"/>
                </a:lnTo>
                <a:arcTo hR="76200" wR="76200" stAng="10800000" swAng="5400000"/>
                <a:lnTo>
                  <a:pt x="3344317" y="0"/>
                </a:lnTo>
                <a:arcTo hR="76200" wR="76200" stAng="16200000" swAng="5400000"/>
                <a:lnTo>
                  <a:pt x="3420517" y="76200"/>
                </a:lnTo>
                <a:arcTo hR="38100" wR="76200" stAng="0" swAng="-5400000"/>
                <a:lnTo>
                  <a:pt x="76200" y="38100"/>
                </a:lnTo>
                <a:arcTo hR="38100" wR="76200" stAng="16200000" swAng="-5400000"/>
                <a:close/>
              </a:path>
            </a:pathLst>
          </a:custGeom>
          <a:solidFill>
            <a:srgbClr val="849337"/>
          </a:solidFill>
          <a:ln/>
        </p:spPr>
      </p:sp>
      <p:sp>
        <p:nvSpPr>
          <p:cNvPr id="19" name="Text 17"/>
          <p:cNvSpPr/>
          <p:nvPr/>
        </p:nvSpPr>
        <p:spPr>
          <a:xfrm>
            <a:off x="1016000" y="3691731"/>
            <a:ext cx="310454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7F1E3"/>
                </a:solidFill>
                <a:latin typeface="Trebuchet MS" pitchFamily="34" charset="0"/>
                <a:ea typeface="Trebuchet MS" pitchFamily="34" charset="-122"/>
                <a:cs typeface="Trebuchet MS" pitchFamily="34" charset="-120"/>
              </a:rPr>
              <a:t>4 · Evaluation</a:t>
            </a:r>
            <a:endParaRPr lang="en-US" sz="1800" dirty="0"/>
          </a:p>
        </p:txBody>
      </p:sp>
      <p:sp>
        <p:nvSpPr>
          <p:cNvPr id="20" name="Text 18"/>
          <p:cNvSpPr/>
          <p:nvPr/>
        </p:nvSpPr>
        <p:spPr>
          <a:xfrm>
            <a:off x="1016000" y="4016821"/>
            <a:ext cx="3104540"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D9D2BC"/>
                </a:solidFill>
                <a:latin typeface="Trebuchet MS" pitchFamily="34" charset="0"/>
                <a:ea typeface="Trebuchet MS" pitchFamily="34" charset="-122"/>
                <a:cs typeface="Trebuchet MS" pitchFamily="34" charset="-120"/>
              </a:rPr>
              <a:t>How you’ll know — and show — it worked</a:t>
            </a:r>
            <a:endParaRPr lang="en-US" sz="1300" dirty="0"/>
          </a:p>
        </p:txBody>
      </p:sp>
      <p:sp>
        <p:nvSpPr>
          <p:cNvPr id="21" name="Shape 19"/>
          <p:cNvSpPr/>
          <p:nvPr/>
        </p:nvSpPr>
        <p:spPr>
          <a:xfrm>
            <a:off x="4385717" y="3450431"/>
            <a:ext cx="3420517" cy="1215281"/>
          </a:xfrm>
          <a:prstGeom prst="roundRect">
            <a:avLst>
              <a:gd name="adj" fmla="val 6270"/>
            </a:avLst>
          </a:prstGeom>
          <a:solidFill>
            <a:srgbClr val="3C4D28"/>
          </a:solidFill>
          <a:ln/>
        </p:spPr>
      </p:sp>
      <p:sp>
        <p:nvSpPr>
          <p:cNvPr id="22" name="Shape 20"/>
          <p:cNvSpPr/>
          <p:nvPr/>
        </p:nvSpPr>
        <p:spPr>
          <a:xfrm>
            <a:off x="4385717" y="3450431"/>
            <a:ext cx="3420517" cy="1215281"/>
          </a:xfrm>
          <a:custGeom>
            <a:avLst/>
            <a:gdLst/>
            <a:ahLst/>
            <a:cxnLst/>
            <a:rect l="l" t="t" r="r" b="b"/>
            <a:pathLst>
              <a:path w="3420517" h="1215281">
                <a:moveTo>
                  <a:pt x="0" y="76200"/>
                </a:moveTo>
                <a:lnTo>
                  <a:pt x="0" y="76200"/>
                </a:lnTo>
                <a:arcTo hR="76200" wR="76200" stAng="10800000" swAng="5400000"/>
                <a:lnTo>
                  <a:pt x="3344317" y="0"/>
                </a:lnTo>
                <a:arcTo hR="76200" wR="76200" stAng="16200000" swAng="5400000"/>
                <a:lnTo>
                  <a:pt x="3420517" y="76200"/>
                </a:lnTo>
                <a:arcTo hR="38100" wR="76200" stAng="0" swAng="-5400000"/>
                <a:lnTo>
                  <a:pt x="76200" y="38100"/>
                </a:lnTo>
                <a:arcTo hR="38100" wR="76200" stAng="16200000" swAng="-5400000"/>
                <a:close/>
              </a:path>
            </a:pathLst>
          </a:custGeom>
          <a:solidFill>
            <a:srgbClr val="849337"/>
          </a:solidFill>
          <a:ln/>
        </p:spPr>
      </p:sp>
      <p:sp>
        <p:nvSpPr>
          <p:cNvPr id="23" name="Text 21"/>
          <p:cNvSpPr/>
          <p:nvPr/>
        </p:nvSpPr>
        <p:spPr>
          <a:xfrm>
            <a:off x="4588917" y="3691731"/>
            <a:ext cx="310454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7F1E3"/>
                </a:solidFill>
                <a:latin typeface="Trebuchet MS" pitchFamily="34" charset="0"/>
                <a:ea typeface="Trebuchet MS" pitchFamily="34" charset="-122"/>
                <a:cs typeface="Trebuchet MS" pitchFamily="34" charset="-120"/>
              </a:rPr>
              <a:t>5 · Finances</a:t>
            </a:r>
            <a:endParaRPr lang="en-US" sz="1800" dirty="0"/>
          </a:p>
        </p:txBody>
      </p:sp>
      <p:sp>
        <p:nvSpPr>
          <p:cNvPr id="24" name="Text 22"/>
          <p:cNvSpPr/>
          <p:nvPr/>
        </p:nvSpPr>
        <p:spPr>
          <a:xfrm>
            <a:off x="4588917" y="4016821"/>
            <a:ext cx="3104540"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D9D2BC"/>
                </a:solidFill>
                <a:latin typeface="Trebuchet MS" pitchFamily="34" charset="0"/>
                <a:ea typeface="Trebuchet MS" pitchFamily="34" charset="-122"/>
                <a:cs typeface="Trebuchet MS" pitchFamily="34" charset="-120"/>
              </a:rPr>
              <a:t>A budget that tells the same story, and a life after the grant</a:t>
            </a:r>
            <a:endParaRPr lang="en-US" sz="1300" dirty="0"/>
          </a:p>
        </p:txBody>
      </p:sp>
      <p:sp>
        <p:nvSpPr>
          <p:cNvPr id="25" name="Shape 23"/>
          <p:cNvSpPr/>
          <p:nvPr/>
        </p:nvSpPr>
        <p:spPr>
          <a:xfrm>
            <a:off x="7958634" y="3450431"/>
            <a:ext cx="3420566" cy="1215281"/>
          </a:xfrm>
          <a:prstGeom prst="roundRect">
            <a:avLst>
              <a:gd name="adj" fmla="val 6270"/>
            </a:avLst>
          </a:prstGeom>
          <a:solidFill>
            <a:srgbClr val="3C4D28"/>
          </a:solidFill>
          <a:ln/>
        </p:spPr>
      </p:sp>
      <p:sp>
        <p:nvSpPr>
          <p:cNvPr id="26" name="Shape 24"/>
          <p:cNvSpPr/>
          <p:nvPr/>
        </p:nvSpPr>
        <p:spPr>
          <a:xfrm>
            <a:off x="7958634" y="3450431"/>
            <a:ext cx="3420566" cy="1215281"/>
          </a:xfrm>
          <a:custGeom>
            <a:avLst/>
            <a:gdLst/>
            <a:ahLst/>
            <a:cxnLst/>
            <a:rect l="l" t="t" r="r" b="b"/>
            <a:pathLst>
              <a:path w="3420566" h="1215281">
                <a:moveTo>
                  <a:pt x="0" y="76200"/>
                </a:moveTo>
                <a:lnTo>
                  <a:pt x="0" y="76200"/>
                </a:lnTo>
                <a:arcTo hR="76200" wR="76200" stAng="10800000" swAng="5400000"/>
                <a:lnTo>
                  <a:pt x="3344366" y="0"/>
                </a:lnTo>
                <a:arcTo hR="76200" wR="76200" stAng="16200000" swAng="5400000"/>
                <a:lnTo>
                  <a:pt x="3420566" y="76200"/>
                </a:lnTo>
                <a:arcTo hR="38100" wR="76200" stAng="0" swAng="-5400000"/>
                <a:lnTo>
                  <a:pt x="76200" y="38100"/>
                </a:lnTo>
                <a:arcTo hR="38100" wR="76200" stAng="16200000" swAng="-5400000"/>
                <a:close/>
              </a:path>
            </a:pathLst>
          </a:custGeom>
          <a:solidFill>
            <a:srgbClr val="849337"/>
          </a:solidFill>
          <a:ln/>
        </p:spPr>
      </p:sp>
      <p:sp>
        <p:nvSpPr>
          <p:cNvPr id="27" name="Text 25"/>
          <p:cNvSpPr/>
          <p:nvPr/>
        </p:nvSpPr>
        <p:spPr>
          <a:xfrm>
            <a:off x="8161834" y="3691731"/>
            <a:ext cx="310459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7F1E3"/>
                </a:solidFill>
                <a:latin typeface="Trebuchet MS" pitchFamily="34" charset="0"/>
                <a:ea typeface="Trebuchet MS" pitchFamily="34" charset="-122"/>
                <a:cs typeface="Trebuchet MS" pitchFamily="34" charset="-120"/>
              </a:rPr>
              <a:t>6 · Funders</a:t>
            </a:r>
            <a:endParaRPr lang="en-US" sz="1800" dirty="0"/>
          </a:p>
        </p:txBody>
      </p:sp>
      <p:sp>
        <p:nvSpPr>
          <p:cNvPr id="28" name="Text 26"/>
          <p:cNvSpPr/>
          <p:nvPr/>
        </p:nvSpPr>
        <p:spPr>
          <a:xfrm>
            <a:off x="8161834" y="4016821"/>
            <a:ext cx="3104591"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D9D2BC"/>
                </a:solidFill>
                <a:latin typeface="Trebuchet MS" pitchFamily="34" charset="0"/>
                <a:ea typeface="Trebuchet MS" pitchFamily="34" charset="-122"/>
                <a:cs typeface="Trebuchet MS" pitchFamily="34" charset="-120"/>
              </a:rPr>
              <a:t>The right partners for your strengths</a:t>
            </a:r>
            <a:endParaRPr lang="en-US" sz="1300" dirty="0"/>
          </a:p>
        </p:txBody>
      </p:sp>
      <p:sp>
        <p:nvSpPr>
          <p:cNvPr id="29" name="Text 27"/>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2AA"/>
                </a:solidFill>
                <a:latin typeface="Trebuchet MS" pitchFamily="34" charset="0"/>
                <a:ea typeface="Trebuchet MS" pitchFamily="34" charset="-122"/>
                <a:cs typeface="Trebuchet MS" pitchFamily="34" charset="-120"/>
              </a:rPr>
              <a:t>Rischer Consulting · UFLS 2026 · 10</a:t>
            </a:r>
            <a:endParaRPr lang="en-US" sz="1200" dirty="0"/>
          </a:p>
        </p:txBody>
      </p:sp>
      <p:pic>
        <p:nvPicPr>
          <p:cNvPr id="30"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TENETS 1–2 · STORY + ASPIRATION</a:t>
            </a:r>
            <a:endParaRPr lang="en-US" sz="1200" dirty="0"/>
          </a:p>
        </p:txBody>
      </p:sp>
      <p:sp>
        <p:nvSpPr>
          <p:cNvPr id="4" name="Text 2"/>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One sentence a funder can repeat</a:t>
            </a:r>
            <a:endParaRPr lang="en-US" sz="3200" dirty="0"/>
          </a:p>
        </p:txBody>
      </p:sp>
      <p:sp>
        <p:nvSpPr>
          <p:cNvPr id="5" name="Text 3"/>
          <p:cNvSpPr/>
          <p:nvPr/>
        </p:nvSpPr>
        <p:spPr>
          <a:xfrm>
            <a:off x="812800" y="1981150"/>
            <a:ext cx="10566400" cy="2032000"/>
          </a:xfrm>
          <a:prstGeom prst="roundRect">
            <a:avLst>
              <a:gd name="adj" fmla="val 5000"/>
            </a:avLst>
          </a:prstGeom>
          <a:solidFill>
            <a:srgbClr val="2F3D1E"/>
          </a:solidFill>
          <a:ln/>
        </p:spPr>
        <p:txBody>
          <a:bodyPr wrap="square" lIns="325842" tIns="224242" rIns="30186" bIns="198842" rtlCol="0" anchor="t">
            <a:normAutofit/>
          </a:bodyPr>
          <a:lstStyle/>
          <a:p>
            <a:pPr algn="l" indent="0" marL="0">
              <a:lnSpc>
                <a:spcPts val="3000"/>
              </a:lnSpc>
              <a:buNone/>
            </a:pPr>
            <a:r>
              <a:rPr lang="en-US" sz="2000" dirty="0">
                <a:solidFill>
                  <a:srgbClr val="F7F1E3"/>
                </a:solidFill>
                <a:latin typeface="Trebuchet MS" pitchFamily="34" charset="0"/>
                <a:ea typeface="Trebuchet MS" pitchFamily="34" charset="-122"/>
                <a:cs typeface="Trebuchet MS" pitchFamily="34" charset="-120"/>
              </a:rPr>
              <a:t>Because </a:t>
            </a:r>
            <a:r>
              <a:rPr lang="en-US" sz="2000" dirty="0">
                <a:solidFill>
                  <a:srgbClr val="E48311"/>
                </a:solidFill>
                <a:latin typeface="Trebuchet MS" pitchFamily="34" charset="0"/>
                <a:ea typeface="Trebuchet MS" pitchFamily="34" charset="-122"/>
                <a:cs typeface="Trebuchet MS" pitchFamily="34" charset="-120"/>
              </a:rPr>
              <a:t>[the need, with a number]</a:t>
            </a:r>
            <a:r>
              <a:rPr lang="en-US" sz="2000" dirty="0">
                <a:solidFill>
                  <a:srgbClr val="F7F1E3"/>
                </a:solidFill>
                <a:latin typeface="Trebuchet MS" pitchFamily="34" charset="0"/>
                <a:ea typeface="Trebuchet MS" pitchFamily="34" charset="-122"/>
                <a:cs typeface="Trebuchet MS" pitchFamily="34" charset="-120"/>
              </a:rPr>
              <a:t>,</a:t>
            </a:r>
            <a:endParaRPr lang="en-US" sz="2000" dirty="0"/>
          </a:p>
          <a:p>
            <a:pPr algn="l" indent="0" marL="0">
              <a:lnSpc>
                <a:spcPts val="3000"/>
              </a:lnSpc>
              <a:buNone/>
            </a:pPr>
            <a:r>
              <a:rPr lang="en-US" sz="2000" dirty="0">
                <a:solidFill>
                  <a:srgbClr val="F7F1E3"/>
                </a:solidFill>
                <a:latin typeface="Trebuchet MS" pitchFamily="34" charset="0"/>
                <a:ea typeface="Trebuchet MS" pitchFamily="34" charset="-122"/>
                <a:cs typeface="Trebuchet MS" pitchFamily="34" charset="-120"/>
              </a:rPr>
              <a:t>we will </a:t>
            </a:r>
            <a:r>
              <a:rPr lang="en-US" sz="2000" dirty="0">
                <a:solidFill>
                  <a:srgbClr val="E48311"/>
                </a:solidFill>
                <a:latin typeface="Trebuchet MS" pitchFamily="34" charset="0"/>
                <a:ea typeface="Trebuchet MS" pitchFamily="34" charset="-122"/>
                <a:cs typeface="Trebuchet MS" pitchFamily="34" charset="-120"/>
              </a:rPr>
              <a:t>[your strategy]</a:t>
            </a:r>
            <a:r>
              <a:rPr lang="en-US" sz="2000" dirty="0">
                <a:solidFill>
                  <a:srgbClr val="F7F1E3"/>
                </a:solidFill>
                <a:latin typeface="Trebuchet MS" pitchFamily="34" charset="0"/>
                <a:ea typeface="Trebuchet MS" pitchFamily="34" charset="-122"/>
                <a:cs typeface="Trebuchet MS" pitchFamily="34" charset="-120"/>
              </a:rPr>
              <a:t>,</a:t>
            </a:r>
            <a:endParaRPr lang="en-US" sz="2000" dirty="0"/>
          </a:p>
          <a:p>
            <a:pPr algn="l" indent="0" marL="0">
              <a:lnSpc>
                <a:spcPts val="3000"/>
              </a:lnSpc>
              <a:buNone/>
            </a:pPr>
            <a:r>
              <a:rPr lang="en-US" sz="2000" dirty="0">
                <a:solidFill>
                  <a:srgbClr val="F7F1E3"/>
                </a:solidFill>
                <a:latin typeface="Trebuchet MS" pitchFamily="34" charset="0"/>
                <a:ea typeface="Trebuchet MS" pitchFamily="34" charset="-122"/>
                <a:cs typeface="Trebuchet MS" pitchFamily="34" charset="-120"/>
              </a:rPr>
              <a:t>so that </a:t>
            </a:r>
            <a:r>
              <a:rPr lang="en-US" sz="2000" dirty="0">
                <a:solidFill>
                  <a:srgbClr val="E48311"/>
                </a:solidFill>
                <a:latin typeface="Trebuchet MS" pitchFamily="34" charset="0"/>
                <a:ea typeface="Trebuchet MS" pitchFamily="34" charset="-122"/>
                <a:cs typeface="Trebuchet MS" pitchFamily="34" charset="-120"/>
              </a:rPr>
              <a:t>[who] [changes how]</a:t>
            </a:r>
            <a:r>
              <a:rPr lang="en-US" sz="2000" dirty="0">
                <a:solidFill>
                  <a:srgbClr val="F7F1E3"/>
                </a:solidFill>
                <a:latin typeface="Trebuchet MS" pitchFamily="34" charset="0"/>
                <a:ea typeface="Trebuchet MS" pitchFamily="34" charset="-122"/>
                <a:cs typeface="Trebuchet MS" pitchFamily="34" charset="-120"/>
              </a:rPr>
              <a:t>,</a:t>
            </a:r>
            <a:endParaRPr lang="en-US" sz="2000" dirty="0"/>
          </a:p>
          <a:p>
            <a:pPr algn="l" indent="0" marL="0">
              <a:lnSpc>
                <a:spcPts val="3000"/>
              </a:lnSpc>
              <a:buNone/>
            </a:pPr>
            <a:r>
              <a:rPr lang="en-US" sz="2000" dirty="0">
                <a:solidFill>
                  <a:srgbClr val="F7F1E3"/>
                </a:solidFill>
                <a:latin typeface="Trebuchet MS" pitchFamily="34" charset="0"/>
                <a:ea typeface="Trebuchet MS" pitchFamily="34" charset="-122"/>
                <a:cs typeface="Trebuchet MS" pitchFamily="34" charset="-120"/>
              </a:rPr>
              <a:t>measured by </a:t>
            </a:r>
            <a:r>
              <a:rPr lang="en-US" sz="2000" dirty="0">
                <a:solidFill>
                  <a:srgbClr val="E48311"/>
                </a:solidFill>
                <a:latin typeface="Trebuchet MS" pitchFamily="34" charset="0"/>
                <a:ea typeface="Trebuchet MS" pitchFamily="34" charset="-122"/>
                <a:cs typeface="Trebuchet MS" pitchFamily="34" charset="-120"/>
              </a:rPr>
              <a:t>[one indicator]</a:t>
            </a:r>
            <a:r>
              <a:rPr lang="en-US" sz="2000" dirty="0">
                <a:solidFill>
                  <a:srgbClr val="F7F1E3"/>
                </a:solidFill>
                <a:latin typeface="Trebuchet MS" pitchFamily="34" charset="0"/>
                <a:ea typeface="Trebuchet MS" pitchFamily="34" charset="-122"/>
                <a:cs typeface="Trebuchet MS" pitchFamily="34" charset="-120"/>
              </a:rPr>
              <a:t>.</a:t>
            </a:r>
            <a:endParaRPr lang="en-US" sz="2000" dirty="0"/>
          </a:p>
        </p:txBody>
      </p:sp>
      <p:sp>
        <p:nvSpPr>
          <p:cNvPr id="6" name="Shape 4"/>
          <p:cNvSpPr/>
          <p:nvPr/>
        </p:nvSpPr>
        <p:spPr>
          <a:xfrm>
            <a:off x="831850" y="4267150"/>
            <a:ext cx="0" cy="1008311"/>
          </a:xfrm>
          <a:prstGeom prst="line">
            <a:avLst/>
          </a:prstGeom>
          <a:noFill/>
          <a:ln w="38100">
            <a:solidFill>
              <a:srgbClr val="E48311"/>
            </a:solidFill>
            <a:prstDash val="solid"/>
          </a:ln>
        </p:spPr>
      </p:sp>
      <p:sp>
        <p:nvSpPr>
          <p:cNvPr id="7" name="Text 5"/>
          <p:cNvSpPr/>
          <p:nvPr/>
        </p:nvSpPr>
        <p:spPr>
          <a:xfrm>
            <a:off x="1028700" y="4292550"/>
            <a:ext cx="5114671"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A85A0B"/>
                </a:solidFill>
                <a:latin typeface="Trebuchet MS" pitchFamily="34" charset="0"/>
                <a:ea typeface="Trebuchet MS" pitchFamily="34" charset="-122"/>
                <a:cs typeface="Trebuchet MS" pitchFamily="34" charset="-120"/>
              </a:rPr>
              <a:t>A MINISTRY</a:t>
            </a:r>
            <a:endParaRPr lang="en-US" sz="1200" dirty="0"/>
          </a:p>
        </p:txBody>
      </p:sp>
      <p:sp>
        <p:nvSpPr>
          <p:cNvPr id="8" name="Text 6"/>
          <p:cNvSpPr/>
          <p:nvPr/>
        </p:nvSpPr>
        <p:spPr>
          <a:xfrm>
            <a:off x="1028700" y="4556671"/>
            <a:ext cx="5114671"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Because [__]% of families near our church report skipping meals, we will pair our food pantry with benefits enrollment, so that 150 households become food-secure within a year.</a:t>
            </a:r>
            <a:endParaRPr lang="en-US" sz="1300" dirty="0"/>
          </a:p>
        </p:txBody>
      </p:sp>
      <p:sp>
        <p:nvSpPr>
          <p:cNvPr id="9" name="Shape 7"/>
          <p:cNvSpPr/>
          <p:nvPr/>
        </p:nvSpPr>
        <p:spPr>
          <a:xfrm>
            <a:off x="6216650" y="4267150"/>
            <a:ext cx="0" cy="1008311"/>
          </a:xfrm>
          <a:prstGeom prst="line">
            <a:avLst/>
          </a:prstGeom>
          <a:noFill/>
          <a:ln w="38100">
            <a:solidFill>
              <a:srgbClr val="849337"/>
            </a:solidFill>
            <a:prstDash val="solid"/>
          </a:ln>
        </p:spPr>
      </p:sp>
      <p:sp>
        <p:nvSpPr>
          <p:cNvPr id="10" name="Text 8"/>
          <p:cNvSpPr/>
          <p:nvPr/>
        </p:nvSpPr>
        <p:spPr>
          <a:xfrm>
            <a:off x="6413500" y="4292550"/>
            <a:ext cx="5114671"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5E6B1F"/>
                </a:solidFill>
                <a:latin typeface="Trebuchet MS" pitchFamily="34" charset="0"/>
                <a:ea typeface="Trebuchet MS" pitchFamily="34" charset="-122"/>
                <a:cs typeface="Trebuchet MS" pitchFamily="34" charset="-120"/>
              </a:rPr>
              <a:t>A NONPROFIT</a:t>
            </a:r>
            <a:endParaRPr lang="en-US" sz="1200" dirty="0"/>
          </a:p>
        </p:txBody>
      </p:sp>
      <p:sp>
        <p:nvSpPr>
          <p:cNvPr id="11" name="Text 9"/>
          <p:cNvSpPr/>
          <p:nvPr/>
        </p:nvSpPr>
        <p:spPr>
          <a:xfrm>
            <a:off x="6413500" y="4556671"/>
            <a:ext cx="5114671"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Because [__]% of young adults in our county are out of work and school, we will add paid internships to our job training, so that 60 graduates are employed at 6 months.</a:t>
            </a:r>
            <a:endParaRPr lang="en-US" sz="1300" dirty="0"/>
          </a:p>
        </p:txBody>
      </p:sp>
      <p:sp>
        <p:nvSpPr>
          <p:cNvPr id="12" name="Text 1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Illustrative examples · Rischer Consulting · UFLS 2026 · 11</a:t>
            </a:r>
            <a:endParaRPr lang="en-US" sz="1200" dirty="0"/>
          </a:p>
        </p:txBody>
      </p:sp>
      <p:pic>
        <p:nvPicPr>
          <p:cNvPr id="13"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TENET 3 · DATA · EXAMPLE: A FOOD PROGRAM RUN BY A MINISTRY OR NONPROFIT</a:t>
            </a:r>
            <a:endParaRPr lang="en-US" sz="1200" dirty="0"/>
          </a:p>
        </p:txBody>
      </p:sp>
      <p:sp>
        <p:nvSpPr>
          <p:cNvPr id="4" name="Text 2"/>
          <p:cNvSpPr/>
          <p:nvPr>
            <p:ph type="title"/>
          </p:nvPr>
        </p:nvSpPr>
        <p:spPr>
          <a:xfrm>
            <a:off x="812800" y="1330920"/>
            <a:ext cx="10883392"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Outputs prove you were busy. Outcomes prove you mattered.</a:t>
            </a:r>
            <a:endParaRPr lang="en-US" sz="3200" dirty="0"/>
          </a:p>
        </p:txBody>
      </p:sp>
      <p:sp>
        <p:nvSpPr>
          <p:cNvPr id="5" name="Shape 3"/>
          <p:cNvSpPr/>
          <p:nvPr/>
        </p:nvSpPr>
        <p:spPr>
          <a:xfrm>
            <a:off x="812800" y="2529780"/>
            <a:ext cx="2032000" cy="1300361"/>
          </a:xfrm>
          <a:prstGeom prst="roundRect">
            <a:avLst>
              <a:gd name="adj" fmla="val 5860"/>
            </a:avLst>
          </a:prstGeom>
          <a:solidFill>
            <a:srgbClr val="EDE3CC"/>
          </a:solidFill>
          <a:ln/>
        </p:spPr>
      </p:sp>
      <p:sp>
        <p:nvSpPr>
          <p:cNvPr id="6" name="Text 4"/>
          <p:cNvSpPr/>
          <p:nvPr/>
        </p:nvSpPr>
        <p:spPr>
          <a:xfrm>
            <a:off x="990600" y="2707580"/>
            <a:ext cx="1727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5E6B1F"/>
                </a:solidFill>
                <a:latin typeface="Trebuchet MS" pitchFamily="34" charset="0"/>
                <a:ea typeface="Trebuchet MS" pitchFamily="34" charset="-122"/>
                <a:cs typeface="Trebuchet MS" pitchFamily="34" charset="-120"/>
              </a:rPr>
              <a:t>Inputs</a:t>
            </a:r>
            <a:endParaRPr lang="en-US" sz="1500" dirty="0"/>
          </a:p>
        </p:txBody>
      </p:sp>
      <p:sp>
        <p:nvSpPr>
          <p:cNvPr id="7" name="Text 5"/>
          <p:cNvSpPr/>
          <p:nvPr/>
        </p:nvSpPr>
        <p:spPr>
          <a:xfrm>
            <a:off x="990600" y="3012380"/>
            <a:ext cx="17272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B2A22"/>
                </a:solidFill>
                <a:latin typeface="Trebuchet MS" pitchFamily="34" charset="0"/>
                <a:ea typeface="Trebuchet MS" pitchFamily="34" charset="-122"/>
                <a:cs typeface="Trebuchet MS" pitchFamily="34" charset="-120"/>
              </a:rPr>
              <a:t>Volunteers, pantry space, a benefits navigator</a:t>
            </a:r>
            <a:endParaRPr lang="en-US" sz="1200" dirty="0"/>
          </a:p>
        </p:txBody>
      </p:sp>
      <p:sp>
        <p:nvSpPr>
          <p:cNvPr id="8" name="Shape 6"/>
          <p:cNvSpPr/>
          <p:nvPr/>
        </p:nvSpPr>
        <p:spPr>
          <a:xfrm>
            <a:off x="2946400" y="2529780"/>
            <a:ext cx="2032000" cy="1300361"/>
          </a:xfrm>
          <a:prstGeom prst="roundRect">
            <a:avLst>
              <a:gd name="adj" fmla="val 5860"/>
            </a:avLst>
          </a:prstGeom>
          <a:solidFill>
            <a:srgbClr val="EDE3CC"/>
          </a:solidFill>
          <a:ln/>
        </p:spPr>
      </p:sp>
      <p:sp>
        <p:nvSpPr>
          <p:cNvPr id="9" name="Text 7"/>
          <p:cNvSpPr/>
          <p:nvPr/>
        </p:nvSpPr>
        <p:spPr>
          <a:xfrm>
            <a:off x="3124200" y="2707580"/>
            <a:ext cx="1727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5E6B1F"/>
                </a:solidFill>
                <a:latin typeface="Trebuchet MS" pitchFamily="34" charset="0"/>
                <a:ea typeface="Trebuchet MS" pitchFamily="34" charset="-122"/>
                <a:cs typeface="Trebuchet MS" pitchFamily="34" charset="-120"/>
              </a:rPr>
              <a:t>Activities</a:t>
            </a:r>
            <a:endParaRPr lang="en-US" sz="1500" dirty="0"/>
          </a:p>
        </p:txBody>
      </p:sp>
      <p:sp>
        <p:nvSpPr>
          <p:cNvPr id="10" name="Text 8"/>
          <p:cNvSpPr/>
          <p:nvPr/>
        </p:nvSpPr>
        <p:spPr>
          <a:xfrm>
            <a:off x="3124200" y="3012380"/>
            <a:ext cx="17272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B2A22"/>
                </a:solidFill>
                <a:latin typeface="Trebuchet MS" pitchFamily="34" charset="0"/>
                <a:ea typeface="Trebuchet MS" pitchFamily="34" charset="-122"/>
                <a:cs typeface="Trebuchet MS" pitchFamily="34" charset="-120"/>
              </a:rPr>
              <a:t>Weekly distribution plus enrollment help</a:t>
            </a:r>
            <a:endParaRPr lang="en-US" sz="1200" dirty="0"/>
          </a:p>
        </p:txBody>
      </p:sp>
      <p:sp>
        <p:nvSpPr>
          <p:cNvPr id="11" name="Shape 9"/>
          <p:cNvSpPr/>
          <p:nvPr/>
        </p:nvSpPr>
        <p:spPr>
          <a:xfrm>
            <a:off x="5080000" y="2529780"/>
            <a:ext cx="2032000" cy="1300361"/>
          </a:xfrm>
          <a:prstGeom prst="roundRect">
            <a:avLst>
              <a:gd name="adj" fmla="val 5860"/>
            </a:avLst>
          </a:prstGeom>
          <a:solidFill>
            <a:srgbClr val="EDE3CC"/>
          </a:solidFill>
          <a:ln/>
        </p:spPr>
      </p:sp>
      <p:sp>
        <p:nvSpPr>
          <p:cNvPr id="12" name="Text 10"/>
          <p:cNvSpPr/>
          <p:nvPr/>
        </p:nvSpPr>
        <p:spPr>
          <a:xfrm>
            <a:off x="5257800" y="2707580"/>
            <a:ext cx="1727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5E6B1F"/>
                </a:solidFill>
                <a:latin typeface="Trebuchet MS" pitchFamily="34" charset="0"/>
                <a:ea typeface="Trebuchet MS" pitchFamily="34" charset="-122"/>
                <a:cs typeface="Trebuchet MS" pitchFamily="34" charset="-120"/>
              </a:rPr>
              <a:t>Outputs</a:t>
            </a:r>
            <a:endParaRPr lang="en-US" sz="1500" dirty="0"/>
          </a:p>
        </p:txBody>
      </p:sp>
      <p:sp>
        <p:nvSpPr>
          <p:cNvPr id="13" name="Text 11"/>
          <p:cNvSpPr/>
          <p:nvPr/>
        </p:nvSpPr>
        <p:spPr>
          <a:xfrm>
            <a:off x="5257800" y="3012380"/>
            <a:ext cx="17272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B2A22"/>
                </a:solidFill>
                <a:latin typeface="Trebuchet MS" pitchFamily="34" charset="0"/>
                <a:ea typeface="Trebuchet MS" pitchFamily="34" charset="-122"/>
                <a:cs typeface="Trebuchet MS" pitchFamily="34" charset="-120"/>
              </a:rPr>
              <a:t>1,200 boxes given; 200 applications filed</a:t>
            </a:r>
            <a:endParaRPr lang="en-US" sz="1200" dirty="0"/>
          </a:p>
        </p:txBody>
      </p:sp>
      <p:sp>
        <p:nvSpPr>
          <p:cNvPr id="14" name="Shape 12"/>
          <p:cNvSpPr/>
          <p:nvPr/>
        </p:nvSpPr>
        <p:spPr>
          <a:xfrm>
            <a:off x="7213600" y="2529780"/>
            <a:ext cx="2032000" cy="1300361"/>
          </a:xfrm>
          <a:prstGeom prst="roundRect">
            <a:avLst>
              <a:gd name="adj" fmla="val 5860"/>
            </a:avLst>
          </a:prstGeom>
          <a:solidFill>
            <a:srgbClr val="2F3D1E"/>
          </a:solidFill>
          <a:ln/>
        </p:spPr>
      </p:sp>
      <p:sp>
        <p:nvSpPr>
          <p:cNvPr id="15" name="Text 13"/>
          <p:cNvSpPr/>
          <p:nvPr/>
        </p:nvSpPr>
        <p:spPr>
          <a:xfrm>
            <a:off x="7391400" y="2707580"/>
            <a:ext cx="1727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E48311"/>
                </a:solidFill>
                <a:latin typeface="Trebuchet MS" pitchFamily="34" charset="0"/>
                <a:ea typeface="Trebuchet MS" pitchFamily="34" charset="-122"/>
                <a:cs typeface="Trebuchet MS" pitchFamily="34" charset="-120"/>
              </a:rPr>
              <a:t>Outcomes</a:t>
            </a:r>
            <a:endParaRPr lang="en-US" sz="1500" dirty="0"/>
          </a:p>
        </p:txBody>
      </p:sp>
      <p:sp>
        <p:nvSpPr>
          <p:cNvPr id="16" name="Text 14"/>
          <p:cNvSpPr/>
          <p:nvPr/>
        </p:nvSpPr>
        <p:spPr>
          <a:xfrm>
            <a:off x="7391400" y="3012380"/>
            <a:ext cx="17272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7F1E3"/>
                </a:solidFill>
                <a:latin typeface="Trebuchet MS" pitchFamily="34" charset="0"/>
                <a:ea typeface="Trebuchet MS" pitchFamily="34" charset="-122"/>
                <a:cs typeface="Trebuchet MS" pitchFamily="34" charset="-120"/>
              </a:rPr>
              <a:t>150 households report fewer skipped meals</a:t>
            </a:r>
            <a:endParaRPr lang="en-US" sz="1200" dirty="0"/>
          </a:p>
        </p:txBody>
      </p:sp>
      <p:sp>
        <p:nvSpPr>
          <p:cNvPr id="17" name="Shape 15"/>
          <p:cNvSpPr/>
          <p:nvPr/>
        </p:nvSpPr>
        <p:spPr>
          <a:xfrm>
            <a:off x="9347200" y="2529780"/>
            <a:ext cx="2032000" cy="1300361"/>
          </a:xfrm>
          <a:prstGeom prst="roundRect">
            <a:avLst>
              <a:gd name="adj" fmla="val 5860"/>
            </a:avLst>
          </a:prstGeom>
          <a:solidFill>
            <a:srgbClr val="2F3D1E"/>
          </a:solidFill>
          <a:ln/>
        </p:spPr>
      </p:sp>
      <p:sp>
        <p:nvSpPr>
          <p:cNvPr id="18" name="Text 16"/>
          <p:cNvSpPr/>
          <p:nvPr/>
        </p:nvSpPr>
        <p:spPr>
          <a:xfrm>
            <a:off x="9525000" y="2707580"/>
            <a:ext cx="1727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E48311"/>
                </a:solidFill>
                <a:latin typeface="Trebuchet MS" pitchFamily="34" charset="0"/>
                <a:ea typeface="Trebuchet MS" pitchFamily="34" charset="-122"/>
                <a:cs typeface="Trebuchet MS" pitchFamily="34" charset="-120"/>
              </a:rPr>
              <a:t>Impact</a:t>
            </a:r>
            <a:endParaRPr lang="en-US" sz="1500" dirty="0"/>
          </a:p>
        </p:txBody>
      </p:sp>
      <p:sp>
        <p:nvSpPr>
          <p:cNvPr id="19" name="Text 17"/>
          <p:cNvSpPr/>
          <p:nvPr/>
        </p:nvSpPr>
        <p:spPr>
          <a:xfrm>
            <a:off x="9525000" y="3012380"/>
            <a:ext cx="17272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7F1E3"/>
                </a:solidFill>
                <a:latin typeface="Trebuchet MS" pitchFamily="34" charset="0"/>
                <a:ea typeface="Trebuchet MS" pitchFamily="34" charset="-122"/>
                <a:cs typeface="Trebuchet MS" pitchFamily="34" charset="-120"/>
              </a:rPr>
              <a:t>A more food-secure neighborhood</a:t>
            </a:r>
            <a:endParaRPr lang="en-US" sz="1200" dirty="0"/>
          </a:p>
        </p:txBody>
      </p:sp>
      <p:sp>
        <p:nvSpPr>
          <p:cNvPr id="20" name="Text 18"/>
          <p:cNvSpPr/>
          <p:nvPr/>
        </p:nvSpPr>
        <p:spPr>
          <a:xfrm>
            <a:off x="812800" y="4134941"/>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A4636"/>
                </a:solidFill>
                <a:latin typeface="Trebuchet MS" pitchFamily="34" charset="0"/>
                <a:ea typeface="Trebuchet MS" pitchFamily="34" charset="-122"/>
                <a:cs typeface="Trebuchet MS" pitchFamily="34" charset="-120"/>
              </a:rPr>
              <a:t>Funders buy the dark boxes. Your strategy has to show how the light boxes get you there.</a:t>
            </a:r>
            <a:endParaRPr lang="en-US" sz="1500" dirty="0"/>
          </a:p>
        </p:txBody>
      </p:sp>
      <p:sp>
        <p:nvSpPr>
          <p:cNvPr id="21" name="Text 1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Illustrative example · Rischer Consulting · UFLS 2026 · 12</a:t>
            </a:r>
            <a:endParaRPr lang="en-US" sz="1200" dirty="0"/>
          </a:p>
        </p:txBody>
      </p:sp>
      <p:pic>
        <p:nvPicPr>
          <p:cNvPr id="22"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48311"/>
        </a:solidFill>
      </p:bgPr>
    </p:bg>
    <p:spTree>
      <p:nvGrpSpPr>
        <p:cNvPr id="1" name=""/>
        <p:cNvGrpSpPr/>
        <p:nvPr/>
      </p:nvGrpSpPr>
      <p:grpSpPr>
        <a:xfrm>
          <a:off x="0" y="0"/>
          <a:ext cx="0" cy="0"/>
          <a:chOff x="0" y="0"/>
          <a:chExt cx="0" cy="0"/>
        </a:xfrm>
      </p:grpSpPr>
      <p:sp>
        <p:nvSpPr>
          <p:cNvPr id="2" name="Text 0"/>
          <p:cNvSpPr/>
          <p:nvPr/>
        </p:nvSpPr>
        <p:spPr>
          <a:xfrm>
            <a:off x="812800" y="204981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B1A08"/>
                </a:solidFill>
                <a:latin typeface="Trebuchet MS" pitchFamily="34" charset="0"/>
                <a:ea typeface="Trebuchet MS" pitchFamily="34" charset="-122"/>
                <a:cs typeface="Trebuchet MS" pitchFamily="34" charset="-120"/>
              </a:rPr>
              <a:t>ZOOM POLL 2 OF 3 · KNOWLEDGE CHECK</a:t>
            </a:r>
            <a:endParaRPr lang="en-US" sz="1200" dirty="0"/>
          </a:p>
        </p:txBody>
      </p:sp>
      <p:sp>
        <p:nvSpPr>
          <p:cNvPr id="3" name="Text 1"/>
          <p:cNvSpPr/>
          <p:nvPr>
            <p:ph type="title"/>
          </p:nvPr>
        </p:nvSpPr>
        <p:spPr>
          <a:xfrm>
            <a:off x="812800" y="256793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B1A08"/>
                </a:solidFill>
                <a:latin typeface="Trebuchet MS" pitchFamily="34" charset="0"/>
                <a:ea typeface="Trebuchet MS" pitchFamily="34" charset="-122"/>
                <a:cs typeface="Trebuchet MS" pitchFamily="34" charset="-120"/>
              </a:rPr>
              <a:t>Which of these is an </a:t>
            </a:r>
            <a:r>
              <a:rPr lang="en-US" sz="3600" b="1" i="0" u="sng" dirty="0">
                <a:solidFill>
                  <a:srgbClr val="2B1A08"/>
                </a:solidFill>
                <a:latin typeface="Trebuchet MS" pitchFamily="34" charset="0"/>
                <a:ea typeface="Trebuchet MS" pitchFamily="34" charset="-122"/>
                <a:cs typeface="Trebuchet MS" pitchFamily="34" charset="-120"/>
              </a:rPr>
              <a:t>outcome</a:t>
            </a:r>
            <a:r>
              <a:rPr lang="en-US" sz="3600" b="1" i="0" dirty="0">
                <a:solidFill>
                  <a:srgbClr val="2B1A08"/>
                </a:solidFill>
                <a:latin typeface="Trebuchet MS" pitchFamily="34" charset="0"/>
                <a:ea typeface="Trebuchet MS" pitchFamily="34" charset="-122"/>
                <a:cs typeface="Trebuchet MS" pitchFamily="34" charset="-120"/>
              </a:rPr>
              <a:t>?</a:t>
            </a:r>
            <a:endParaRPr lang="en-US" sz="3600" dirty="0"/>
          </a:p>
        </p:txBody>
      </p:sp>
      <p:sp>
        <p:nvSpPr>
          <p:cNvPr id="4" name="Text 2"/>
          <p:cNvSpPr/>
          <p:nvPr/>
        </p:nvSpPr>
        <p:spPr>
          <a:xfrm>
            <a:off x="812800" y="3375620"/>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A.</a:t>
            </a:r>
            <a:r>
              <a:rPr lang="en-US" sz="1600" dirty="0">
                <a:solidFill>
                  <a:srgbClr val="2B1A08"/>
                </a:solidFill>
                <a:latin typeface="Trebuchet MS" pitchFamily="34" charset="0"/>
                <a:ea typeface="Trebuchet MS" pitchFamily="34" charset="-122"/>
                <a:cs typeface="Trebuchet MS" pitchFamily="34" charset="-120"/>
              </a:rPr>
              <a:t> 1,200 food boxes distributed</a:t>
            </a:r>
            <a:endParaRPr lang="en-US" sz="1600" dirty="0"/>
          </a:p>
        </p:txBody>
      </p:sp>
      <p:sp>
        <p:nvSpPr>
          <p:cNvPr id="5" name="Text 3"/>
          <p:cNvSpPr/>
          <p:nvPr/>
        </p:nvSpPr>
        <p:spPr>
          <a:xfrm>
            <a:off x="6172200" y="3375620"/>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B.</a:t>
            </a:r>
            <a:r>
              <a:rPr lang="en-US" sz="1600" dirty="0">
                <a:solidFill>
                  <a:srgbClr val="2B1A08"/>
                </a:solidFill>
                <a:latin typeface="Trebuchet MS" pitchFamily="34" charset="0"/>
                <a:ea typeface="Trebuchet MS" pitchFamily="34" charset="-122"/>
                <a:cs typeface="Trebuchet MS" pitchFamily="34" charset="-120"/>
              </a:rPr>
              <a:t> 40 job-training classes held</a:t>
            </a:r>
            <a:endParaRPr lang="en-US" sz="1600" dirty="0"/>
          </a:p>
        </p:txBody>
      </p:sp>
      <p:sp>
        <p:nvSpPr>
          <p:cNvPr id="6" name="Text 4"/>
          <p:cNvSpPr/>
          <p:nvPr/>
        </p:nvSpPr>
        <p:spPr>
          <a:xfrm>
            <a:off x="812800" y="4168080"/>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C.</a:t>
            </a:r>
            <a:r>
              <a:rPr lang="en-US" sz="1600" dirty="0">
                <a:solidFill>
                  <a:srgbClr val="2B1A08"/>
                </a:solidFill>
                <a:latin typeface="Trebuchet MS" pitchFamily="34" charset="0"/>
                <a:ea typeface="Trebuchet MS" pitchFamily="34" charset="-122"/>
                <a:cs typeface="Trebuchet MS" pitchFamily="34" charset="-120"/>
              </a:rPr>
              <a:t> 60 graduates employed at six months</a:t>
            </a:r>
            <a:endParaRPr lang="en-US" sz="1600" dirty="0"/>
          </a:p>
        </p:txBody>
      </p:sp>
      <p:sp>
        <p:nvSpPr>
          <p:cNvPr id="7" name="Text 5"/>
          <p:cNvSpPr/>
          <p:nvPr/>
        </p:nvSpPr>
        <p:spPr>
          <a:xfrm>
            <a:off x="6172200" y="4168080"/>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D.</a:t>
            </a:r>
            <a:r>
              <a:rPr lang="en-US" sz="1600" dirty="0">
                <a:solidFill>
                  <a:srgbClr val="2B1A08"/>
                </a:solidFill>
                <a:latin typeface="Trebuchet MS" pitchFamily="34" charset="0"/>
                <a:ea typeface="Trebuchet MS" pitchFamily="34" charset="-122"/>
                <a:cs typeface="Trebuchet MS" pitchFamily="34" charset="-120"/>
              </a:rPr>
              <a:t> 300 volunteers recruited</a:t>
            </a:r>
            <a:endParaRPr lang="en-US" sz="1600" dirty="0"/>
          </a:p>
        </p:txBody>
      </p:sp>
      <p:pic>
        <p:nvPicPr>
          <p:cNvPr id="8"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DE3CC"/>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TENET 4 · EVALUATION</a:t>
            </a:r>
            <a:endParaRPr lang="en-US" sz="1200" dirty="0"/>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Start with three measures you can actually collect</a:t>
            </a:r>
            <a:endParaRPr lang="en-US" sz="3200" dirty="0"/>
          </a:p>
        </p:txBody>
      </p:sp>
      <p:sp>
        <p:nvSpPr>
          <p:cNvPr id="5" name="Shape 3"/>
          <p:cNvSpPr/>
          <p:nvPr/>
        </p:nvSpPr>
        <p:spPr>
          <a:xfrm>
            <a:off x="812800" y="2082750"/>
            <a:ext cx="10566400" cy="1556742"/>
          </a:xfrm>
          <a:prstGeom prst="rect">
            <a:avLst/>
          </a:prstGeom>
          <a:solidFill>
            <a:srgbClr val="FBF7EE"/>
          </a:solidFill>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2095450"/>
          <a:ext cx="10553700" cy="1544042"/>
        </p:xfrm>
        <a:graphic>
          <a:graphicData uri="http://schemas.openxmlformats.org/drawingml/2006/table">
            <a:tbl>
              <a:tblPr/>
              <a:tblGrid>
                <a:gridCol w="2532888"/>
                <a:gridCol w="4221480"/>
                <a:gridCol w="3799332"/>
              </a:tblGrid>
              <a:tr h="386011">
                <a:tc>
                  <a:txBody>
                    <a:bodyPr/>
                    <a:lstStyle/>
                    <a:p>
                      <a:pPr indent="0" marL="0">
                        <a:lnSpc>
                          <a:spcPts val="1960"/>
                        </a:lnSpc>
                        <a:buNone/>
                      </a:pPr>
                      <a:r>
                        <a:rPr lang="en-US" sz="1400" b="1" dirty="0">
                          <a:solidFill>
                            <a:srgbClr val="2B2A22"/>
                          </a:solidFill>
                          <a:latin typeface="Trebuchet MS" pitchFamily="34" charset="0"/>
                          <a:ea typeface="Trebuchet MS" pitchFamily="34" charset="-122"/>
                          <a:cs typeface="Trebuchet MS" pitchFamily="34" charset="-120"/>
                        </a:rPr>
                        <a:t>Measure</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BAB7B0"/>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BAB7B0"/>
                      </a:solidFill>
                      <a:prstDash val="solid"/>
                      <a:round/>
                      <a:headEnd type="none" w="med" len="med"/>
                      <a:tailEnd type="none" w="med" len="med"/>
                    </a:lnB>
                    <a:solidFill>
                      <a:srgbClr val="E9E5DC"/>
                    </a:solidFill>
                  </a:tcPr>
                </a:tc>
                <a:tc>
                  <a:txBody>
                    <a:bodyPr/>
                    <a:lstStyle/>
                    <a:p>
                      <a:pPr indent="0" marL="0">
                        <a:lnSpc>
                          <a:spcPts val="1960"/>
                        </a:lnSpc>
                        <a:buNone/>
                      </a:pPr>
                      <a:r>
                        <a:rPr lang="en-US" sz="1400" b="1" dirty="0">
                          <a:solidFill>
                            <a:srgbClr val="2B2A22"/>
                          </a:solidFill>
                          <a:latin typeface="Trebuchet MS" pitchFamily="34" charset="0"/>
                          <a:ea typeface="Trebuchet MS" pitchFamily="34" charset="-122"/>
                          <a:cs typeface="Trebuchet MS" pitchFamily="34" charset="-120"/>
                        </a:rPr>
                        <a:t>Question it answers</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BAB7B0"/>
                      </a:solidFill>
                      <a:prstDash val="solid"/>
                      <a:round/>
                      <a:headEnd type="none" w="med" len="med"/>
                      <a:tailEnd type="none" w="med" len="med"/>
                    </a:lnL>
                    <a:lnR w="12700" cap="flat" cmpd="sng" algn="ctr">
                      <a:solidFill>
                        <a:srgbClr val="BAB7B0"/>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BAB7B0"/>
                      </a:solidFill>
                      <a:prstDash val="solid"/>
                      <a:round/>
                      <a:headEnd type="none" w="med" len="med"/>
                      <a:tailEnd type="none" w="med" len="med"/>
                    </a:lnB>
                    <a:solidFill>
                      <a:srgbClr val="E9E5DC"/>
                    </a:solidFill>
                  </a:tcPr>
                </a:tc>
                <a:tc>
                  <a:txBody>
                    <a:bodyPr/>
                    <a:lstStyle/>
                    <a:p>
                      <a:pPr indent="0" marL="0">
                        <a:lnSpc>
                          <a:spcPts val="1960"/>
                        </a:lnSpc>
                        <a:buNone/>
                      </a:pPr>
                      <a:r>
                        <a:rPr lang="en-US" sz="1400" b="1" dirty="0">
                          <a:solidFill>
                            <a:srgbClr val="2B2A22"/>
                          </a:solidFill>
                          <a:latin typeface="Trebuchet MS" pitchFamily="34" charset="0"/>
                          <a:ea typeface="Trebuchet MS" pitchFamily="34" charset="-122"/>
                          <a:cs typeface="Trebuchet MS" pitchFamily="34" charset="-120"/>
                        </a:rPr>
                        <a:t>How you collect it</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BAB7B0"/>
                      </a:solidFill>
                      <a:prstDash val="solid"/>
                      <a:round/>
                      <a:headEnd type="none" w="med" len="med"/>
                      <a:tailEnd type="none" w="med" len="med"/>
                    </a:lnL>
                    <a:lnR w="12700" cap="flat" cmpd="sng" algn="ctr">
                      <a:solidFill>
                        <a:srgbClr val="BAB7B0"/>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BAB7B0"/>
                      </a:solidFill>
                      <a:prstDash val="solid"/>
                      <a:round/>
                      <a:headEnd type="none" w="med" len="med"/>
                      <a:tailEnd type="none" w="med" len="med"/>
                    </a:lnB>
                    <a:solidFill>
                      <a:srgbClr val="E9E5DC"/>
                    </a:solidFill>
                  </a:tcPr>
                </a:tc>
              </a:tr>
              <a:tr h="386011">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Reach</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Did we serve who we said we would?</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Intake sign-in, ZIP code</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86011">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Change</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Is anyone better off?</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Same short survey, start and end</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86011">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Story</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What does it mean in a life?</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2–3 consented testimonies</a:t>
                      </a:r>
                      <a:endParaRPr lang="en-US" sz="1400" dirty="0">
                        <a:latin typeface="Trebuchet MS" charset="0"/>
                        <a:ea typeface="Trebuchet MS" charset="0"/>
                        <a:cs typeface="Trebuchet MS" charset="0"/>
                      </a:endParaRPr>
                    </a:p>
                  </a:txBody>
                  <a:tcPr marL="62230" marR="62230" marT="62230" marB="62230"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bl>
          </a:graphicData>
        </a:graphic>
      </p:graphicFrame>
      <p:sp>
        <p:nvSpPr>
          <p:cNvPr id="7" name="Text 4"/>
          <p:cNvSpPr/>
          <p:nvPr/>
        </p:nvSpPr>
        <p:spPr>
          <a:xfrm>
            <a:off x="812800" y="3944293"/>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A4636"/>
                </a:solidFill>
                <a:latin typeface="Trebuchet MS" pitchFamily="34" charset="0"/>
                <a:ea typeface="Trebuchet MS" pitchFamily="34" charset="-122"/>
                <a:cs typeface="Trebuchet MS" pitchFamily="34" charset="-120"/>
              </a:rPr>
              <a:t>Collect it from day one — you can’t prove a result you didn’t measure.</a:t>
            </a:r>
            <a:endParaRPr lang="en-US" sz="1500" dirty="0"/>
          </a:p>
        </p:txBody>
      </p:sp>
      <p:sp>
        <p:nvSpPr>
          <p:cNvPr id="8" name="Text 5"/>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14</a:t>
            </a:r>
            <a:endParaRPr lang="en-US" sz="1200" dirty="0"/>
          </a:p>
        </p:txBody>
      </p:sp>
      <p:pic>
        <p:nvPicPr>
          <p:cNvPr id="9"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TENET 5 · FINANCES</a:t>
            </a:r>
            <a:endParaRPr lang="en-US" sz="1200" dirty="0"/>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Your budget is your strategy in numbers</a:t>
            </a:r>
            <a:endParaRPr lang="en-US" sz="3200" dirty="0"/>
          </a:p>
        </p:txBody>
      </p:sp>
      <p:sp>
        <p:nvSpPr>
          <p:cNvPr id="5" name="Shape 3"/>
          <p:cNvSpPr/>
          <p:nvPr/>
        </p:nvSpPr>
        <p:spPr>
          <a:xfrm>
            <a:off x="831850" y="2082750"/>
            <a:ext cx="0" cy="1198761"/>
          </a:xfrm>
          <a:prstGeom prst="line">
            <a:avLst/>
          </a:prstGeom>
          <a:noFill/>
          <a:ln w="38100">
            <a:solidFill>
              <a:srgbClr val="E48311"/>
            </a:solidFill>
            <a:prstDash val="solid"/>
          </a:ln>
        </p:spPr>
      </p:sp>
      <p:sp>
        <p:nvSpPr>
          <p:cNvPr id="6" name="Text 4"/>
          <p:cNvSpPr/>
          <p:nvPr/>
        </p:nvSpPr>
        <p:spPr>
          <a:xfrm>
            <a:off x="1054100" y="2133550"/>
            <a:ext cx="323969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A85A0B"/>
                </a:solidFill>
                <a:latin typeface="Trebuchet MS" pitchFamily="34" charset="0"/>
                <a:ea typeface="Trebuchet MS" pitchFamily="34" charset="-122"/>
                <a:cs typeface="Trebuchet MS" pitchFamily="34" charset="-120"/>
              </a:rPr>
              <a:t>Matches the plan</a:t>
            </a:r>
            <a:endParaRPr lang="en-US" sz="1800" dirty="0"/>
          </a:p>
        </p:txBody>
      </p:sp>
      <p:sp>
        <p:nvSpPr>
          <p:cNvPr id="7" name="Text 5"/>
          <p:cNvSpPr/>
          <p:nvPr/>
        </p:nvSpPr>
        <p:spPr>
          <a:xfrm>
            <a:off x="1054100" y="2484041"/>
            <a:ext cx="3239694"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Every activity in the narrative has a line; every line traces back to an activity.</a:t>
            </a:r>
            <a:endParaRPr lang="en-US" sz="1400" dirty="0"/>
          </a:p>
        </p:txBody>
      </p:sp>
      <p:sp>
        <p:nvSpPr>
          <p:cNvPr id="8" name="Shape 6"/>
          <p:cNvSpPr/>
          <p:nvPr/>
        </p:nvSpPr>
        <p:spPr>
          <a:xfrm>
            <a:off x="4421684" y="2082750"/>
            <a:ext cx="0" cy="1198761"/>
          </a:xfrm>
          <a:prstGeom prst="line">
            <a:avLst/>
          </a:prstGeom>
          <a:noFill/>
          <a:ln w="38100">
            <a:solidFill>
              <a:srgbClr val="849337"/>
            </a:solidFill>
            <a:prstDash val="solid"/>
          </a:ln>
        </p:spPr>
      </p:sp>
      <p:sp>
        <p:nvSpPr>
          <p:cNvPr id="9" name="Text 7"/>
          <p:cNvSpPr/>
          <p:nvPr/>
        </p:nvSpPr>
        <p:spPr>
          <a:xfrm>
            <a:off x="4643934" y="2133550"/>
            <a:ext cx="323974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5E6B1F"/>
                </a:solidFill>
                <a:latin typeface="Trebuchet MS" pitchFamily="34" charset="0"/>
                <a:ea typeface="Trebuchet MS" pitchFamily="34" charset="-122"/>
                <a:cs typeface="Trebuchet MS" pitchFamily="34" charset="-120"/>
              </a:rPr>
              <a:t>Shows the full cost</a:t>
            </a:r>
            <a:endParaRPr lang="en-US" sz="1800" dirty="0"/>
          </a:p>
        </p:txBody>
      </p:sp>
      <p:sp>
        <p:nvSpPr>
          <p:cNvPr id="10" name="Text 8"/>
          <p:cNvSpPr/>
          <p:nvPr/>
        </p:nvSpPr>
        <p:spPr>
          <a:xfrm>
            <a:off x="4643934" y="2484041"/>
            <a:ext cx="3239745"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Include staff time, space and admin — underpricing signals you won’t last.</a:t>
            </a:r>
            <a:endParaRPr lang="en-US" sz="1400" dirty="0"/>
          </a:p>
        </p:txBody>
      </p:sp>
      <p:sp>
        <p:nvSpPr>
          <p:cNvPr id="11" name="Shape 9"/>
          <p:cNvSpPr/>
          <p:nvPr/>
        </p:nvSpPr>
        <p:spPr>
          <a:xfrm>
            <a:off x="8011567" y="2082750"/>
            <a:ext cx="0" cy="1198761"/>
          </a:xfrm>
          <a:prstGeom prst="line">
            <a:avLst/>
          </a:prstGeom>
          <a:noFill/>
          <a:ln w="38100">
            <a:solidFill>
              <a:srgbClr val="2F3D1E"/>
            </a:solidFill>
            <a:prstDash val="solid"/>
          </a:ln>
        </p:spPr>
      </p:sp>
      <p:sp>
        <p:nvSpPr>
          <p:cNvPr id="12" name="Text 10"/>
          <p:cNvSpPr/>
          <p:nvPr/>
        </p:nvSpPr>
        <p:spPr>
          <a:xfrm>
            <a:off x="8233817" y="2133550"/>
            <a:ext cx="323974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F3D1E"/>
                </a:solidFill>
                <a:latin typeface="Trebuchet MS" pitchFamily="34" charset="0"/>
                <a:ea typeface="Trebuchet MS" pitchFamily="34" charset="-122"/>
                <a:cs typeface="Trebuchet MS" pitchFamily="34" charset="-120"/>
              </a:rPr>
              <a:t>Lives past the grant</a:t>
            </a:r>
            <a:endParaRPr lang="en-US" sz="1800" dirty="0"/>
          </a:p>
        </p:txBody>
      </p:sp>
      <p:sp>
        <p:nvSpPr>
          <p:cNvPr id="13" name="Text 11"/>
          <p:cNvSpPr/>
          <p:nvPr/>
        </p:nvSpPr>
        <p:spPr>
          <a:xfrm>
            <a:off x="8233817" y="2484041"/>
            <a:ext cx="3239745"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2B2A22"/>
                </a:solidFill>
                <a:latin typeface="Trebuchet MS" pitchFamily="34" charset="0"/>
                <a:ea typeface="Trebuchet MS" pitchFamily="34" charset="-122"/>
                <a:cs typeface="Trebuchet MS" pitchFamily="34" charset="-120"/>
              </a:rPr>
              <a:t>Name the other sources: congregants or donors, events, partners, earned income, the next funder.</a:t>
            </a:r>
            <a:endParaRPr lang="en-US" sz="1400" dirty="0"/>
          </a:p>
        </p:txBody>
      </p:sp>
      <p:sp>
        <p:nvSpPr>
          <p:cNvPr id="14" name="Text 12"/>
          <p:cNvSpPr/>
          <p:nvPr/>
        </p:nvSpPr>
        <p:spPr>
          <a:xfrm>
            <a:off x="812800" y="3586311"/>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A4636"/>
                </a:solidFill>
                <a:latin typeface="Trebuchet MS" pitchFamily="34" charset="0"/>
                <a:ea typeface="Trebuchet MS" pitchFamily="34" charset="-122"/>
                <a:cs typeface="Trebuchet MS" pitchFamily="34" charset="-120"/>
              </a:rPr>
              <a:t>“Who else is investing?” is a credibility question. No single funder wants to be your only one.</a:t>
            </a:r>
            <a:endParaRPr lang="en-US" sz="1500" dirty="0"/>
          </a:p>
        </p:txBody>
      </p:sp>
      <p:sp>
        <p:nvSpPr>
          <p:cNvPr id="15" name="Text 13"/>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15</a:t>
            </a:r>
            <a:endParaRPr lang="en-US" sz="1200" dirty="0"/>
          </a:p>
        </p:txBody>
      </p:sp>
      <p:pic>
        <p:nvPicPr>
          <p:cNvPr id="16"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TENET 6 · FUNDERS · CREATIVE DOORS</a:t>
            </a:r>
            <a:endParaRPr lang="en-US" sz="1200" dirty="0"/>
          </a:p>
        </p:txBody>
      </p:sp>
      <p:sp>
        <p:nvSpPr>
          <p:cNvPr id="4" name="Text 2"/>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Watch for money looking for a mission</a:t>
            </a:r>
            <a:endParaRPr lang="en-US" sz="3200" dirty="0"/>
          </a:p>
        </p:txBody>
      </p:sp>
      <p:sp>
        <p:nvSpPr>
          <p:cNvPr id="5" name="Shape 3"/>
          <p:cNvSpPr/>
          <p:nvPr/>
        </p:nvSpPr>
        <p:spPr>
          <a:xfrm>
            <a:off x="812800" y="1981150"/>
            <a:ext cx="3403600" cy="1949996"/>
          </a:xfrm>
          <a:prstGeom prst="roundRect">
            <a:avLst>
              <a:gd name="adj" fmla="val 5210"/>
            </a:avLst>
          </a:prstGeom>
          <a:solidFill>
            <a:srgbClr val="FBF7EE"/>
          </a:solidFill>
          <a:ln/>
        </p:spPr>
      </p:sp>
      <p:sp>
        <p:nvSpPr>
          <p:cNvPr id="6" name="Shape 4"/>
          <p:cNvSpPr/>
          <p:nvPr/>
        </p:nvSpPr>
        <p:spPr>
          <a:xfrm>
            <a:off x="812800" y="1981150"/>
            <a:ext cx="3403600" cy="1949996"/>
          </a:xfrm>
          <a:custGeom>
            <a:avLst/>
            <a:gdLst/>
            <a:ahLst/>
            <a:cxnLst/>
            <a:rect l="l" t="t" r="r" b="b"/>
            <a:pathLst>
              <a:path w="3403600" h="1949996">
                <a:moveTo>
                  <a:pt x="101600" y="1949996"/>
                </a:moveTo>
                <a:lnTo>
                  <a:pt x="101600" y="1949996"/>
                </a:lnTo>
                <a:arcTo hR="101600" wR="101600" stAng="5400000" swAng="5400000"/>
                <a:lnTo>
                  <a:pt x="0" y="101600"/>
                </a:lnTo>
                <a:arcTo hR="101600" wR="101600" stAng="10800000" swAng="5400000"/>
                <a:lnTo>
                  <a:pt x="101600" y="0"/>
                </a:lnTo>
                <a:arcTo hR="101600" wR="63500" stAng="16200000" swAng="-5400000"/>
                <a:lnTo>
                  <a:pt x="38100" y="1848396"/>
                </a:lnTo>
                <a:arcTo hR="101600" wR="63500" stAng="10800000" swAng="-5400000"/>
                <a:close/>
              </a:path>
            </a:pathLst>
          </a:custGeom>
          <a:solidFill>
            <a:srgbClr val="E48311"/>
          </a:solidFill>
          <a:ln/>
        </p:spPr>
      </p:sp>
      <p:sp>
        <p:nvSpPr>
          <p:cNvPr id="7" name="Text 5"/>
          <p:cNvSpPr/>
          <p:nvPr/>
        </p:nvSpPr>
        <p:spPr>
          <a:xfrm>
            <a:off x="1079500" y="2209750"/>
            <a:ext cx="2995549" cy="273645"/>
          </a:xfrm>
          <a:prstGeom prst="rect">
            <a:avLst/>
          </a:prstGeom>
          <a:noFill/>
          <a:ln/>
        </p:spPr>
        <p:txBody>
          <a:bodyPr wrap="square" lIns="0" tIns="0" rIns="0" bIns="0" rtlCol="0" anchor="t">
            <a:normAutofit/>
          </a:bodyPr>
          <a:lstStyle/>
          <a:p>
            <a:pPr algn="l" indent="0" marL="0">
              <a:lnSpc>
                <a:spcPts val="1955"/>
              </a:lnSpc>
              <a:buNone/>
            </a:pPr>
            <a:r>
              <a:rPr lang="en-US" sz="1700" b="1" dirty="0">
                <a:solidFill>
                  <a:srgbClr val="5E6B1F"/>
                </a:solidFill>
                <a:latin typeface="Trebuchet MS" pitchFamily="34" charset="0"/>
                <a:ea typeface="Trebuchet MS" pitchFamily="34" charset="-122"/>
                <a:cs typeface="Trebuchet MS" pitchFamily="34" charset="-120"/>
              </a:rPr>
              <a:t>Repair and restitution</a:t>
            </a:r>
            <a:endParaRPr lang="en-US" sz="1700" dirty="0"/>
          </a:p>
        </p:txBody>
      </p:sp>
      <p:sp>
        <p:nvSpPr>
          <p:cNvPr id="8" name="Text 6"/>
          <p:cNvSpPr/>
          <p:nvPr/>
        </p:nvSpPr>
        <p:spPr>
          <a:xfrm>
            <a:off x="1079500" y="2546896"/>
            <a:ext cx="2995549" cy="118105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Settlement funds distributed by states and counties, such as opioid settlement dollars, and other legal or environmental settlements with community set-asides.</a:t>
            </a:r>
            <a:endParaRPr lang="en-US" sz="1300" dirty="0"/>
          </a:p>
        </p:txBody>
      </p:sp>
      <p:sp>
        <p:nvSpPr>
          <p:cNvPr id="9" name="Shape 7"/>
          <p:cNvSpPr/>
          <p:nvPr/>
        </p:nvSpPr>
        <p:spPr>
          <a:xfrm>
            <a:off x="4394200" y="1981150"/>
            <a:ext cx="3403600" cy="1949996"/>
          </a:xfrm>
          <a:prstGeom prst="roundRect">
            <a:avLst>
              <a:gd name="adj" fmla="val 5210"/>
            </a:avLst>
          </a:prstGeom>
          <a:solidFill>
            <a:srgbClr val="FBF7EE"/>
          </a:solidFill>
          <a:ln/>
        </p:spPr>
      </p:sp>
      <p:sp>
        <p:nvSpPr>
          <p:cNvPr id="10" name="Shape 8"/>
          <p:cNvSpPr/>
          <p:nvPr/>
        </p:nvSpPr>
        <p:spPr>
          <a:xfrm>
            <a:off x="4394200" y="1981150"/>
            <a:ext cx="3403600" cy="1949996"/>
          </a:xfrm>
          <a:custGeom>
            <a:avLst/>
            <a:gdLst/>
            <a:ahLst/>
            <a:cxnLst/>
            <a:rect l="l" t="t" r="r" b="b"/>
            <a:pathLst>
              <a:path w="3403600" h="1949996">
                <a:moveTo>
                  <a:pt x="101600" y="1949996"/>
                </a:moveTo>
                <a:lnTo>
                  <a:pt x="101600" y="1949996"/>
                </a:lnTo>
                <a:arcTo hR="101600" wR="101600" stAng="5400000" swAng="5400000"/>
                <a:lnTo>
                  <a:pt x="0" y="101600"/>
                </a:lnTo>
                <a:arcTo hR="101600" wR="101600" stAng="10800000" swAng="5400000"/>
                <a:lnTo>
                  <a:pt x="101600" y="0"/>
                </a:lnTo>
                <a:arcTo hR="101600" wR="63500" stAng="16200000" swAng="-5400000"/>
                <a:lnTo>
                  <a:pt x="38100" y="1848396"/>
                </a:lnTo>
                <a:arcTo hR="101600" wR="63500" stAng="10800000" swAng="-5400000"/>
                <a:close/>
              </a:path>
            </a:pathLst>
          </a:custGeom>
          <a:solidFill>
            <a:srgbClr val="E48311"/>
          </a:solidFill>
          <a:ln/>
        </p:spPr>
      </p:sp>
      <p:sp>
        <p:nvSpPr>
          <p:cNvPr id="11" name="Text 9"/>
          <p:cNvSpPr/>
          <p:nvPr/>
        </p:nvSpPr>
        <p:spPr>
          <a:xfrm>
            <a:off x="4660900" y="2209750"/>
            <a:ext cx="2995549" cy="273645"/>
          </a:xfrm>
          <a:prstGeom prst="rect">
            <a:avLst/>
          </a:prstGeom>
          <a:noFill/>
          <a:ln/>
        </p:spPr>
        <p:txBody>
          <a:bodyPr wrap="square" lIns="0" tIns="0" rIns="0" bIns="0" rtlCol="0" anchor="t">
            <a:normAutofit/>
          </a:bodyPr>
          <a:lstStyle/>
          <a:p>
            <a:pPr algn="l" indent="0" marL="0">
              <a:lnSpc>
                <a:spcPts val="1955"/>
              </a:lnSpc>
              <a:buNone/>
            </a:pPr>
            <a:r>
              <a:rPr lang="en-US" sz="1700" b="1" dirty="0">
                <a:solidFill>
                  <a:srgbClr val="5E6B1F"/>
                </a:solidFill>
                <a:latin typeface="Trebuchet MS" pitchFamily="34" charset="0"/>
                <a:ea typeface="Trebuchet MS" pitchFamily="34" charset="-122"/>
                <a:cs typeface="Trebuchet MS" pitchFamily="34" charset="-120"/>
              </a:rPr>
              <a:t>Reinvestment obligations</a:t>
            </a:r>
            <a:endParaRPr lang="en-US" sz="1700" dirty="0"/>
          </a:p>
        </p:txBody>
      </p:sp>
      <p:sp>
        <p:nvSpPr>
          <p:cNvPr id="12" name="Text 10"/>
          <p:cNvSpPr/>
          <p:nvPr/>
        </p:nvSpPr>
        <p:spPr>
          <a:xfrm>
            <a:off x="4660900" y="2546896"/>
            <a:ext cx="2995549"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Bank community reinvestment activity and nonprofit hospitals’ community benefit spending tied to local health needs assessments.</a:t>
            </a:r>
            <a:endParaRPr lang="en-US" sz="1300" dirty="0"/>
          </a:p>
        </p:txBody>
      </p:sp>
      <p:sp>
        <p:nvSpPr>
          <p:cNvPr id="13" name="Shape 11"/>
          <p:cNvSpPr/>
          <p:nvPr/>
        </p:nvSpPr>
        <p:spPr>
          <a:xfrm>
            <a:off x="7975600" y="1981150"/>
            <a:ext cx="3403600" cy="1949996"/>
          </a:xfrm>
          <a:prstGeom prst="roundRect">
            <a:avLst>
              <a:gd name="adj" fmla="val 5210"/>
            </a:avLst>
          </a:prstGeom>
          <a:solidFill>
            <a:srgbClr val="FBF7EE"/>
          </a:solidFill>
          <a:ln/>
        </p:spPr>
      </p:sp>
      <p:sp>
        <p:nvSpPr>
          <p:cNvPr id="14" name="Shape 12"/>
          <p:cNvSpPr/>
          <p:nvPr/>
        </p:nvSpPr>
        <p:spPr>
          <a:xfrm>
            <a:off x="7975600" y="1981150"/>
            <a:ext cx="3403600" cy="1949996"/>
          </a:xfrm>
          <a:custGeom>
            <a:avLst/>
            <a:gdLst/>
            <a:ahLst/>
            <a:cxnLst/>
            <a:rect l="l" t="t" r="r" b="b"/>
            <a:pathLst>
              <a:path w="3403600" h="1949996">
                <a:moveTo>
                  <a:pt x="101600" y="1949996"/>
                </a:moveTo>
                <a:lnTo>
                  <a:pt x="101600" y="1949996"/>
                </a:lnTo>
                <a:arcTo hR="101600" wR="101600" stAng="5400000" swAng="5400000"/>
                <a:lnTo>
                  <a:pt x="0" y="101600"/>
                </a:lnTo>
                <a:arcTo hR="101600" wR="101600" stAng="10800000" swAng="5400000"/>
                <a:lnTo>
                  <a:pt x="101600" y="0"/>
                </a:lnTo>
                <a:arcTo hR="101600" wR="63500" stAng="16200000" swAng="-5400000"/>
                <a:lnTo>
                  <a:pt x="38100" y="1848396"/>
                </a:lnTo>
                <a:arcTo hR="101600" wR="63500" stAng="10800000" swAng="-5400000"/>
                <a:close/>
              </a:path>
            </a:pathLst>
          </a:custGeom>
          <a:solidFill>
            <a:srgbClr val="E48311"/>
          </a:solidFill>
          <a:ln/>
        </p:spPr>
      </p:sp>
      <p:sp>
        <p:nvSpPr>
          <p:cNvPr id="15" name="Text 13"/>
          <p:cNvSpPr/>
          <p:nvPr/>
        </p:nvSpPr>
        <p:spPr>
          <a:xfrm>
            <a:off x="8242300" y="2209750"/>
            <a:ext cx="2995549" cy="273645"/>
          </a:xfrm>
          <a:prstGeom prst="rect">
            <a:avLst/>
          </a:prstGeom>
          <a:noFill/>
          <a:ln/>
        </p:spPr>
        <p:txBody>
          <a:bodyPr wrap="square" lIns="0" tIns="0" rIns="0" bIns="0" rtlCol="0" anchor="t">
            <a:normAutofit/>
          </a:bodyPr>
          <a:lstStyle/>
          <a:p>
            <a:pPr algn="l" indent="0" marL="0">
              <a:lnSpc>
                <a:spcPts val="1955"/>
              </a:lnSpc>
              <a:buNone/>
            </a:pPr>
            <a:r>
              <a:rPr lang="en-US" sz="1700" b="1" dirty="0">
                <a:solidFill>
                  <a:srgbClr val="5E6B1F"/>
                </a:solidFill>
                <a:latin typeface="Trebuchet MS" pitchFamily="34" charset="0"/>
                <a:ea typeface="Trebuchet MS" pitchFamily="34" charset="-122"/>
                <a:cs typeface="Trebuchet MS" pitchFamily="34" charset="-120"/>
              </a:rPr>
              <a:t>Community commitments</a:t>
            </a:r>
            <a:endParaRPr lang="en-US" sz="1700" dirty="0"/>
          </a:p>
        </p:txBody>
      </p:sp>
      <p:sp>
        <p:nvSpPr>
          <p:cNvPr id="16" name="Text 14"/>
          <p:cNvSpPr/>
          <p:nvPr/>
        </p:nvSpPr>
        <p:spPr>
          <a:xfrm>
            <a:off x="8242300" y="2546896"/>
            <a:ext cx="2995549"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Corporate pledges after expansion or public harm, developer community benefit agreements, and new-facility “good neighbor” funds.</a:t>
            </a:r>
            <a:endParaRPr lang="en-US" sz="1300" dirty="0"/>
          </a:p>
        </p:txBody>
      </p:sp>
      <p:sp>
        <p:nvSpPr>
          <p:cNvPr id="17" name="Text 15"/>
          <p:cNvSpPr/>
          <p:nvPr/>
        </p:nvSpPr>
        <p:spPr>
          <a:xfrm>
            <a:off x="812800" y="4185146"/>
            <a:ext cx="10883392" cy="586680"/>
          </a:xfrm>
          <a:prstGeom prst="rect">
            <a:avLst/>
          </a:prstGeom>
          <a:noFill/>
          <a:ln/>
        </p:spPr>
        <p:txBody>
          <a:bodyPr wrap="square" lIns="0" tIns="0" rIns="0" bIns="0" rtlCol="0" anchor="t">
            <a:normAutofit/>
          </a:bodyPr>
          <a:lstStyle/>
          <a:p>
            <a:pPr algn="l" indent="0" marL="0">
              <a:lnSpc>
                <a:spcPts val="2210"/>
              </a:lnSpc>
              <a:buNone/>
            </a:pPr>
            <a:r>
              <a:rPr lang="en-US" sz="1700" b="1" dirty="0">
                <a:solidFill>
                  <a:srgbClr val="A85A0B"/>
                </a:solidFill>
                <a:latin typeface="Trebuchet MS" pitchFamily="34" charset="0"/>
                <a:ea typeface="Trebuchet MS" pitchFamily="34" charset="-122"/>
                <a:cs typeface="Trebuchet MS" pitchFamily="34" charset="-120"/>
              </a:rPr>
              <a:t>Read your local news like a funding announcement — the opportunity often shows up before the RFP does.</a:t>
            </a:r>
            <a:endParaRPr lang="en-US" sz="1700" dirty="0"/>
          </a:p>
        </p:txBody>
      </p:sp>
      <p:sp>
        <p:nvSpPr>
          <p:cNvPr id="18"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16</a:t>
            </a:r>
            <a:endParaRPr lang="en-US" sz="1200" dirty="0"/>
          </a:p>
        </p:txBody>
      </p:sp>
      <p:pic>
        <p:nvPicPr>
          <p:cNvPr id="19"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TENET 6 · FUNDERS</a:t>
            </a:r>
            <a:endParaRPr lang="en-US" sz="1200" dirty="0"/>
          </a:p>
        </p:txBody>
      </p:sp>
      <p:sp>
        <p:nvSpPr>
          <p:cNvPr id="4" name="Text 2"/>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Go / no-go: six questions before you apply</a:t>
            </a:r>
            <a:endParaRPr lang="en-US" sz="3200" dirty="0"/>
          </a:p>
        </p:txBody>
      </p:sp>
      <p:sp>
        <p:nvSpPr>
          <p:cNvPr id="5" name="Text 3"/>
          <p:cNvSpPr/>
          <p:nvPr/>
        </p:nvSpPr>
        <p:spPr>
          <a:xfrm>
            <a:off x="812800" y="1981150"/>
            <a:ext cx="5219700" cy="784820"/>
          </a:xfrm>
          <a:prstGeom prst="roundRect">
            <a:avLst>
              <a:gd name="adj" fmla="val 9709"/>
            </a:avLst>
          </a:prstGeom>
          <a:solidFill>
            <a:srgbClr val="FBF7EE"/>
          </a:solidFill>
          <a:ln/>
        </p:spPr>
        <p:txBody>
          <a:bodyPr wrap="square" lIns="218982" tIns="130082" rIns="37626" bIns="104682" rtlCol="0" anchor="t">
            <a:normAutofit/>
          </a:bodyPr>
          <a:lstStyle/>
          <a:p>
            <a:pPr algn="l" indent="0" marL="0">
              <a:lnSpc>
                <a:spcPts val="1890"/>
              </a:lnSpc>
              <a:buNone/>
            </a:pPr>
            <a:r>
              <a:rPr lang="en-US" sz="1400" b="1" dirty="0">
                <a:solidFill>
                  <a:srgbClr val="2B2A22"/>
                </a:solidFill>
                <a:latin typeface="Trebuchet MS" pitchFamily="34" charset="0"/>
                <a:ea typeface="Trebuchet MS" pitchFamily="34" charset="-122"/>
                <a:cs typeface="Trebuchet MS" pitchFamily="34" charset="-120"/>
              </a:rPr>
              <a:t>Mission:</a:t>
            </a:r>
            <a:r>
              <a:rPr lang="en-US" sz="1400" dirty="0">
                <a:solidFill>
                  <a:srgbClr val="2B2A22"/>
                </a:solidFill>
                <a:latin typeface="Trebuchet MS" pitchFamily="34" charset="0"/>
                <a:ea typeface="Trebuchet MS" pitchFamily="34" charset="-122"/>
                <a:cs typeface="Trebuchet MS" pitchFamily="34" charset="-120"/>
              </a:rPr>
              <a:t> Do they fund what we already do well?</a:t>
            </a:r>
            <a:endParaRPr lang="en-US" sz="1400" dirty="0"/>
          </a:p>
        </p:txBody>
      </p:sp>
      <p:sp>
        <p:nvSpPr>
          <p:cNvPr id="6" name="Shape 4"/>
          <p:cNvSpPr/>
          <p:nvPr/>
        </p:nvSpPr>
        <p:spPr>
          <a:xfrm>
            <a:off x="812800" y="1981150"/>
            <a:ext cx="5219700" cy="784820"/>
          </a:xfrm>
          <a:custGeom>
            <a:avLst/>
            <a:gdLst/>
            <a:ahLst/>
            <a:cxnLst/>
            <a:rect l="l" t="t" r="r" b="b"/>
            <a:pathLst>
              <a:path w="5219700" h="784820">
                <a:moveTo>
                  <a:pt x="76200" y="784820"/>
                </a:moveTo>
                <a:lnTo>
                  <a:pt x="76200" y="784820"/>
                </a:lnTo>
                <a:arcTo hR="76200" wR="76200" stAng="5400000" swAng="5400000"/>
                <a:lnTo>
                  <a:pt x="0" y="76200"/>
                </a:lnTo>
                <a:arcTo hR="76200" wR="76200" stAng="10800000" swAng="5400000"/>
                <a:lnTo>
                  <a:pt x="76200" y="0"/>
                </a:lnTo>
                <a:arcTo hR="76200" wR="38100" stAng="16200000" swAng="-5400000"/>
                <a:lnTo>
                  <a:pt x="38100" y="708620"/>
                </a:lnTo>
                <a:arcTo hR="76200" wR="38100" stAng="10800000" swAng="-5400000"/>
                <a:close/>
              </a:path>
            </a:pathLst>
          </a:custGeom>
          <a:solidFill>
            <a:srgbClr val="E48311"/>
          </a:solidFill>
          <a:ln/>
        </p:spPr>
      </p:sp>
      <p:sp>
        <p:nvSpPr>
          <p:cNvPr id="7" name="Text 5"/>
          <p:cNvSpPr/>
          <p:nvPr/>
        </p:nvSpPr>
        <p:spPr>
          <a:xfrm>
            <a:off x="6159500" y="1981150"/>
            <a:ext cx="5219700" cy="784820"/>
          </a:xfrm>
          <a:prstGeom prst="roundRect">
            <a:avLst>
              <a:gd name="adj" fmla="val 9709"/>
            </a:avLst>
          </a:prstGeom>
          <a:solidFill>
            <a:srgbClr val="FBF7EE"/>
          </a:solidFill>
          <a:ln/>
        </p:spPr>
        <p:txBody>
          <a:bodyPr wrap="square" lIns="218982" tIns="130082" rIns="37626" bIns="104682" rtlCol="0" anchor="t">
            <a:normAutofit/>
          </a:bodyPr>
          <a:lstStyle/>
          <a:p>
            <a:pPr algn="l" indent="0" marL="0">
              <a:lnSpc>
                <a:spcPts val="1890"/>
              </a:lnSpc>
              <a:buNone/>
            </a:pPr>
            <a:r>
              <a:rPr lang="en-US" sz="1400" b="1" dirty="0">
                <a:solidFill>
                  <a:srgbClr val="2B2A22"/>
                </a:solidFill>
                <a:latin typeface="Trebuchet MS" pitchFamily="34" charset="0"/>
                <a:ea typeface="Trebuchet MS" pitchFamily="34" charset="-122"/>
                <a:cs typeface="Trebuchet MS" pitchFamily="34" charset="-120"/>
              </a:rPr>
              <a:t>Eligibility:</a:t>
            </a:r>
            <a:r>
              <a:rPr lang="en-US" sz="1400" dirty="0">
                <a:solidFill>
                  <a:srgbClr val="2B2A22"/>
                </a:solidFill>
                <a:latin typeface="Trebuchet MS" pitchFamily="34" charset="0"/>
                <a:ea typeface="Trebuchet MS" pitchFamily="34" charset="-122"/>
                <a:cs typeface="Trebuchet MS" pitchFamily="34" charset="-120"/>
              </a:rPr>
              <a:t> Do they fund faith-based groups, or only 501(c)(3)s?</a:t>
            </a:r>
            <a:endParaRPr lang="en-US" sz="1400" dirty="0"/>
          </a:p>
        </p:txBody>
      </p:sp>
      <p:sp>
        <p:nvSpPr>
          <p:cNvPr id="8" name="Shape 6"/>
          <p:cNvSpPr/>
          <p:nvPr/>
        </p:nvSpPr>
        <p:spPr>
          <a:xfrm>
            <a:off x="6159500" y="1981150"/>
            <a:ext cx="5219700" cy="784820"/>
          </a:xfrm>
          <a:custGeom>
            <a:avLst/>
            <a:gdLst/>
            <a:ahLst/>
            <a:cxnLst/>
            <a:rect l="l" t="t" r="r" b="b"/>
            <a:pathLst>
              <a:path w="5219700" h="784820">
                <a:moveTo>
                  <a:pt x="76200" y="784820"/>
                </a:moveTo>
                <a:lnTo>
                  <a:pt x="76200" y="784820"/>
                </a:lnTo>
                <a:arcTo hR="76200" wR="76200" stAng="5400000" swAng="5400000"/>
                <a:lnTo>
                  <a:pt x="0" y="76200"/>
                </a:lnTo>
                <a:arcTo hR="76200" wR="76200" stAng="10800000" swAng="5400000"/>
                <a:lnTo>
                  <a:pt x="76200" y="0"/>
                </a:lnTo>
                <a:arcTo hR="76200" wR="38100" stAng="16200000" swAng="-5400000"/>
                <a:lnTo>
                  <a:pt x="38100" y="708620"/>
                </a:lnTo>
                <a:arcTo hR="76200" wR="38100" stAng="10800000" swAng="-5400000"/>
                <a:close/>
              </a:path>
            </a:pathLst>
          </a:custGeom>
          <a:solidFill>
            <a:srgbClr val="E48311"/>
          </a:solidFill>
          <a:ln/>
        </p:spPr>
      </p:sp>
      <p:sp>
        <p:nvSpPr>
          <p:cNvPr id="9" name="Text 7"/>
          <p:cNvSpPr/>
          <p:nvPr/>
        </p:nvSpPr>
        <p:spPr>
          <a:xfrm>
            <a:off x="812800" y="2892971"/>
            <a:ext cx="5219700" cy="544810"/>
          </a:xfrm>
          <a:prstGeom prst="roundRect">
            <a:avLst>
              <a:gd name="adj" fmla="val 13987"/>
            </a:avLst>
          </a:prstGeom>
          <a:solidFill>
            <a:srgbClr val="FBF7EE"/>
          </a:solidFill>
          <a:ln/>
        </p:spPr>
        <p:txBody>
          <a:bodyPr wrap="square" lIns="218982" tIns="130082" rIns="37626" bIns="104682" rtlCol="0" anchor="t">
            <a:normAutofit/>
          </a:bodyPr>
          <a:lstStyle/>
          <a:p>
            <a:pPr algn="l" indent="0" marL="0">
              <a:lnSpc>
                <a:spcPts val="1890"/>
              </a:lnSpc>
              <a:buNone/>
            </a:pPr>
            <a:r>
              <a:rPr lang="en-US" sz="1400" b="1" dirty="0">
                <a:solidFill>
                  <a:srgbClr val="2B2A22"/>
                </a:solidFill>
                <a:latin typeface="Trebuchet MS" pitchFamily="34" charset="0"/>
                <a:ea typeface="Trebuchet MS" pitchFamily="34" charset="-122"/>
                <a:cs typeface="Trebuchet MS" pitchFamily="34" charset="-120"/>
              </a:rPr>
              <a:t>Place:</a:t>
            </a:r>
            <a:r>
              <a:rPr lang="en-US" sz="1400" dirty="0">
                <a:solidFill>
                  <a:srgbClr val="2B2A22"/>
                </a:solidFill>
                <a:latin typeface="Trebuchet MS" pitchFamily="34" charset="0"/>
                <a:ea typeface="Trebuchet MS" pitchFamily="34" charset="-122"/>
                <a:cs typeface="Trebuchet MS" pitchFamily="34" charset="-120"/>
              </a:rPr>
              <a:t> Do they give in our city, county or state?</a:t>
            </a:r>
            <a:endParaRPr lang="en-US" sz="1400" dirty="0"/>
          </a:p>
        </p:txBody>
      </p:sp>
      <p:sp>
        <p:nvSpPr>
          <p:cNvPr id="10" name="Shape 8"/>
          <p:cNvSpPr/>
          <p:nvPr/>
        </p:nvSpPr>
        <p:spPr>
          <a:xfrm>
            <a:off x="812800" y="2892971"/>
            <a:ext cx="5219700" cy="544810"/>
          </a:xfrm>
          <a:custGeom>
            <a:avLst/>
            <a:gdLst/>
            <a:ahLst/>
            <a:cxnLst/>
            <a:rect l="l" t="t" r="r" b="b"/>
            <a:pathLst>
              <a:path w="5219700" h="544810">
                <a:moveTo>
                  <a:pt x="76200" y="544810"/>
                </a:moveTo>
                <a:lnTo>
                  <a:pt x="76200" y="544810"/>
                </a:lnTo>
                <a:arcTo hR="76200" wR="76200" stAng="5400000" swAng="5400000"/>
                <a:lnTo>
                  <a:pt x="0" y="76200"/>
                </a:lnTo>
                <a:arcTo hR="76200" wR="76200" stAng="10800000" swAng="5400000"/>
                <a:lnTo>
                  <a:pt x="76200" y="0"/>
                </a:lnTo>
                <a:arcTo hR="76200" wR="38100" stAng="16200000" swAng="-5400000"/>
                <a:lnTo>
                  <a:pt x="38100" y="468610"/>
                </a:lnTo>
                <a:arcTo hR="76200" wR="38100" stAng="10800000" swAng="-5400000"/>
                <a:close/>
              </a:path>
            </a:pathLst>
          </a:custGeom>
          <a:solidFill>
            <a:srgbClr val="849337"/>
          </a:solidFill>
          <a:ln/>
        </p:spPr>
      </p:sp>
      <p:sp>
        <p:nvSpPr>
          <p:cNvPr id="11" name="Text 9"/>
          <p:cNvSpPr/>
          <p:nvPr/>
        </p:nvSpPr>
        <p:spPr>
          <a:xfrm>
            <a:off x="6159500" y="2892971"/>
            <a:ext cx="5219700" cy="544810"/>
          </a:xfrm>
          <a:prstGeom prst="roundRect">
            <a:avLst>
              <a:gd name="adj" fmla="val 13987"/>
            </a:avLst>
          </a:prstGeom>
          <a:solidFill>
            <a:srgbClr val="FBF7EE"/>
          </a:solidFill>
          <a:ln/>
        </p:spPr>
        <p:txBody>
          <a:bodyPr wrap="square" lIns="218982" tIns="130082" rIns="37626" bIns="104682" rtlCol="0" anchor="t">
            <a:normAutofit/>
          </a:bodyPr>
          <a:lstStyle/>
          <a:p>
            <a:pPr algn="l" indent="0" marL="0">
              <a:lnSpc>
                <a:spcPts val="1890"/>
              </a:lnSpc>
              <a:buNone/>
            </a:pPr>
            <a:r>
              <a:rPr lang="en-US" sz="1400" b="1" dirty="0">
                <a:solidFill>
                  <a:srgbClr val="2B2A22"/>
                </a:solidFill>
                <a:latin typeface="Trebuchet MS" pitchFamily="34" charset="0"/>
                <a:ea typeface="Trebuchet MS" pitchFamily="34" charset="-122"/>
                <a:cs typeface="Trebuchet MS" pitchFamily="34" charset="-120"/>
              </a:rPr>
              <a:t>Size:</a:t>
            </a:r>
            <a:r>
              <a:rPr lang="en-US" sz="1400" dirty="0">
                <a:solidFill>
                  <a:srgbClr val="2B2A22"/>
                </a:solidFill>
                <a:latin typeface="Trebuchet MS" pitchFamily="34" charset="0"/>
                <a:ea typeface="Trebuchet MS" pitchFamily="34" charset="-122"/>
                <a:cs typeface="Trebuchet MS" pitchFamily="34" charset="-120"/>
              </a:rPr>
              <a:t> Is the typical award right for our budget?</a:t>
            </a:r>
            <a:endParaRPr lang="en-US" sz="1400" dirty="0"/>
          </a:p>
        </p:txBody>
      </p:sp>
      <p:sp>
        <p:nvSpPr>
          <p:cNvPr id="12" name="Shape 10"/>
          <p:cNvSpPr/>
          <p:nvPr/>
        </p:nvSpPr>
        <p:spPr>
          <a:xfrm>
            <a:off x="6159500" y="2892971"/>
            <a:ext cx="5219700" cy="544810"/>
          </a:xfrm>
          <a:custGeom>
            <a:avLst/>
            <a:gdLst/>
            <a:ahLst/>
            <a:cxnLst/>
            <a:rect l="l" t="t" r="r" b="b"/>
            <a:pathLst>
              <a:path w="5219700" h="544810">
                <a:moveTo>
                  <a:pt x="76200" y="544810"/>
                </a:moveTo>
                <a:lnTo>
                  <a:pt x="76200" y="544810"/>
                </a:lnTo>
                <a:arcTo hR="76200" wR="76200" stAng="5400000" swAng="5400000"/>
                <a:lnTo>
                  <a:pt x="0" y="76200"/>
                </a:lnTo>
                <a:arcTo hR="76200" wR="76200" stAng="10800000" swAng="5400000"/>
                <a:lnTo>
                  <a:pt x="76200" y="0"/>
                </a:lnTo>
                <a:arcTo hR="76200" wR="38100" stAng="16200000" swAng="-5400000"/>
                <a:lnTo>
                  <a:pt x="38100" y="468610"/>
                </a:lnTo>
                <a:arcTo hR="76200" wR="38100" stAng="10800000" swAng="-5400000"/>
                <a:close/>
              </a:path>
            </a:pathLst>
          </a:custGeom>
          <a:solidFill>
            <a:srgbClr val="849337"/>
          </a:solidFill>
          <a:ln/>
        </p:spPr>
      </p:sp>
      <p:sp>
        <p:nvSpPr>
          <p:cNvPr id="13" name="Text 11"/>
          <p:cNvSpPr/>
          <p:nvPr/>
        </p:nvSpPr>
        <p:spPr>
          <a:xfrm>
            <a:off x="812800" y="3564781"/>
            <a:ext cx="5219700" cy="544810"/>
          </a:xfrm>
          <a:prstGeom prst="roundRect">
            <a:avLst>
              <a:gd name="adj" fmla="val 13987"/>
            </a:avLst>
          </a:prstGeom>
          <a:solidFill>
            <a:srgbClr val="FBF7EE"/>
          </a:solidFill>
          <a:ln/>
        </p:spPr>
        <p:txBody>
          <a:bodyPr wrap="square" lIns="218982" tIns="130082" rIns="37626" bIns="104682" rtlCol="0" anchor="t">
            <a:normAutofit/>
          </a:bodyPr>
          <a:lstStyle/>
          <a:p>
            <a:pPr algn="l" indent="0" marL="0">
              <a:lnSpc>
                <a:spcPts val="1890"/>
              </a:lnSpc>
              <a:buNone/>
            </a:pPr>
            <a:r>
              <a:rPr lang="en-US" sz="1400" b="1" dirty="0">
                <a:solidFill>
                  <a:srgbClr val="2B2A22"/>
                </a:solidFill>
                <a:latin typeface="Trebuchet MS" pitchFamily="34" charset="0"/>
                <a:ea typeface="Trebuchet MS" pitchFamily="34" charset="-122"/>
                <a:cs typeface="Trebuchet MS" pitchFamily="34" charset="-120"/>
              </a:rPr>
              <a:t>Proof:</a:t>
            </a:r>
            <a:r>
              <a:rPr lang="en-US" sz="1400" dirty="0">
                <a:solidFill>
                  <a:srgbClr val="2B2A22"/>
                </a:solidFill>
                <a:latin typeface="Trebuchet MS" pitchFamily="34" charset="0"/>
                <a:ea typeface="Trebuchet MS" pitchFamily="34" charset="-122"/>
                <a:cs typeface="Trebuchet MS" pitchFamily="34" charset="-120"/>
              </a:rPr>
              <a:t> Have they funded groups like us? Check their 990.</a:t>
            </a:r>
            <a:endParaRPr lang="en-US" sz="1400" dirty="0"/>
          </a:p>
        </p:txBody>
      </p:sp>
      <p:sp>
        <p:nvSpPr>
          <p:cNvPr id="14" name="Shape 12"/>
          <p:cNvSpPr/>
          <p:nvPr/>
        </p:nvSpPr>
        <p:spPr>
          <a:xfrm>
            <a:off x="812800" y="3564781"/>
            <a:ext cx="5219700" cy="544810"/>
          </a:xfrm>
          <a:custGeom>
            <a:avLst/>
            <a:gdLst/>
            <a:ahLst/>
            <a:cxnLst/>
            <a:rect l="l" t="t" r="r" b="b"/>
            <a:pathLst>
              <a:path w="5219700" h="544810">
                <a:moveTo>
                  <a:pt x="76200" y="544810"/>
                </a:moveTo>
                <a:lnTo>
                  <a:pt x="76200" y="544810"/>
                </a:lnTo>
                <a:arcTo hR="76200" wR="76200" stAng="5400000" swAng="5400000"/>
                <a:lnTo>
                  <a:pt x="0" y="76200"/>
                </a:lnTo>
                <a:arcTo hR="76200" wR="76200" stAng="10800000" swAng="5400000"/>
                <a:lnTo>
                  <a:pt x="76200" y="0"/>
                </a:lnTo>
                <a:arcTo hR="76200" wR="38100" stAng="16200000" swAng="-5400000"/>
                <a:lnTo>
                  <a:pt x="38100" y="468610"/>
                </a:lnTo>
                <a:arcTo hR="76200" wR="38100" stAng="10800000" swAng="-5400000"/>
                <a:close/>
              </a:path>
            </a:pathLst>
          </a:custGeom>
          <a:solidFill>
            <a:srgbClr val="2F3D1E"/>
          </a:solidFill>
          <a:ln/>
        </p:spPr>
      </p:sp>
      <p:sp>
        <p:nvSpPr>
          <p:cNvPr id="15" name="Text 13"/>
          <p:cNvSpPr/>
          <p:nvPr/>
        </p:nvSpPr>
        <p:spPr>
          <a:xfrm>
            <a:off x="6159500" y="3564781"/>
            <a:ext cx="5219700" cy="544810"/>
          </a:xfrm>
          <a:prstGeom prst="roundRect">
            <a:avLst>
              <a:gd name="adj" fmla="val 13987"/>
            </a:avLst>
          </a:prstGeom>
          <a:solidFill>
            <a:srgbClr val="FBF7EE"/>
          </a:solidFill>
          <a:ln/>
        </p:spPr>
        <p:txBody>
          <a:bodyPr wrap="square" lIns="218982" tIns="130082" rIns="37626" bIns="104682" rtlCol="0" anchor="t">
            <a:normAutofit/>
          </a:bodyPr>
          <a:lstStyle/>
          <a:p>
            <a:pPr algn="l" indent="0" marL="0">
              <a:lnSpc>
                <a:spcPts val="1890"/>
              </a:lnSpc>
              <a:buNone/>
            </a:pPr>
            <a:r>
              <a:rPr lang="en-US" sz="1400" b="1" dirty="0">
                <a:solidFill>
                  <a:srgbClr val="2B2A22"/>
                </a:solidFill>
                <a:latin typeface="Trebuchet MS" pitchFamily="34" charset="0"/>
                <a:ea typeface="Trebuchet MS" pitchFamily="34" charset="-122"/>
                <a:cs typeface="Trebuchet MS" pitchFamily="34" charset="-120"/>
              </a:rPr>
              <a:t>Capacity:</a:t>
            </a:r>
            <a:r>
              <a:rPr lang="en-US" sz="1400" dirty="0">
                <a:solidFill>
                  <a:srgbClr val="2B2A22"/>
                </a:solidFill>
                <a:latin typeface="Trebuchet MS" pitchFamily="34" charset="0"/>
                <a:ea typeface="Trebuchet MS" pitchFamily="34" charset="-122"/>
                <a:cs typeface="Trebuchet MS" pitchFamily="34" charset="-120"/>
              </a:rPr>
              <a:t> Can we meet the reporting load?</a:t>
            </a:r>
            <a:endParaRPr lang="en-US" sz="1400" dirty="0"/>
          </a:p>
        </p:txBody>
      </p:sp>
      <p:sp>
        <p:nvSpPr>
          <p:cNvPr id="16" name="Shape 14"/>
          <p:cNvSpPr/>
          <p:nvPr/>
        </p:nvSpPr>
        <p:spPr>
          <a:xfrm>
            <a:off x="6159500" y="3564781"/>
            <a:ext cx="5219700" cy="544810"/>
          </a:xfrm>
          <a:custGeom>
            <a:avLst/>
            <a:gdLst/>
            <a:ahLst/>
            <a:cxnLst/>
            <a:rect l="l" t="t" r="r" b="b"/>
            <a:pathLst>
              <a:path w="5219700" h="544810">
                <a:moveTo>
                  <a:pt x="76200" y="544810"/>
                </a:moveTo>
                <a:lnTo>
                  <a:pt x="76200" y="544810"/>
                </a:lnTo>
                <a:arcTo hR="76200" wR="76200" stAng="5400000" swAng="5400000"/>
                <a:lnTo>
                  <a:pt x="0" y="76200"/>
                </a:lnTo>
                <a:arcTo hR="76200" wR="76200" stAng="10800000" swAng="5400000"/>
                <a:lnTo>
                  <a:pt x="76200" y="0"/>
                </a:lnTo>
                <a:arcTo hR="76200" wR="38100" stAng="16200000" swAng="-5400000"/>
                <a:lnTo>
                  <a:pt x="38100" y="468610"/>
                </a:lnTo>
                <a:arcTo hR="76200" wR="38100" stAng="10800000" swAng="-5400000"/>
                <a:close/>
              </a:path>
            </a:pathLst>
          </a:custGeom>
          <a:solidFill>
            <a:srgbClr val="2F3D1E"/>
          </a:solidFill>
          <a:ln/>
        </p:spPr>
      </p:sp>
      <p:sp>
        <p:nvSpPr>
          <p:cNvPr id="17" name="Text 15"/>
          <p:cNvSpPr/>
          <p:nvPr/>
        </p:nvSpPr>
        <p:spPr>
          <a:xfrm>
            <a:off x="812800" y="4363591"/>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A4636"/>
                </a:solidFill>
                <a:latin typeface="Trebuchet MS" pitchFamily="34" charset="0"/>
                <a:ea typeface="Trebuchet MS" pitchFamily="34" charset="-122"/>
                <a:cs typeface="Trebuchet MS" pitchFamily="34" charset="-120"/>
              </a:rPr>
              <a:t>Three or more “no” answers? Walk away. Saying no is part of a strategy.</a:t>
            </a:r>
            <a:endParaRPr lang="en-US" sz="1500" dirty="0"/>
          </a:p>
        </p:txBody>
      </p:sp>
      <p:sp>
        <p:nvSpPr>
          <p:cNvPr id="18"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17</a:t>
            </a:r>
            <a:endParaRPr lang="en-US" sz="1200" dirty="0"/>
          </a:p>
        </p:txBody>
      </p:sp>
      <p:pic>
        <p:nvPicPr>
          <p:cNvPr id="19"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48311"/>
        </a:solidFill>
      </p:bgPr>
    </p:bg>
    <p:spTree>
      <p:nvGrpSpPr>
        <p:cNvPr id="1" name=""/>
        <p:cNvGrpSpPr/>
        <p:nvPr/>
      </p:nvGrpSpPr>
      <p:grpSpPr>
        <a:xfrm>
          <a:off x="0" y="0"/>
          <a:ext cx="0" cy="0"/>
          <a:chOff x="0" y="0"/>
          <a:chExt cx="0" cy="0"/>
        </a:xfrm>
      </p:grpSpPr>
      <p:sp>
        <p:nvSpPr>
          <p:cNvPr id="2" name="Text 0"/>
          <p:cNvSpPr/>
          <p:nvPr/>
        </p:nvSpPr>
        <p:spPr>
          <a:xfrm>
            <a:off x="812800" y="19507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B1A08"/>
                </a:solidFill>
                <a:latin typeface="Trebuchet MS" pitchFamily="34" charset="0"/>
                <a:ea typeface="Trebuchet MS" pitchFamily="34" charset="-122"/>
                <a:cs typeface="Trebuchet MS" pitchFamily="34" charset="-120"/>
              </a:rPr>
              <a:t>YOUR TURN · 5 MINUTES</a:t>
            </a:r>
            <a:endParaRPr lang="en-US" sz="1200" dirty="0"/>
          </a:p>
        </p:txBody>
      </p:sp>
      <p:sp>
        <p:nvSpPr>
          <p:cNvPr id="3" name="Text 1"/>
          <p:cNvSpPr/>
          <p:nvPr>
            <p:ph type="title"/>
          </p:nvPr>
        </p:nvSpPr>
        <p:spPr>
          <a:xfrm>
            <a:off x="812800" y="241806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B1A08"/>
                </a:solidFill>
                <a:latin typeface="Trebuchet MS" pitchFamily="34" charset="0"/>
                <a:ea typeface="Trebuchet MS" pitchFamily="34" charset="-122"/>
                <a:cs typeface="Trebuchet MS" pitchFamily="34" charset="-120"/>
              </a:rPr>
              <a:t>Write your strategy sentence</a:t>
            </a:r>
            <a:endParaRPr lang="en-US" sz="3600" dirty="0"/>
          </a:p>
        </p:txBody>
      </p:sp>
      <p:sp>
        <p:nvSpPr>
          <p:cNvPr id="4" name="Text 2"/>
          <p:cNvSpPr/>
          <p:nvPr/>
        </p:nvSpPr>
        <p:spPr>
          <a:xfrm>
            <a:off x="812800" y="3174950"/>
            <a:ext cx="10566400" cy="1193800"/>
          </a:xfrm>
          <a:prstGeom prst="roundRect">
            <a:avLst>
              <a:gd name="adj" fmla="val 8511"/>
            </a:avLst>
          </a:prstGeom>
          <a:solidFill>
            <a:srgbClr val="F7F1E3"/>
          </a:solidFill>
          <a:ln/>
        </p:spPr>
        <p:txBody>
          <a:bodyPr wrap="square" lIns="275042" tIns="224242" rIns="0" bIns="198842" rtlCol="0" anchor="t">
            <a:normAutofit/>
          </a:bodyPr>
          <a:lstStyle/>
          <a:p>
            <a:pPr algn="l" indent="0" marL="0">
              <a:lnSpc>
                <a:spcPts val="2700"/>
              </a:lnSpc>
              <a:buNone/>
            </a:pPr>
            <a:r>
              <a:rPr lang="en-US" sz="1800" dirty="0">
                <a:solidFill>
                  <a:srgbClr val="2B1A08"/>
                </a:solidFill>
                <a:latin typeface="Trebuchet MS" pitchFamily="34" charset="0"/>
                <a:ea typeface="Trebuchet MS" pitchFamily="34" charset="-122"/>
                <a:cs typeface="Trebuchet MS" pitchFamily="34" charset="-120"/>
              </a:rPr>
              <a:t>Because </a:t>
            </a:r>
            <a:r>
              <a:rPr lang="en-US" sz="1800" b="1" dirty="0">
                <a:solidFill>
                  <a:srgbClr val="2B1A08"/>
                </a:solidFill>
                <a:latin typeface="Trebuchet MS" pitchFamily="34" charset="0"/>
                <a:ea typeface="Trebuchet MS" pitchFamily="34" charset="-122"/>
                <a:cs typeface="Trebuchet MS" pitchFamily="34" charset="-120"/>
              </a:rPr>
              <a:t>[need + number]</a:t>
            </a:r>
            <a:r>
              <a:rPr lang="en-US" sz="1800" dirty="0">
                <a:solidFill>
                  <a:srgbClr val="2B1A08"/>
                </a:solidFill>
                <a:latin typeface="Trebuchet MS" pitchFamily="34" charset="0"/>
                <a:ea typeface="Trebuchet MS" pitchFamily="34" charset="-122"/>
                <a:cs typeface="Trebuchet MS" pitchFamily="34" charset="-120"/>
              </a:rPr>
              <a:t>, we will </a:t>
            </a:r>
            <a:r>
              <a:rPr lang="en-US" sz="1800" b="1" dirty="0">
                <a:solidFill>
                  <a:srgbClr val="2B1A08"/>
                </a:solidFill>
                <a:latin typeface="Trebuchet MS" pitchFamily="34" charset="0"/>
                <a:ea typeface="Trebuchet MS" pitchFamily="34" charset="-122"/>
                <a:cs typeface="Trebuchet MS" pitchFamily="34" charset="-120"/>
              </a:rPr>
              <a:t>[strategy]</a:t>
            </a:r>
            <a:r>
              <a:rPr lang="en-US" sz="1800" dirty="0">
                <a:solidFill>
                  <a:srgbClr val="2B1A08"/>
                </a:solidFill>
                <a:latin typeface="Trebuchet MS" pitchFamily="34" charset="0"/>
                <a:ea typeface="Trebuchet MS" pitchFamily="34" charset="-122"/>
                <a:cs typeface="Trebuchet MS" pitchFamily="34" charset="-120"/>
              </a:rPr>
              <a:t>, so that </a:t>
            </a:r>
            <a:r>
              <a:rPr lang="en-US" sz="1800" b="1" dirty="0">
                <a:solidFill>
                  <a:srgbClr val="2B1A08"/>
                </a:solidFill>
                <a:latin typeface="Trebuchet MS" pitchFamily="34" charset="0"/>
                <a:ea typeface="Trebuchet MS" pitchFamily="34" charset="-122"/>
                <a:cs typeface="Trebuchet MS" pitchFamily="34" charset="-120"/>
              </a:rPr>
              <a:t>[who] [changes how]</a:t>
            </a:r>
            <a:r>
              <a:rPr lang="en-US" sz="1800" dirty="0">
                <a:solidFill>
                  <a:srgbClr val="2B1A08"/>
                </a:solidFill>
                <a:latin typeface="Trebuchet MS" pitchFamily="34" charset="0"/>
                <a:ea typeface="Trebuchet MS" pitchFamily="34" charset="-122"/>
                <a:cs typeface="Trebuchet MS" pitchFamily="34" charset="-120"/>
              </a:rPr>
              <a:t>, measured by </a:t>
            </a:r>
            <a:r>
              <a:rPr lang="en-US" sz="1800" b="1" dirty="0">
                <a:solidFill>
                  <a:srgbClr val="2B1A08"/>
                </a:solidFill>
                <a:latin typeface="Trebuchet MS" pitchFamily="34" charset="0"/>
                <a:ea typeface="Trebuchet MS" pitchFamily="34" charset="-122"/>
                <a:cs typeface="Trebuchet MS" pitchFamily="34" charset="-120"/>
              </a:rPr>
              <a:t>[indicator]</a:t>
            </a:r>
            <a:r>
              <a:rPr lang="en-US" sz="1800" dirty="0">
                <a:solidFill>
                  <a:srgbClr val="2B1A08"/>
                </a:solidFill>
                <a:latin typeface="Trebuchet MS" pitchFamily="34" charset="0"/>
                <a:ea typeface="Trebuchet MS" pitchFamily="34" charset="-122"/>
                <a:cs typeface="Trebuchet MS" pitchFamily="34" charset="-120"/>
              </a:rPr>
              <a:t>.</a:t>
            </a:r>
            <a:endParaRPr lang="en-US" sz="1800" dirty="0"/>
          </a:p>
        </p:txBody>
      </p:sp>
      <p:sp>
        <p:nvSpPr>
          <p:cNvPr id="5" name="Text 3"/>
          <p:cNvSpPr/>
          <p:nvPr/>
        </p:nvSpPr>
        <p:spPr>
          <a:xfrm>
            <a:off x="812800" y="462275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2B1A08"/>
                </a:solidFill>
                <a:latin typeface="Trebuchet MS" pitchFamily="34" charset="0"/>
                <a:ea typeface="Trebuchet MS" pitchFamily="34" charset="-122"/>
                <a:cs typeface="Trebuchet MS" pitchFamily="34" charset="-120"/>
              </a:rPr>
              <a:t>Type it in the chat. I’ll read a few aloud and help make them fundable.</a:t>
            </a:r>
            <a:endParaRPr lang="en-US" sz="1600" dirty="0"/>
          </a:p>
        </p:txBody>
      </p:sp>
      <p:pic>
        <p:nvPicPr>
          <p:cNvPr id="6"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FUNDABILITY SCORECARD · 2 POINTS EACH</a:t>
            </a:r>
            <a:endParaRPr lang="en-US" sz="1200" dirty="0"/>
          </a:p>
        </p:txBody>
      </p:sp>
      <p:sp>
        <p:nvSpPr>
          <p:cNvPr id="4" name="Text 2"/>
          <p:cNvSpPr/>
          <p:nvPr>
            <p:ph type="title"/>
          </p:nvPr>
        </p:nvSpPr>
        <p:spPr>
          <a:xfrm>
            <a:off x="812800" y="1254720"/>
            <a:ext cx="10883392" cy="416520"/>
          </a:xfrm>
          <a:prstGeom prst="rect">
            <a:avLst/>
          </a:prstGeom>
          <a:noFill/>
          <a:ln/>
        </p:spPr>
        <p:txBody>
          <a:bodyPr wrap="square" lIns="0" tIns="0" rIns="0" bIns="0" rtlCol="0" anchor="t">
            <a:normAutofit/>
          </a:bodyPr>
          <a:lstStyle/>
          <a:p>
            <a:pPr algn="l" indent="0" marL="0">
              <a:lnSpc>
                <a:spcPts val="3080"/>
              </a:lnSpc>
              <a:buNone/>
            </a:pPr>
            <a:r>
              <a:rPr lang="en-US" sz="2800" b="1" i="0" dirty="0">
                <a:solidFill>
                  <a:srgbClr val="2F3D1E"/>
                </a:solidFill>
                <a:latin typeface="Trebuchet MS" pitchFamily="34" charset="0"/>
                <a:ea typeface="Trebuchet MS" pitchFamily="34" charset="-122"/>
                <a:cs typeface="Trebuchet MS" pitchFamily="34" charset="-120"/>
              </a:rPr>
              <a:t>Score yourself: 0 = no · 1 = partly · 2 = yes</a:t>
            </a:r>
            <a:endParaRPr lang="en-US" sz="2800" dirty="0"/>
          </a:p>
        </p:txBody>
      </p:sp>
      <p:sp>
        <p:nvSpPr>
          <p:cNvPr id="5" name="Shape 3"/>
          <p:cNvSpPr/>
          <p:nvPr/>
        </p:nvSpPr>
        <p:spPr>
          <a:xfrm>
            <a:off x="812800" y="1874441"/>
            <a:ext cx="10566400" cy="3246586"/>
          </a:xfrm>
          <a:prstGeom prst="rect">
            <a:avLst/>
          </a:prstGeom>
          <a:solidFill>
            <a:srgbClr val="FBF7EE"/>
          </a:solidFill>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1887141"/>
          <a:ext cx="10553700" cy="3233886"/>
        </p:xfrm>
        <a:graphic>
          <a:graphicData uri="http://schemas.openxmlformats.org/drawingml/2006/table">
            <a:tbl>
              <a:tblPr/>
              <a:tblGrid>
                <a:gridCol w="633222"/>
                <a:gridCol w="9920478"/>
              </a:tblGrid>
              <a:tr h="359321">
                <a:tc>
                  <a:txBody>
                    <a:bodyPr/>
                    <a:lstStyle/>
                    <a:p>
                      <a:pPr indent="0" marL="0">
                        <a:lnSpc>
                          <a:spcPts val="1820"/>
                        </a:lnSpc>
                        <a:buNone/>
                      </a:pPr>
                      <a:r>
                        <a:rPr lang="en-US" sz="1300" b="1" dirty="0">
                          <a:solidFill>
                            <a:srgbClr val="2B2A22"/>
                          </a:solidFill>
                          <a:latin typeface="Trebuchet MS" pitchFamily="34" charset="0"/>
                          <a:ea typeface="Trebuchet MS" pitchFamily="34" charset="-122"/>
                          <a:cs typeface="Trebuchet MS" pitchFamily="34" charset="-120"/>
                        </a:rPr>
                        <a:t>#</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BAB7B0"/>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BAB7B0"/>
                      </a:solidFill>
                      <a:prstDash val="solid"/>
                      <a:round/>
                      <a:headEnd type="none" w="med" len="med"/>
                      <a:tailEnd type="none" w="med" len="med"/>
                    </a:lnB>
                    <a:solidFill>
                      <a:srgbClr val="E9E5DC"/>
                    </a:solidFill>
                  </a:tcPr>
                </a:tc>
                <a:tc>
                  <a:txBody>
                    <a:bodyPr/>
                    <a:lstStyle/>
                    <a:p>
                      <a:pPr indent="0" marL="0">
                        <a:lnSpc>
                          <a:spcPts val="1820"/>
                        </a:lnSpc>
                        <a:buNone/>
                      </a:pPr>
                      <a:r>
                        <a:rPr lang="en-US" sz="1300" b="1" dirty="0">
                          <a:solidFill>
                            <a:srgbClr val="2B2A22"/>
                          </a:solidFill>
                          <a:latin typeface="Trebuchet MS" pitchFamily="34" charset="0"/>
                          <a:ea typeface="Trebuchet MS" pitchFamily="34" charset="-122"/>
                          <a:cs typeface="Trebuchet MS" pitchFamily="34" charset="-120"/>
                        </a:rPr>
                        <a:t>We have…</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BAB7B0"/>
                      </a:solidFill>
                      <a:prstDash val="solid"/>
                      <a:round/>
                      <a:headEnd type="none" w="med" len="med"/>
                      <a:tailEnd type="none" w="med" len="med"/>
                    </a:lnL>
                    <a:lnR w="12700" cap="flat" cmpd="sng" algn="ctr">
                      <a:solidFill>
                        <a:srgbClr val="BAB7B0"/>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BAB7B0"/>
                      </a:solidFill>
                      <a:prstDash val="solid"/>
                      <a:round/>
                      <a:headEnd type="none" w="med" len="med"/>
                      <a:tailEnd type="none" w="med" len="med"/>
                    </a:lnB>
                    <a:solidFill>
                      <a:srgbClr val="E9E5DC"/>
                    </a:solidFill>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1</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A one-sentence strategy our board and staff can repeat</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BAB7B0"/>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2</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Local data that proves the need</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3</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Outcomes (not just outputs) with targets</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4</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A simple way to collect results from day one</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5</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A program budget that matches the narrative</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6</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At least three revenue sources for this program</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7</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Partners with signed letters or MOUs</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r h="359321">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8</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c>
                  <a:txBody>
                    <a:bodyPr/>
                    <a:lstStyle/>
                    <a:p>
                      <a:pPr indent="0" marL="0">
                        <a:lnSpc>
                          <a:spcPts val="1820"/>
                        </a:lnSpc>
                        <a:buNone/>
                      </a:pPr>
                      <a:r>
                        <a:rPr lang="en-US" sz="1300" dirty="0">
                          <a:solidFill>
                            <a:srgbClr val="2B2A22"/>
                          </a:solidFill>
                          <a:latin typeface="Trebuchet MS" pitchFamily="34" charset="0"/>
                          <a:ea typeface="Trebuchet MS" pitchFamily="34" charset="-122"/>
                          <a:cs typeface="Trebuchet MS" pitchFamily="34" charset="-120"/>
                        </a:rPr>
                        <a:t>A short list of funders that pass our go / no-go</a:t>
                      </a:r>
                      <a:endParaRPr lang="en-US" sz="1300" dirty="0">
                        <a:latin typeface="Trebuchet MS" charset="0"/>
                        <a:ea typeface="Trebuchet MS" charset="0"/>
                        <a:cs typeface="Trebuchet MS" charset="0"/>
                      </a:endParaRPr>
                    </a:p>
                  </a:txBody>
                  <a:tcPr marL="57785" marR="57785" marT="57785" marB="57785" anchor="t">
                    <a:lnL w="12700" cap="flat" cmpd="sng" algn="ctr">
                      <a:solidFill>
                        <a:srgbClr val="C8C5BE"/>
                      </a:solidFill>
                      <a:prstDash val="solid"/>
                      <a:round/>
                      <a:headEnd type="none" w="med" len="med"/>
                      <a:tailEnd type="none" w="med" len="med"/>
                    </a:lnL>
                    <a:lnR w="12700" cap="flat" cmpd="sng" algn="ctr">
                      <a:solidFill>
                        <a:srgbClr val="C8C5BE"/>
                      </a:solidFill>
                      <a:prstDash val="solid"/>
                      <a:round/>
                      <a:headEnd type="none" w="med" len="med"/>
                      <a:tailEnd type="none" w="med" len="med"/>
                    </a:lnR>
                    <a:lnT w="12700" cap="flat" cmpd="sng" algn="ctr">
                      <a:solidFill>
                        <a:srgbClr val="C8C5BE"/>
                      </a:solidFill>
                      <a:prstDash val="solid"/>
                      <a:round/>
                      <a:headEnd type="none" w="med" len="med"/>
                      <a:tailEnd type="none" w="med" len="med"/>
                    </a:lnT>
                    <a:lnB w="12700" cap="flat" cmpd="sng" algn="ctr">
                      <a:solidFill>
                        <a:srgbClr val="C8C5BE"/>
                      </a:solidFill>
                      <a:prstDash val="solid"/>
                      <a:round/>
                      <a:headEnd type="none" w="med" len="med"/>
                      <a:tailEnd type="none" w="med" len="med"/>
                    </a:lnB>
                  </a:tcPr>
                </a:tc>
              </a:tr>
            </a:tbl>
          </a:graphicData>
        </a:graphic>
      </p:graphicFrame>
      <p:sp>
        <p:nvSpPr>
          <p:cNvPr id="7" name="Text 4"/>
          <p:cNvSpPr/>
          <p:nvPr/>
        </p:nvSpPr>
        <p:spPr>
          <a:xfrm>
            <a:off x="812800" y="5349627"/>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4A4636"/>
                </a:solidFill>
                <a:latin typeface="Trebuchet MS" pitchFamily="34" charset="0"/>
                <a:ea typeface="Trebuchet MS" pitchFamily="34" charset="-122"/>
                <a:cs typeface="Trebuchet MS" pitchFamily="34" charset="-120"/>
              </a:rPr>
              <a:t>13–16:</a:t>
            </a:r>
            <a:r>
              <a:rPr lang="en-US" sz="1400" dirty="0">
                <a:solidFill>
                  <a:srgbClr val="4A4636"/>
                </a:solidFill>
                <a:latin typeface="Trebuchet MS" pitchFamily="34" charset="0"/>
                <a:ea typeface="Trebuchet MS" pitchFamily="34" charset="-122"/>
                <a:cs typeface="Trebuchet MS" pitchFamily="34" charset="-120"/>
              </a:rPr>
              <a:t> ready to pitch · </a:t>
            </a:r>
            <a:r>
              <a:rPr lang="en-US" sz="1400" b="1" dirty="0">
                <a:solidFill>
                  <a:srgbClr val="4A4636"/>
                </a:solidFill>
                <a:latin typeface="Trebuchet MS" pitchFamily="34" charset="0"/>
                <a:ea typeface="Trebuchet MS" pitchFamily="34" charset="-122"/>
                <a:cs typeface="Trebuchet MS" pitchFamily="34" charset="-120"/>
              </a:rPr>
              <a:t>8–12:</a:t>
            </a:r>
            <a:r>
              <a:rPr lang="en-US" sz="1400" dirty="0">
                <a:solidFill>
                  <a:srgbClr val="4A4636"/>
                </a:solidFill>
                <a:latin typeface="Trebuchet MS" pitchFamily="34" charset="0"/>
                <a:ea typeface="Trebuchet MS" pitchFamily="34" charset="-122"/>
                <a:cs typeface="Trebuchet MS" pitchFamily="34" charset="-120"/>
              </a:rPr>
              <a:t> tighten first · </a:t>
            </a:r>
            <a:r>
              <a:rPr lang="en-US" sz="1400" b="1" dirty="0">
                <a:solidFill>
                  <a:srgbClr val="4A4636"/>
                </a:solidFill>
                <a:latin typeface="Trebuchet MS" pitchFamily="34" charset="0"/>
                <a:ea typeface="Trebuchet MS" pitchFamily="34" charset="-122"/>
                <a:cs typeface="Trebuchet MS" pitchFamily="34" charset="-120"/>
              </a:rPr>
              <a:t>0–7:</a:t>
            </a:r>
            <a:r>
              <a:rPr lang="en-US" sz="1400" dirty="0">
                <a:solidFill>
                  <a:srgbClr val="4A4636"/>
                </a:solidFill>
                <a:latin typeface="Trebuchet MS" pitchFamily="34" charset="0"/>
                <a:ea typeface="Trebuchet MS" pitchFamily="34" charset="-122"/>
                <a:cs typeface="Trebuchet MS" pitchFamily="34" charset="-120"/>
              </a:rPr>
              <a:t> build the strategy before the ask</a:t>
            </a:r>
            <a:endParaRPr lang="en-US" sz="1400" dirty="0"/>
          </a:p>
        </p:txBody>
      </p:sp>
      <p:sp>
        <p:nvSpPr>
          <p:cNvPr id="8" name="Text 5"/>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19</a:t>
            </a:r>
            <a:endParaRPr lang="en-US" sz="1200" dirty="0"/>
          </a:p>
        </p:txBody>
      </p:sp>
      <p:pic>
        <p:nvPicPr>
          <p:cNvPr id="9"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48311"/>
        </a:solidFill>
      </p:bgPr>
    </p:bg>
    <p:spTree>
      <p:nvGrpSpPr>
        <p:cNvPr id="1" name=""/>
        <p:cNvGrpSpPr/>
        <p:nvPr/>
      </p:nvGrpSpPr>
      <p:grpSpPr>
        <a:xfrm>
          <a:off x="0" y="0"/>
          <a:ext cx="0" cy="0"/>
          <a:chOff x="0" y="0"/>
          <a:chExt cx="0" cy="0"/>
        </a:xfrm>
      </p:grpSpPr>
      <p:sp>
        <p:nvSpPr>
          <p:cNvPr id="2" name="Text 0"/>
          <p:cNvSpPr/>
          <p:nvPr/>
        </p:nvSpPr>
        <p:spPr>
          <a:xfrm>
            <a:off x="812800" y="19075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B1A08"/>
                </a:solidFill>
                <a:latin typeface="Trebuchet MS" pitchFamily="34" charset="0"/>
                <a:ea typeface="Trebuchet MS" pitchFamily="34" charset="-122"/>
                <a:cs typeface="Trebuchet MS" pitchFamily="34" charset="-120"/>
              </a:rPr>
              <a:t>ZOOM POLL 3 OF 3 · KNOWLEDGE CHECK</a:t>
            </a:r>
            <a:endParaRPr lang="en-US" sz="1200" dirty="0"/>
          </a:p>
        </p:txBody>
      </p:sp>
      <p:sp>
        <p:nvSpPr>
          <p:cNvPr id="3" name="Text 1"/>
          <p:cNvSpPr/>
          <p:nvPr>
            <p:ph type="title"/>
          </p:nvPr>
        </p:nvSpPr>
        <p:spPr>
          <a:xfrm>
            <a:off x="812800" y="2425700"/>
            <a:ext cx="11379200"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B1A08"/>
                </a:solidFill>
                <a:latin typeface="Trebuchet MS" pitchFamily="34" charset="0"/>
                <a:ea typeface="Trebuchet MS" pitchFamily="34" charset="-122"/>
                <a:cs typeface="Trebuchet MS" pitchFamily="34" charset="-120"/>
              </a:rPr>
              <a:t>Which is the strongest sign a funder is a good fit?</a:t>
            </a:r>
            <a:endParaRPr lang="en-US" sz="3600" dirty="0"/>
          </a:p>
        </p:txBody>
      </p:sp>
      <p:sp>
        <p:nvSpPr>
          <p:cNvPr id="4" name="Text 2"/>
          <p:cNvSpPr/>
          <p:nvPr/>
        </p:nvSpPr>
        <p:spPr>
          <a:xfrm>
            <a:off x="812800" y="3233390"/>
            <a:ext cx="5207000" cy="924520"/>
          </a:xfrm>
          <a:prstGeom prst="roundRect">
            <a:avLst>
              <a:gd name="adj" fmla="val 8242"/>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A.</a:t>
            </a:r>
            <a:r>
              <a:rPr lang="en-US" sz="1600" dirty="0">
                <a:solidFill>
                  <a:srgbClr val="2B1A08"/>
                </a:solidFill>
                <a:latin typeface="Trebuchet MS" pitchFamily="34" charset="0"/>
                <a:ea typeface="Trebuchet MS" pitchFamily="34" charset="-122"/>
                <a:cs typeface="Trebuchet MS" pitchFamily="34" charset="-120"/>
              </a:rPr>
              <a:t> They have a very large endowment</a:t>
            </a:r>
            <a:endParaRPr lang="en-US" sz="1600" dirty="0"/>
          </a:p>
        </p:txBody>
      </p:sp>
      <p:sp>
        <p:nvSpPr>
          <p:cNvPr id="5" name="Text 3"/>
          <p:cNvSpPr/>
          <p:nvPr/>
        </p:nvSpPr>
        <p:spPr>
          <a:xfrm>
            <a:off x="6172200" y="3233390"/>
            <a:ext cx="5207000" cy="924520"/>
          </a:xfrm>
          <a:prstGeom prst="roundRect">
            <a:avLst>
              <a:gd name="adj" fmla="val 8242"/>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B.</a:t>
            </a:r>
            <a:r>
              <a:rPr lang="en-US" sz="1600" dirty="0">
                <a:solidFill>
                  <a:srgbClr val="2B1A08"/>
                </a:solidFill>
                <a:latin typeface="Trebuchet MS" pitchFamily="34" charset="0"/>
                <a:ea typeface="Trebuchet MS" pitchFamily="34" charset="-122"/>
                <a:cs typeface="Trebuchet MS" pitchFamily="34" charset="-120"/>
              </a:rPr>
              <a:t> Their 990 shows grants to groups like ours, in our area, at our size</a:t>
            </a:r>
            <a:endParaRPr lang="en-US" sz="1600" dirty="0"/>
          </a:p>
        </p:txBody>
      </p:sp>
      <p:sp>
        <p:nvSpPr>
          <p:cNvPr id="6" name="Text 4"/>
          <p:cNvSpPr/>
          <p:nvPr/>
        </p:nvSpPr>
        <p:spPr>
          <a:xfrm>
            <a:off x="812800" y="4310311"/>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C.</a:t>
            </a:r>
            <a:r>
              <a:rPr lang="en-US" sz="1600" dirty="0">
                <a:solidFill>
                  <a:srgbClr val="2B1A08"/>
                </a:solidFill>
                <a:latin typeface="Trebuchet MS" pitchFamily="34" charset="0"/>
                <a:ea typeface="Trebuchet MS" pitchFamily="34" charset="-122"/>
                <a:cs typeface="Trebuchet MS" pitchFamily="34" charset="-120"/>
              </a:rPr>
              <a:t> A board member knows someone there</a:t>
            </a:r>
            <a:endParaRPr lang="en-US" sz="1600" dirty="0"/>
          </a:p>
        </p:txBody>
      </p:sp>
      <p:sp>
        <p:nvSpPr>
          <p:cNvPr id="7" name="Text 5"/>
          <p:cNvSpPr/>
          <p:nvPr/>
        </p:nvSpPr>
        <p:spPr>
          <a:xfrm>
            <a:off x="6172200" y="4310311"/>
            <a:ext cx="5207000" cy="640060"/>
          </a:xfrm>
          <a:prstGeom prst="roundRect">
            <a:avLst>
              <a:gd name="adj" fmla="val 11905"/>
            </a:avLst>
          </a:prstGeom>
          <a:solidFill>
            <a:srgbClr val="F7F1E3"/>
          </a:solidFill>
          <a:ln/>
        </p:spPr>
        <p:txBody>
          <a:bodyPr wrap="square" lIns="206282" tIns="155482" rIns="63788" bIns="130082" rtlCol="0" anchor="t">
            <a:normAutofit/>
          </a:bodyPr>
          <a:lstStyle/>
          <a:p>
            <a:pPr algn="l" indent="0" marL="0">
              <a:lnSpc>
                <a:spcPts val="2240"/>
              </a:lnSpc>
              <a:buNone/>
            </a:pPr>
            <a:r>
              <a:rPr lang="en-US" sz="1600" b="1" dirty="0">
                <a:solidFill>
                  <a:srgbClr val="2B1A08"/>
                </a:solidFill>
                <a:latin typeface="Trebuchet MS" pitchFamily="34" charset="0"/>
                <a:ea typeface="Trebuchet MS" pitchFamily="34" charset="-122"/>
                <a:cs typeface="Trebuchet MS" pitchFamily="34" charset="-120"/>
              </a:rPr>
              <a:t>D.</a:t>
            </a:r>
            <a:r>
              <a:rPr lang="en-US" sz="1600" dirty="0">
                <a:solidFill>
                  <a:srgbClr val="2B1A08"/>
                </a:solidFill>
                <a:latin typeface="Trebuchet MS" pitchFamily="34" charset="0"/>
                <a:ea typeface="Trebuchet MS" pitchFamily="34" charset="-122"/>
                <a:cs typeface="Trebuchet MS" pitchFamily="34" charset="-120"/>
              </a:rPr>
              <a:t> Their deadline is coming up soon</a:t>
            </a:r>
            <a:endParaRPr lang="en-US" sz="1600" dirty="0"/>
          </a:p>
        </p:txBody>
      </p:sp>
      <p:pic>
        <p:nvPicPr>
          <p:cNvPr id="8"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2F3D1E"/>
        </a:solidFill>
      </p:bgPr>
    </p:bg>
    <p:spTree>
      <p:nvGrpSpPr>
        <p:cNvPr id="1" name=""/>
        <p:cNvGrpSpPr/>
        <p:nvPr/>
      </p:nvGrpSpPr>
      <p:grpSpPr>
        <a:xfrm>
          <a:off x="0" y="0"/>
          <a:ext cx="0" cy="0"/>
          <a:chOff x="0" y="0"/>
          <a:chExt cx="0" cy="0"/>
        </a:xfrm>
      </p:grpSpPr>
      <p:sp>
        <p:nvSpPr>
          <p:cNvPr id="2" name="Shape 0"/>
          <p:cNvSpPr/>
          <p:nvPr/>
        </p:nvSpPr>
        <p:spPr>
          <a:xfrm>
            <a:off x="0" y="0"/>
            <a:ext cx="2032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48311"/>
                </a:solidFill>
                <a:latin typeface="Trebuchet MS" pitchFamily="34" charset="0"/>
                <a:ea typeface="Trebuchet MS" pitchFamily="34" charset="-122"/>
                <a:cs typeface="Trebuchet MS" pitchFamily="34" charset="-120"/>
              </a:rPr>
              <a:t>STEWARDSHIP</a:t>
            </a:r>
            <a:endParaRPr lang="en-US" sz="1200" dirty="0"/>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7F1E3"/>
                </a:solidFill>
                <a:latin typeface="Trebuchet MS" pitchFamily="34" charset="0"/>
                <a:ea typeface="Trebuchet MS" pitchFamily="34" charset="-122"/>
                <a:cs typeface="Trebuchet MS" pitchFamily="34" charset="-120"/>
              </a:rPr>
              <a:t>The award is the beginning of the relationship</a:t>
            </a:r>
            <a:endParaRPr lang="en-US" sz="3200" dirty="0"/>
          </a:p>
        </p:txBody>
      </p:sp>
      <p:sp>
        <p:nvSpPr>
          <p:cNvPr id="5" name="Shape 3"/>
          <p:cNvSpPr/>
          <p:nvPr/>
        </p:nvSpPr>
        <p:spPr>
          <a:xfrm>
            <a:off x="812800" y="2082750"/>
            <a:ext cx="3386634" cy="1554361"/>
          </a:xfrm>
          <a:prstGeom prst="roundRect">
            <a:avLst>
              <a:gd name="adj" fmla="val 6536"/>
            </a:avLst>
          </a:prstGeom>
          <a:solidFill>
            <a:srgbClr val="3C4D28"/>
          </a:solidFill>
          <a:ln/>
        </p:spPr>
      </p:sp>
      <p:sp>
        <p:nvSpPr>
          <p:cNvPr id="6" name="Text 4"/>
          <p:cNvSpPr/>
          <p:nvPr/>
        </p:nvSpPr>
        <p:spPr>
          <a:xfrm>
            <a:off x="1041400" y="2311350"/>
            <a:ext cx="301731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E48311"/>
                </a:solidFill>
                <a:latin typeface="Trebuchet MS" pitchFamily="34" charset="0"/>
                <a:ea typeface="Trebuchet MS" pitchFamily="34" charset="-122"/>
                <a:cs typeface="Trebuchet MS" pitchFamily="34" charset="-120"/>
              </a:rPr>
              <a:t>Report</a:t>
            </a:r>
            <a:endParaRPr lang="en-US" sz="1800" dirty="0"/>
          </a:p>
        </p:txBody>
      </p:sp>
      <p:sp>
        <p:nvSpPr>
          <p:cNvPr id="7" name="Text 5"/>
          <p:cNvSpPr/>
          <p:nvPr/>
        </p:nvSpPr>
        <p:spPr>
          <a:xfrm>
            <a:off x="1041400" y="2661841"/>
            <a:ext cx="3017317"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D2BC"/>
                </a:solidFill>
                <a:latin typeface="Trebuchet MS" pitchFamily="34" charset="0"/>
                <a:ea typeface="Trebuchet MS" pitchFamily="34" charset="-122"/>
                <a:cs typeface="Trebuchet MS" pitchFamily="34" charset="-120"/>
              </a:rPr>
              <a:t>On time, honest about what didn’t work, tied to the outcomes you promised.</a:t>
            </a:r>
            <a:endParaRPr lang="en-US" sz="1400" dirty="0"/>
          </a:p>
        </p:txBody>
      </p:sp>
      <p:sp>
        <p:nvSpPr>
          <p:cNvPr id="8" name="Shape 6"/>
          <p:cNvSpPr/>
          <p:nvPr/>
        </p:nvSpPr>
        <p:spPr>
          <a:xfrm>
            <a:off x="4402634" y="2082750"/>
            <a:ext cx="3386683" cy="1554361"/>
          </a:xfrm>
          <a:prstGeom prst="roundRect">
            <a:avLst>
              <a:gd name="adj" fmla="val 6536"/>
            </a:avLst>
          </a:prstGeom>
          <a:solidFill>
            <a:srgbClr val="3C4D28"/>
          </a:solidFill>
          <a:ln/>
        </p:spPr>
      </p:sp>
      <p:sp>
        <p:nvSpPr>
          <p:cNvPr id="9" name="Text 7"/>
          <p:cNvSpPr/>
          <p:nvPr/>
        </p:nvSpPr>
        <p:spPr>
          <a:xfrm>
            <a:off x="4631234" y="2311350"/>
            <a:ext cx="3017368"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E48311"/>
                </a:solidFill>
                <a:latin typeface="Trebuchet MS" pitchFamily="34" charset="0"/>
                <a:ea typeface="Trebuchet MS" pitchFamily="34" charset="-122"/>
                <a:cs typeface="Trebuchet MS" pitchFamily="34" charset="-120"/>
              </a:rPr>
              <a:t>Thank</a:t>
            </a:r>
            <a:endParaRPr lang="en-US" sz="1800" dirty="0"/>
          </a:p>
        </p:txBody>
      </p:sp>
      <p:sp>
        <p:nvSpPr>
          <p:cNvPr id="10" name="Text 8"/>
          <p:cNvSpPr/>
          <p:nvPr/>
        </p:nvSpPr>
        <p:spPr>
          <a:xfrm>
            <a:off x="4631234" y="2661841"/>
            <a:ext cx="301736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D2BC"/>
                </a:solidFill>
                <a:latin typeface="Trebuchet MS" pitchFamily="34" charset="0"/>
                <a:ea typeface="Trebuchet MS" pitchFamily="34" charset="-122"/>
                <a:cs typeface="Trebuchet MS" pitchFamily="34" charset="-120"/>
              </a:rPr>
              <a:t>Quickly and personally — a story or photo, not just a receipt.</a:t>
            </a:r>
            <a:endParaRPr lang="en-US" sz="1400" dirty="0"/>
          </a:p>
        </p:txBody>
      </p:sp>
      <p:sp>
        <p:nvSpPr>
          <p:cNvPr id="11" name="Shape 9"/>
          <p:cNvSpPr/>
          <p:nvPr/>
        </p:nvSpPr>
        <p:spPr>
          <a:xfrm>
            <a:off x="7992517" y="2082750"/>
            <a:ext cx="3386683" cy="1554361"/>
          </a:xfrm>
          <a:prstGeom prst="roundRect">
            <a:avLst>
              <a:gd name="adj" fmla="val 6536"/>
            </a:avLst>
          </a:prstGeom>
          <a:solidFill>
            <a:srgbClr val="3C4D28"/>
          </a:solidFill>
          <a:ln/>
        </p:spPr>
      </p:sp>
      <p:sp>
        <p:nvSpPr>
          <p:cNvPr id="12" name="Text 10"/>
          <p:cNvSpPr/>
          <p:nvPr/>
        </p:nvSpPr>
        <p:spPr>
          <a:xfrm>
            <a:off x="8221117" y="2311350"/>
            <a:ext cx="3017368"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E48311"/>
                </a:solidFill>
                <a:latin typeface="Trebuchet MS" pitchFamily="34" charset="0"/>
                <a:ea typeface="Trebuchet MS" pitchFamily="34" charset="-122"/>
                <a:cs typeface="Trebuchet MS" pitchFamily="34" charset="-120"/>
              </a:rPr>
              <a:t>Invite</a:t>
            </a:r>
            <a:endParaRPr lang="en-US" sz="1800" dirty="0"/>
          </a:p>
        </p:txBody>
      </p:sp>
      <p:sp>
        <p:nvSpPr>
          <p:cNvPr id="13" name="Text 11"/>
          <p:cNvSpPr/>
          <p:nvPr/>
        </p:nvSpPr>
        <p:spPr>
          <a:xfrm>
            <a:off x="8221117" y="2661841"/>
            <a:ext cx="301736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9D2BC"/>
                </a:solidFill>
                <a:latin typeface="Trebuchet MS" pitchFamily="34" charset="0"/>
                <a:ea typeface="Trebuchet MS" pitchFamily="34" charset="-122"/>
                <a:cs typeface="Trebuchet MS" pitchFamily="34" charset="-120"/>
              </a:rPr>
              <a:t>Bring funders to see the work before you ask for the renewal.</a:t>
            </a:r>
            <a:endParaRPr lang="en-US" sz="1400" dirty="0"/>
          </a:p>
        </p:txBody>
      </p:sp>
      <p:sp>
        <p:nvSpPr>
          <p:cNvPr id="14" name="Text 12"/>
          <p:cNvSpPr/>
          <p:nvPr/>
        </p:nvSpPr>
        <p:spPr>
          <a:xfrm>
            <a:off x="812800" y="3941911"/>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7F1E3"/>
                </a:solidFill>
                <a:latin typeface="Trebuchet MS" pitchFamily="34" charset="0"/>
                <a:ea typeface="Trebuchet MS" pitchFamily="34" charset="-122"/>
                <a:cs typeface="Trebuchet MS" pitchFamily="34" charset="-120"/>
              </a:rPr>
              <a:t>Faithful over a little, trusted with more — the funder relationship works the same way.</a:t>
            </a:r>
            <a:endParaRPr lang="en-US" sz="1600" dirty="0"/>
          </a:p>
        </p:txBody>
      </p:sp>
      <p:sp>
        <p:nvSpPr>
          <p:cNvPr id="15" name="Text 13"/>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2AA"/>
                </a:solidFill>
                <a:latin typeface="Trebuchet MS" pitchFamily="34" charset="0"/>
                <a:ea typeface="Trebuchet MS" pitchFamily="34" charset="-122"/>
                <a:cs typeface="Trebuchet MS" pitchFamily="34" charset="-120"/>
              </a:rPr>
              <a:t>Rischer Consulting · UFLS 2026 · 21</a:t>
            </a:r>
            <a:endParaRPr lang="en-US" sz="1200" dirty="0"/>
          </a:p>
        </p:txBody>
      </p:sp>
      <p:pic>
        <p:nvPicPr>
          <p:cNvPr id="16"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1E3"/>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YOUR NEXT 30 DAYS</a:t>
            </a:r>
            <a:endParaRPr lang="en-US" sz="1200" dirty="0"/>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2F3D1E"/>
                </a:solidFill>
                <a:latin typeface="Trebuchet MS" pitchFamily="34" charset="0"/>
                <a:ea typeface="Trebuchet MS" pitchFamily="34" charset="-122"/>
                <a:cs typeface="Trebuchet MS" pitchFamily="34" charset="-120"/>
              </a:rPr>
              <a:t>Three moves before your next ask</a:t>
            </a:r>
            <a:endParaRPr lang="en-US" sz="3200" dirty="0"/>
          </a:p>
        </p:txBody>
      </p:sp>
      <p:sp>
        <p:nvSpPr>
          <p:cNvPr id="5" name="Shape 3"/>
          <p:cNvSpPr/>
          <p:nvPr/>
        </p:nvSpPr>
        <p:spPr>
          <a:xfrm>
            <a:off x="812800" y="2082750"/>
            <a:ext cx="10566400" cy="853430"/>
          </a:xfrm>
          <a:prstGeom prst="roundRect">
            <a:avLst>
              <a:gd name="adj" fmla="val 8929"/>
            </a:avLst>
          </a:prstGeom>
          <a:solidFill>
            <a:srgbClr val="FBF7EE"/>
          </a:solidFill>
          <a:ln/>
        </p:spPr>
      </p:sp>
      <p:sp>
        <p:nvSpPr>
          <p:cNvPr id="6" name="Text 4"/>
          <p:cNvSpPr/>
          <p:nvPr/>
        </p:nvSpPr>
        <p:spPr>
          <a:xfrm>
            <a:off x="1066800" y="2260550"/>
            <a:ext cx="685800" cy="523230"/>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A85A0B"/>
                </a:solidFill>
                <a:latin typeface="Trebuchet MS" pitchFamily="34" charset="0"/>
                <a:ea typeface="Trebuchet MS" pitchFamily="34" charset="-122"/>
                <a:cs typeface="Trebuchet MS" pitchFamily="34" charset="-120"/>
              </a:rPr>
              <a:t>1</a:t>
            </a:r>
            <a:endParaRPr lang="en-US" sz="2800" dirty="0"/>
          </a:p>
        </p:txBody>
      </p:sp>
      <p:sp>
        <p:nvSpPr>
          <p:cNvPr id="7" name="Text 5"/>
          <p:cNvSpPr/>
          <p:nvPr/>
        </p:nvSpPr>
        <p:spPr>
          <a:xfrm>
            <a:off x="1905000" y="2372320"/>
            <a:ext cx="8834557"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2B2A22"/>
                </a:solidFill>
                <a:latin typeface="Trebuchet MS" pitchFamily="34" charset="0"/>
                <a:ea typeface="Trebuchet MS" pitchFamily="34" charset="-122"/>
                <a:cs typeface="Trebuchet MS" pitchFamily="34" charset="-120"/>
              </a:rPr>
              <a:t>Week 1:</a:t>
            </a:r>
            <a:r>
              <a:rPr lang="en-US" sz="1600" dirty="0">
                <a:solidFill>
                  <a:srgbClr val="2B2A22"/>
                </a:solidFill>
                <a:latin typeface="Trebuchet MS" pitchFamily="34" charset="0"/>
                <a:ea typeface="Trebuchet MS" pitchFamily="34" charset="-122"/>
                <a:cs typeface="Trebuchet MS" pitchFamily="34" charset="-120"/>
              </a:rPr>
              <a:t> Finalize your strategy sentence with your board chair and finance lead.</a:t>
            </a:r>
            <a:endParaRPr lang="en-US" sz="1600" dirty="0"/>
          </a:p>
        </p:txBody>
      </p:sp>
      <p:sp>
        <p:nvSpPr>
          <p:cNvPr id="8" name="Shape 6"/>
          <p:cNvSpPr/>
          <p:nvPr/>
        </p:nvSpPr>
        <p:spPr>
          <a:xfrm>
            <a:off x="812800" y="3088580"/>
            <a:ext cx="10566400" cy="853430"/>
          </a:xfrm>
          <a:prstGeom prst="roundRect">
            <a:avLst>
              <a:gd name="adj" fmla="val 8929"/>
            </a:avLst>
          </a:prstGeom>
          <a:solidFill>
            <a:srgbClr val="FBF7EE"/>
          </a:solidFill>
          <a:ln/>
        </p:spPr>
      </p:sp>
      <p:sp>
        <p:nvSpPr>
          <p:cNvPr id="9" name="Text 7"/>
          <p:cNvSpPr/>
          <p:nvPr/>
        </p:nvSpPr>
        <p:spPr>
          <a:xfrm>
            <a:off x="1066800" y="3266380"/>
            <a:ext cx="685800" cy="523230"/>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5E6B1F"/>
                </a:solidFill>
                <a:latin typeface="Trebuchet MS" pitchFamily="34" charset="0"/>
                <a:ea typeface="Trebuchet MS" pitchFamily="34" charset="-122"/>
                <a:cs typeface="Trebuchet MS" pitchFamily="34" charset="-120"/>
              </a:rPr>
              <a:t>2</a:t>
            </a:r>
            <a:endParaRPr lang="en-US" sz="2800" dirty="0"/>
          </a:p>
        </p:txBody>
      </p:sp>
      <p:sp>
        <p:nvSpPr>
          <p:cNvPr id="10" name="Text 8"/>
          <p:cNvSpPr/>
          <p:nvPr/>
        </p:nvSpPr>
        <p:spPr>
          <a:xfrm>
            <a:off x="1905000" y="3378150"/>
            <a:ext cx="8881110"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2B2A22"/>
                </a:solidFill>
                <a:latin typeface="Trebuchet MS" pitchFamily="34" charset="0"/>
                <a:ea typeface="Trebuchet MS" pitchFamily="34" charset="-122"/>
                <a:cs typeface="Trebuchet MS" pitchFamily="34" charset="-120"/>
              </a:rPr>
              <a:t>Weeks 2–3:</a:t>
            </a:r>
            <a:r>
              <a:rPr lang="en-US" sz="1600" dirty="0">
                <a:solidFill>
                  <a:srgbClr val="2B2A22"/>
                </a:solidFill>
                <a:latin typeface="Trebuchet MS" pitchFamily="34" charset="0"/>
                <a:ea typeface="Trebuchet MS" pitchFamily="34" charset="-122"/>
                <a:cs typeface="Trebuchet MS" pitchFamily="34" charset="-120"/>
              </a:rPr>
              <a:t> Fix your two lowest scorecard items — usually outcomes and budget.</a:t>
            </a:r>
            <a:endParaRPr lang="en-US" sz="1600" dirty="0"/>
          </a:p>
        </p:txBody>
      </p:sp>
      <p:sp>
        <p:nvSpPr>
          <p:cNvPr id="11" name="Shape 9"/>
          <p:cNvSpPr/>
          <p:nvPr/>
        </p:nvSpPr>
        <p:spPr>
          <a:xfrm>
            <a:off x="812800" y="4094411"/>
            <a:ext cx="10566400" cy="853430"/>
          </a:xfrm>
          <a:prstGeom prst="roundRect">
            <a:avLst>
              <a:gd name="adj" fmla="val 8929"/>
            </a:avLst>
          </a:prstGeom>
          <a:solidFill>
            <a:srgbClr val="FBF7EE"/>
          </a:solidFill>
          <a:ln/>
        </p:spPr>
      </p:sp>
      <p:sp>
        <p:nvSpPr>
          <p:cNvPr id="12" name="Text 10"/>
          <p:cNvSpPr/>
          <p:nvPr/>
        </p:nvSpPr>
        <p:spPr>
          <a:xfrm>
            <a:off x="1066800" y="4272211"/>
            <a:ext cx="685800" cy="523230"/>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3D1E"/>
                </a:solidFill>
                <a:latin typeface="Trebuchet MS" pitchFamily="34" charset="0"/>
                <a:ea typeface="Trebuchet MS" pitchFamily="34" charset="-122"/>
                <a:cs typeface="Trebuchet MS" pitchFamily="34" charset="-120"/>
              </a:rPr>
              <a:t>3</a:t>
            </a:r>
            <a:endParaRPr lang="en-US" sz="2800" dirty="0"/>
          </a:p>
        </p:txBody>
      </p:sp>
      <p:sp>
        <p:nvSpPr>
          <p:cNvPr id="13" name="Text 11"/>
          <p:cNvSpPr/>
          <p:nvPr/>
        </p:nvSpPr>
        <p:spPr>
          <a:xfrm>
            <a:off x="1905000" y="4383980"/>
            <a:ext cx="7387114" cy="299690"/>
          </a:xfrm>
          <a:prstGeom prst="rect">
            <a:avLst/>
          </a:prstGeom>
          <a:noFill/>
          <a:ln/>
        </p:spPr>
        <p:txBody>
          <a:bodyPr wrap="square" lIns="0" tIns="0" rIns="0" bIns="0" rtlCol="0" anchor="t">
            <a:normAutofit/>
          </a:bodyPr>
          <a:lstStyle/>
          <a:p>
            <a:pPr algn="l" indent="0" marL="0">
              <a:lnSpc>
                <a:spcPts val="2160"/>
              </a:lnSpc>
              <a:buNone/>
            </a:pPr>
            <a:r>
              <a:rPr lang="en-US" sz="1600" b="1" dirty="0">
                <a:solidFill>
                  <a:srgbClr val="2B2A22"/>
                </a:solidFill>
                <a:latin typeface="Trebuchet MS" pitchFamily="34" charset="0"/>
                <a:ea typeface="Trebuchet MS" pitchFamily="34" charset="-122"/>
                <a:cs typeface="Trebuchet MS" pitchFamily="34" charset="-120"/>
              </a:rPr>
              <a:t>Week 4:</a:t>
            </a:r>
            <a:r>
              <a:rPr lang="en-US" sz="1600" dirty="0">
                <a:solidFill>
                  <a:srgbClr val="2B2A22"/>
                </a:solidFill>
                <a:latin typeface="Trebuchet MS" pitchFamily="34" charset="0"/>
                <a:ea typeface="Trebuchet MS" pitchFamily="34" charset="-122"/>
                <a:cs typeface="Trebuchet MS" pitchFamily="34" charset="-120"/>
              </a:rPr>
              <a:t> Screen five funders and pick the two that pass go / no-go.</a:t>
            </a:r>
            <a:endParaRPr lang="en-US" sz="1600" dirty="0"/>
          </a:p>
        </p:txBody>
      </p:sp>
      <p:sp>
        <p:nvSpPr>
          <p:cNvPr id="14" name="Text 1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22</a:t>
            </a:r>
            <a:endParaRPr lang="en-US" sz="1200" dirty="0"/>
          </a:p>
        </p:txBody>
      </p:sp>
      <p:pic>
        <p:nvPicPr>
          <p:cNvPr id="15" name="Image 0" descr="Rischer Consulting logo">    </p:cNvPr>
          <p:cNvPicPr>
            <a:picLocks noChangeAspect="1"/>
          </p:cNvPicPr>
          <p:nvPr/>
        </p:nvPicPr>
        <p:blipFill>
          <a:blip r:embed="rId1"/>
          <a:srcRect l="0" r="0" t="0" b="0"/>
          <a:stretch/>
        </p:blipFill>
        <p:spPr>
          <a:xfrm>
            <a:off x="10820400" y="5969000"/>
            <a:ext cx="660400" cy="6604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DE3CC"/>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48311"/>
          </a:solidFill>
          <a:ln/>
        </p:spPr>
      </p:sp>
      <p:sp>
        <p:nvSpPr>
          <p:cNvPr id="3" name="Text 1"/>
          <p:cNvSpPr/>
          <p:nvPr/>
        </p:nvSpPr>
        <p:spPr>
          <a:xfrm>
            <a:off x="812800" y="1904107"/>
            <a:ext cx="69067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E6B1F"/>
                </a:solidFill>
                <a:latin typeface="Trebuchet MS" pitchFamily="34" charset="0"/>
                <a:ea typeface="Trebuchet MS" pitchFamily="34" charset="-122"/>
                <a:cs typeface="Trebuchet MS" pitchFamily="34" charset="-120"/>
              </a:rPr>
              <a:t>YOUR FEEDBACK · 2 MINUTES</a:t>
            </a:r>
            <a:endParaRPr lang="en-US" sz="1200" dirty="0"/>
          </a:p>
        </p:txBody>
      </p:sp>
      <p:sp>
        <p:nvSpPr>
          <p:cNvPr id="4" name="Text 2"/>
          <p:cNvSpPr/>
          <p:nvPr>
            <p:ph type="title"/>
          </p:nvPr>
        </p:nvSpPr>
        <p:spPr>
          <a:xfrm>
            <a:off x="812800" y="2371427"/>
            <a:ext cx="6906768" cy="103118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F3D1E"/>
                </a:solidFill>
                <a:latin typeface="Trebuchet MS" pitchFamily="34" charset="0"/>
                <a:ea typeface="Trebuchet MS" pitchFamily="34" charset="-122"/>
                <a:cs typeface="Trebuchet MS" pitchFamily="34" charset="-120"/>
              </a:rPr>
              <a:t>Help me make this better for the next leader</a:t>
            </a:r>
            <a:endParaRPr lang="en-US" sz="3600" dirty="0"/>
          </a:p>
        </p:txBody>
      </p:sp>
      <p:sp>
        <p:nvSpPr>
          <p:cNvPr id="5" name="Text 3"/>
          <p:cNvSpPr/>
          <p:nvPr/>
        </p:nvSpPr>
        <p:spPr>
          <a:xfrm>
            <a:off x="812800" y="3631208"/>
            <a:ext cx="6906768" cy="614660"/>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4A4636"/>
                </a:solidFill>
                <a:latin typeface="Trebuchet MS" pitchFamily="34" charset="0"/>
                <a:ea typeface="Trebuchet MS" pitchFamily="34" charset="-122"/>
                <a:cs typeface="Trebuchet MS" pitchFamily="34" charset="-120"/>
              </a:rPr>
              <a:t>Scan the code with your phone camera and answer a few quick questions about today’s session.</a:t>
            </a:r>
            <a:endParaRPr lang="en-US" sz="1600" dirty="0"/>
          </a:p>
        </p:txBody>
      </p:sp>
      <p:sp>
        <p:nvSpPr>
          <p:cNvPr id="6" name="Text 4"/>
          <p:cNvSpPr/>
          <p:nvPr/>
        </p:nvSpPr>
        <p:spPr>
          <a:xfrm>
            <a:off x="812800" y="4474468"/>
            <a:ext cx="7315200" cy="30162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A4636"/>
                </a:solidFill>
                <a:latin typeface="Trebuchet MS" pitchFamily="34" charset="0"/>
                <a:ea typeface="Trebuchet MS" pitchFamily="34" charset="-122"/>
                <a:cs typeface="Trebuchet MS" pitchFamily="34" charset="-120"/>
              </a:rPr>
              <a:t>Can’t scan? Go to </a:t>
            </a:r>
            <a:r>
              <a:rPr lang="en-US" sz="1500" b="1" dirty="0">
                <a:solidFill>
                  <a:srgbClr val="A85A0B"/>
                </a:solidFill>
                <a:latin typeface="Trebuchet MS" pitchFamily="34" charset="0"/>
                <a:ea typeface="Trebuchet MS" pitchFamily="34" charset="-122"/>
                <a:cs typeface="Trebuchet MS" pitchFamily="34" charset="-120"/>
              </a:rPr>
              <a:t>forms.gle/FKRbvCrrbgkdtxiKA</a:t>
            </a:r>
            <a:r>
              <a:rPr lang="en-US" sz="1500" dirty="0">
                <a:solidFill>
                  <a:srgbClr val="4A4636"/>
                </a:solidFill>
                <a:latin typeface="Trebuchet MS" pitchFamily="34" charset="0"/>
                <a:ea typeface="Trebuchet MS" pitchFamily="34" charset="-122"/>
                <a:cs typeface="Trebuchet MS" pitchFamily="34" charset="-120"/>
              </a:rPr>
              <a:t> — the link is in the chat too.</a:t>
            </a:r>
            <a:endParaRPr lang="en-US" sz="1500" dirty="0"/>
          </a:p>
        </p:txBody>
      </p:sp>
      <p:sp>
        <p:nvSpPr>
          <p:cNvPr id="7" name="Shape 5"/>
          <p:cNvSpPr/>
          <p:nvPr/>
        </p:nvSpPr>
        <p:spPr>
          <a:xfrm>
            <a:off x="8140700" y="1526530"/>
            <a:ext cx="3225800" cy="3601690"/>
          </a:xfrm>
          <a:prstGeom prst="roundRect">
            <a:avLst>
              <a:gd name="adj" fmla="val 4331"/>
            </a:avLst>
          </a:prstGeom>
          <a:solidFill>
            <a:srgbClr val="FBF7EE"/>
          </a:solidFill>
          <a:ln w="25400">
            <a:solidFill>
              <a:srgbClr val="E48311"/>
            </a:solidFill>
            <a:prstDash val="solid"/>
          </a:ln>
        </p:spPr>
      </p:sp>
      <p:pic>
        <p:nvPicPr>
          <p:cNvPr id="8" name="Image 0" descr="QR code for the session feedback form">    </p:cNvPr>
          <p:cNvPicPr>
            <a:picLocks noChangeAspect="1"/>
          </p:cNvPicPr>
          <p:nvPr/>
        </p:nvPicPr>
        <p:blipFill>
          <a:blip r:embed="rId1"/>
          <a:srcRect l="0" r="0" t="0" b="0"/>
          <a:stretch/>
        </p:blipFill>
        <p:spPr>
          <a:xfrm>
            <a:off x="8356600" y="1742430"/>
            <a:ext cx="2794000" cy="2794000"/>
          </a:xfrm>
          <a:prstGeom prst="rect">
            <a:avLst/>
          </a:prstGeom>
        </p:spPr>
      </p:pic>
      <p:sp>
        <p:nvSpPr>
          <p:cNvPr id="9" name="Text 6"/>
          <p:cNvSpPr/>
          <p:nvPr/>
        </p:nvSpPr>
        <p:spPr>
          <a:xfrm>
            <a:off x="8314690" y="4663430"/>
            <a:ext cx="287782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2F3D1E"/>
                </a:solidFill>
                <a:latin typeface="Trebuchet MS" pitchFamily="34" charset="0"/>
                <a:ea typeface="Trebuchet MS" pitchFamily="34" charset="-122"/>
                <a:cs typeface="Trebuchet MS" pitchFamily="34" charset="-120"/>
              </a:rPr>
              <a:t>Scan for the feedback form</a:t>
            </a:r>
            <a:endParaRPr lang="en-US" sz="1400" dirty="0"/>
          </a:p>
        </p:txBody>
      </p:sp>
      <p:sp>
        <p:nvSpPr>
          <p:cNvPr id="10" name="Text 7"/>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E6A58"/>
                </a:solidFill>
                <a:latin typeface="Trebuchet MS" pitchFamily="34" charset="0"/>
                <a:ea typeface="Trebuchet MS" pitchFamily="34" charset="-122"/>
                <a:cs typeface="Trebuchet MS" pitchFamily="34" charset="-120"/>
              </a:rPr>
              <a:t>Rischer Consulting · UFLS 2026 · 23</a:t>
            </a:r>
            <a:endParaRPr lang="en-US" sz="1200" dirty="0"/>
          </a:p>
        </p:txBody>
      </p:sp>
      <p:pic>
        <p:nvPicPr>
          <p:cNvPr id="11" name="Image 1" descr="Rischer Consulting logo">    </p:cNvPr>
          <p:cNvPicPr>
            <a:picLocks noChangeAspect="1"/>
          </p:cNvPicPr>
          <p:nvPr/>
        </p:nvPicPr>
        <p:blipFill>
          <a:blip r:embed="rId2"/>
          <a:srcRect l="0" r="0" t="0" b="0"/>
          <a:stretch/>
        </p:blipFill>
        <p:spPr>
          <a:xfrm>
            <a:off x="10820400" y="5969000"/>
            <a:ext cx="660400" cy="660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2F3D1E"/>
        </a:solidFill>
      </p:bgPr>
    </p:bg>
    <p:spTree>
      <p:nvGrpSpPr>
        <p:cNvPr id="1" name=""/>
        <p:cNvGrpSpPr/>
        <p:nvPr/>
      </p:nvGrpSpPr>
      <p:grpSpPr>
        <a:xfrm>
          <a:off x="0" y="0"/>
          <a:ext cx="0" cy="0"/>
          <a:chOff x="0" y="0"/>
          <a:chExt cx="0" cy="0"/>
        </a:xfrm>
      </p:grpSpPr>
      <p:sp>
        <p:nvSpPr>
          <p:cNvPr id="2" name="Shape 0"/>
          <p:cNvSpPr/>
          <p:nvPr/>
        </p:nvSpPr>
        <p:spPr>
          <a:xfrm>
            <a:off x="0" y="0"/>
            <a:ext cx="203200" cy="6858000"/>
          </a:xfrm>
          <a:prstGeom prst="rect">
            <a:avLst/>
          </a:prstGeom>
          <a:solidFill>
            <a:srgbClr val="E48311"/>
          </a:solidFill>
          <a:ln/>
        </p:spPr>
      </p:sp>
      <p:sp>
        <p:nvSpPr>
          <p:cNvPr id="3" name="Text 1"/>
          <p:cNvSpPr/>
          <p:nvPr/>
        </p:nvSpPr>
        <p:spPr>
          <a:xfrm>
            <a:off x="812800" y="1976140"/>
            <a:ext cx="5840667"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48311"/>
                </a:solidFill>
                <a:latin typeface="Trebuchet MS" pitchFamily="34" charset="0"/>
                <a:ea typeface="Trebuchet MS" pitchFamily="34" charset="-122"/>
                <a:cs typeface="Trebuchet MS" pitchFamily="34" charset="-120"/>
              </a:rPr>
              <a:t>THANK YOU</a:t>
            </a:r>
            <a:endParaRPr lang="en-US" sz="1200" dirty="0"/>
          </a:p>
        </p:txBody>
      </p:sp>
      <p:sp>
        <p:nvSpPr>
          <p:cNvPr id="4" name="Text 2"/>
          <p:cNvSpPr/>
          <p:nvPr>
            <p:ph type="title"/>
          </p:nvPr>
        </p:nvSpPr>
        <p:spPr>
          <a:xfrm>
            <a:off x="812800" y="2443460"/>
            <a:ext cx="5840667"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7F1E3"/>
                </a:solidFill>
                <a:latin typeface="Trebuchet MS" pitchFamily="34" charset="0"/>
                <a:ea typeface="Trebuchet MS" pitchFamily="34" charset="-122"/>
                <a:cs typeface="Trebuchet MS" pitchFamily="34" charset="-120"/>
              </a:rPr>
              <a:t>Questions?</a:t>
            </a:r>
            <a:endParaRPr lang="en-US" sz="6000" dirty="0"/>
          </a:p>
        </p:txBody>
      </p:sp>
      <p:sp>
        <p:nvSpPr>
          <p:cNvPr id="5" name="Text 3"/>
          <p:cNvSpPr/>
          <p:nvPr/>
        </p:nvSpPr>
        <p:spPr>
          <a:xfrm>
            <a:off x="812800" y="3497560"/>
            <a:ext cx="5840667"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F7F1E3"/>
                </a:solidFill>
                <a:latin typeface="Trebuchet MS" pitchFamily="34" charset="0"/>
                <a:ea typeface="Trebuchet MS" pitchFamily="34" charset="-122"/>
                <a:cs typeface="Trebuchet MS" pitchFamily="34" charset="-120"/>
              </a:rPr>
              <a:t>Shaniqua Rischer, MA</a:t>
            </a:r>
            <a:endParaRPr lang="en-US" sz="2000" dirty="0"/>
          </a:p>
        </p:txBody>
      </p:sp>
      <p:sp>
        <p:nvSpPr>
          <p:cNvPr id="6" name="Text 4"/>
          <p:cNvSpPr/>
          <p:nvPr/>
        </p:nvSpPr>
        <p:spPr>
          <a:xfrm>
            <a:off x="812800" y="3929360"/>
            <a:ext cx="5840667"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D9D2BC"/>
                </a:solidFill>
                <a:latin typeface="Trebuchet MS" pitchFamily="34" charset="0"/>
                <a:ea typeface="Trebuchet MS" pitchFamily="34" charset="-122"/>
                <a:cs typeface="Trebuchet MS" pitchFamily="34" charset="-120"/>
              </a:rPr>
              <a:t>CEO &amp; Principal Consultant, Rischer Consulting LLC</a:t>
            </a:r>
            <a:endParaRPr lang="en-US" sz="1500" dirty="0"/>
          </a:p>
        </p:txBody>
      </p:sp>
      <p:sp>
        <p:nvSpPr>
          <p:cNvPr id="7" name="Text 5"/>
          <p:cNvSpPr/>
          <p:nvPr/>
        </p:nvSpPr>
        <p:spPr>
          <a:xfrm>
            <a:off x="812800" y="4272260"/>
            <a:ext cx="5840667"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D9D2BC"/>
                </a:solidFill>
                <a:latin typeface="Trebuchet MS" pitchFamily="34" charset="0"/>
                <a:ea typeface="Trebuchet MS" pitchFamily="34" charset="-122"/>
                <a:cs typeface="Trebuchet MS" pitchFamily="34" charset="-120"/>
              </a:rPr>
              <a:t>info@rischerconsulting.com · 214-810-5516</a:t>
            </a:r>
            <a:endParaRPr lang="en-US" sz="1500" dirty="0"/>
          </a:p>
        </p:txBody>
      </p:sp>
      <p:sp>
        <p:nvSpPr>
          <p:cNvPr id="8" name="Text 6"/>
          <p:cNvSpPr/>
          <p:nvPr/>
        </p:nvSpPr>
        <p:spPr>
          <a:xfrm>
            <a:off x="812800" y="4615160"/>
            <a:ext cx="5840667"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48311"/>
                </a:solidFill>
                <a:latin typeface="Trebuchet MS" pitchFamily="34" charset="0"/>
                <a:ea typeface="Trebuchet MS" pitchFamily="34" charset="-122"/>
                <a:cs typeface="Trebuchet MS" pitchFamily="34" charset="-120"/>
              </a:rPr>
              <a:t>www.rischerconsulting.com</a:t>
            </a:r>
            <a:endParaRPr lang="en-US" sz="1500" dirty="0"/>
          </a:p>
        </p:txBody>
      </p:sp>
      <p:pic>
        <p:nvPicPr>
          <p:cNvPr id="9" name="Image 0" descr="QR code to download Shaniqua Rischer’s digital business card">    </p:cNvPr>
          <p:cNvPicPr>
            <a:picLocks noChangeAspect="1"/>
          </p:cNvPicPr>
          <p:nvPr/>
        </p:nvPicPr>
        <p:blipFill>
          <a:blip r:embed="rId1"/>
          <a:srcRect l="0" r="0" t="-6" b="-6"/>
          <a:stretch/>
        </p:blipFill>
        <p:spPr>
          <a:xfrm>
            <a:off x="6991350" y="2224385"/>
            <a:ext cx="2032000" cy="2051050"/>
          </a:xfrm>
          <a:prstGeom prst="rect">
            <a:avLst/>
          </a:prstGeom>
        </p:spPr>
      </p:pic>
      <p:sp>
        <p:nvSpPr>
          <p:cNvPr id="10" name="Text 7"/>
          <p:cNvSpPr/>
          <p:nvPr/>
        </p:nvSpPr>
        <p:spPr>
          <a:xfrm>
            <a:off x="6960870" y="4402435"/>
            <a:ext cx="2092960" cy="256530"/>
          </a:xfrm>
          <a:prstGeom prst="rect">
            <a:avLst/>
          </a:prstGeom>
          <a:noFill/>
          <a:ln/>
        </p:spPr>
        <p:txBody>
          <a:bodyPr wrap="square" lIns="0" tIns="0" rIns="0" bIns="0" rtlCol="0" anchor="t">
            <a:normAutofit/>
          </a:bodyPr>
          <a:lstStyle/>
          <a:p>
            <a:pPr algn="ctr" indent="0" marL="0">
              <a:lnSpc>
                <a:spcPts val="1820"/>
              </a:lnSpc>
              <a:buNone/>
            </a:pPr>
            <a:r>
              <a:rPr lang="en-US" sz="1300" b="1" dirty="0">
                <a:solidFill>
                  <a:srgbClr val="F7F1E3"/>
                </a:solidFill>
                <a:latin typeface="Trebuchet MS" pitchFamily="34" charset="0"/>
                <a:ea typeface="Trebuchet MS" pitchFamily="34" charset="-122"/>
                <a:cs typeface="Trebuchet MS" pitchFamily="34" charset="-120"/>
              </a:rPr>
              <a:t>Save my digital card</a:t>
            </a:r>
            <a:endParaRPr lang="en-US" sz="1300" dirty="0"/>
          </a:p>
        </p:txBody>
      </p:sp>
      <p:pic>
        <p:nvPicPr>
          <p:cNvPr id="11" name="Image 1" descr="QR code to sign up for the Rischer Consulting newsletter">    </p:cNvPr>
          <p:cNvPicPr>
            <a:picLocks noChangeAspect="1"/>
          </p:cNvPicPr>
          <p:nvPr/>
        </p:nvPicPr>
        <p:blipFill>
          <a:blip r:embed="rId2"/>
          <a:srcRect l="0" r="0" t="0" b="0"/>
          <a:stretch/>
        </p:blipFill>
        <p:spPr>
          <a:xfrm>
            <a:off x="9328150" y="2224385"/>
            <a:ext cx="2051050" cy="2051050"/>
          </a:xfrm>
          <a:prstGeom prst="roundRect">
            <a:avLst>
              <a:gd name="adj" fmla="val 4954"/>
            </a:avLst>
          </a:prstGeom>
        </p:spPr>
      </p:pic>
      <p:sp>
        <p:nvSpPr>
          <p:cNvPr id="12" name="Text 8"/>
          <p:cNvSpPr/>
          <p:nvPr/>
        </p:nvSpPr>
        <p:spPr>
          <a:xfrm>
            <a:off x="9307195" y="4402435"/>
            <a:ext cx="2092960" cy="256530"/>
          </a:xfrm>
          <a:prstGeom prst="rect">
            <a:avLst/>
          </a:prstGeom>
          <a:noFill/>
          <a:ln/>
        </p:spPr>
        <p:txBody>
          <a:bodyPr wrap="square" lIns="0" tIns="0" rIns="0" bIns="0" rtlCol="0" anchor="t">
            <a:normAutofit/>
          </a:bodyPr>
          <a:lstStyle/>
          <a:p>
            <a:pPr algn="ctr" indent="0" marL="0">
              <a:lnSpc>
                <a:spcPts val="1820"/>
              </a:lnSpc>
              <a:buNone/>
            </a:pPr>
            <a:r>
              <a:rPr lang="en-US" sz="1300" b="1" dirty="0">
                <a:solidFill>
                  <a:srgbClr val="F7F1E3"/>
                </a:solidFill>
                <a:latin typeface="Trebuchet MS" pitchFamily="34" charset="0"/>
                <a:ea typeface="Trebuchet MS" pitchFamily="34" charset="-122"/>
                <a:cs typeface="Trebuchet MS" pitchFamily="34" charset="-120"/>
              </a:rPr>
              <a:t>Join our newsletter</a:t>
            </a:r>
            <a:endParaRPr lang="en-US" sz="1300" dirty="0"/>
          </a:p>
        </p:txBody>
      </p:sp>
      <p:pic>
        <p:nvPicPr>
          <p:cNvPr id="13" name="Image 2" descr="Rischer Consulting logo">    </p:cNvPr>
          <p:cNvPicPr>
            <a:picLocks noChangeAspect="1"/>
          </p:cNvPicPr>
          <p:nvPr/>
        </p:nvPicPr>
        <p:blipFill>
          <a:blip r:embed="rId3"/>
          <a:srcRect l="0" r="0" t="0" b="0"/>
          <a:stretch/>
        </p:blipFill>
        <p:spPr>
          <a:xfrm>
            <a:off x="10820400" y="5969000"/>
            <a:ext cx="660400" cy="660400"/>
          </a:xfrm>
          <a:prstGeom prst="rect">
            <a:avLst/>
          </a:prstGeom>
        </p:spPr>
      </p:pic>
    </p:spTree>
  </p:cSld>
  <p:clrMapOvr>
    <a:masterClrMapping/>
  </p:clrMapOvr>
</p:sld>
</file>

<file path=ppt/theme/theme1.xml><?xml version="1.0" encoding="utf-8"?>
<a:theme xmlns:a="http://schemas.openxmlformats.org/drawingml/2006/main" name="Strategy Funders Want to Fund — UFLS 2026">
  <a:themeElements>
    <a:clrScheme name="Strategy Funders Want to Fund — UFLS 2026">
      <a:dk1>
        <a:srgbClr val="2F3D1E"/>
      </a:dk1>
      <a:lt1>
        <a:srgbClr val="F7F1E3"/>
      </a:lt1>
      <a:dk2>
        <a:srgbClr val="616A4F"/>
      </a:dk2>
      <a:lt2>
        <a:srgbClr val="E3DFCF"/>
      </a:lt2>
      <a:accent1>
        <a:srgbClr val="E48311"/>
      </a:accent1>
      <a:accent2>
        <a:srgbClr val="5E6B1F"/>
      </a:accent2>
      <a:accent3>
        <a:srgbClr val="A85A0B"/>
      </a:accent3>
      <a:accent4>
        <a:srgbClr val="2B1A08"/>
      </a:accent4>
      <a:accent5>
        <a:srgbClr val="6E6A58"/>
      </a:accent5>
      <a:accent6>
        <a:srgbClr val="D9D2BC"/>
      </a:accent6>
      <a:hlink>
        <a:srgbClr val="0563C1"/>
      </a:hlink>
      <a:folHlink>
        <a:srgbClr val="954F72"/>
      </a:folHlink>
    </a:clrScheme>
    <a:fontScheme name="Strategy Funders Want to Fund — UFLS 2026">
      <a:majorFont>
        <a:latin typeface="Trebuchet M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rebuchet M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Strategy Funders Want to Fund — UFLS 2026</dc:title>
  <dc:subject/>
  <dc:creator/>
  <cp:lastModifiedBy/>
  <cp:revision>1</cp:revision>
  <dcterms:created xsi:type="dcterms:W3CDTF">2026-10-21T19:13:55Z</dcterms:created>
  <dcterms:modified xsi:type="dcterms:W3CDTF">2026-10-21T19:13:55Z</dcterms:modified>
</cp:coreProperties>
</file>