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69" r:id="rId16"/>
    <p:sldId id="270" r:id="rId17"/>
    <p:sldId id="273" r:id="rId18"/>
    <p:sldId id="274" r:id="rId19"/>
    <p:sldId id="275" r:id="rId2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BE4F353F-4AB6-7187-BA45-EEB208779114}">
          <p14:sldIdLst>
            <p14:sldId id="256"/>
            <p14:sldId id="257"/>
            <p14:sldId id="258"/>
          </p14:sldIdLst>
        </p14:section>
        <p14:section name="Govern for Impact (Angela)" id="{1AFBE0D2-EA17-B769-CCBB-14E8410965B1}">
          <p14:sldIdLst>
            <p14:sldId id="259"/>
            <p14:sldId id="260"/>
            <p14:sldId id="261"/>
            <p14:sldId id="262"/>
            <p14:sldId id="263"/>
            <p14:sldId id="264"/>
            <p14:sldId id="265"/>
          </p14:sldIdLst>
        </p14:section>
        <p14:section name="Measure What Matters (Nora)" id="{BF3C36FF-7CED-F0E0-F605-1D88CD72139D}">
          <p14:sldIdLst>
            <p14:sldId id="266"/>
            <p14:sldId id="267"/>
            <p14:sldId id="268"/>
            <p14:sldId id="271"/>
            <p14:sldId id="269"/>
            <p14:sldId id="270"/>
          </p14:sldIdLst>
        </p14:section>
        <p14:section name="Joint Activity" id="{3E8D01A2-C0A3-6B07-8ECE-6F1367EA6FA6}">
          <p14:sldIdLst>
            <p14:sldId id="273"/>
          </p14:sldIdLst>
        </p14:section>
        <p14:section name="Close" id="{60C0E79C-C124-2541-2576-B6B92EB32E64}">
          <p14:sldIdLst>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46" d="100"/>
          <a:sy n="146" d="100"/>
        </p:scale>
        <p:origin x="59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40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Welcome, everyone, and thank you for joining us this afternoon. I'm Angela Johnson, Executive Director of Alliance for Greater Works, and I'm delighted to be co-presenting with my friend and colleague Dr. Nora Douglas of Systems Thought Partners.
Our summit theme is "Discern the times, lead with wisdom," and you'll notice the compass. That's our picture for today. A compass doesn't move you anywhere. It tells you whether the direction you're traveling matches where you said you were going. Evaluation does the same thing for your ministry or nonprofit: it tells your board, your donors, and your team whether what you're doing is actually taking you where your mission says you're headed.
Over the next 50 minutes we're going to make that practical, and we're going to keep it affordable.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Quick introductions. Full bios are in your handout, so I'll keep this short.
I serve as Executive Director of Alliance for Greater Works, a backbone organization celebrating 25 years of collective power for stronger communities, and I continue to lead my consulting practice, W3. For nearly three decades my work has sat right where governance, strategy, and funding meet, which is exactly where today's conversation lives.
Nora has spent more than 20 years helping organizations measure what matters and use that information to improve. She's going to give you the tools. I'm going to start with the people who have to ask for those tools and use them: your board.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Here's how we'll spend our time. I'm going to start with the end goal and work backward, because that's how good evaluation works too.
The end goal: when your board sets a priority, you should be able to point to a program that serves that priority, an outcome you expect from that program, and a measure that tells you whether it's happening. And then you should be able to tell that story to the donors who funded it.
I'll take about 15 minutes on governance: the board's legal duties, who does what, and how the strategic plan connects to programs and measures. Nora will take 25 minutes on the practical, low-cost tools, including a short activity we'll do together. Then we'll save 10 minutes for your questions.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Let's start with why this matters right now.
First, the good news. Americans gave a record $617 billion in 2025, according to Giving USA. People are still generous.
But look at the middle number. Religion is still the single largest category of giving, about 23 percent, roughly $152 billion. In 1984, though, it was 62 percent of all giving. Churches and ministries haven't lost generous people. They're competing with far more organizations for the same generous people, and many of those organizations have learned to show their results.
The third number is the one I want your finance and fundraising staff to hold on to. According to the Fundraising Effectiveness Project, only about 43 percent of donors gave again the following year, and the number of donors fell another 3.6 percent in 2025. Fewer donors are giving larger gifts. That means every donor relationship matters more.
So here's the point: when donors can see what their gift accomplished, they're more likely to stay. When boards ask for that evidence, they're doing their legal job. Measurement isn't a luxury for big organizations. It's how small, resource-constrained ministries steward trust.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2.5 minutes] Every board member, whether you call them directors, trustees, deacons, or elders, carries three fiduciary duties under nonprofit law: care, loyalty, and obedience. Most boards learn these as legal compliance. I want you to see them as impact responsibilities.
The Duty of Care means acting the way an informed, prudent person would. You can't be informed about a program if you never see any evidence of what it accomplishes. So the impact question is: do we know whether this works before we vote to fund it again?
The Duty of Loyalty means the organization's interests come first. In ministry settings, this shows up in a quiet way: the program that started with a beloved founder or pastor, that no one wants to question. Loyalty to the mission sometimes means asking hard questions about programs we love.
The Duty of Obedience is about staying true to the mission and governing documents, and I'd add, true to what we told donors. If someone gave a restricted gift for youth mentoring, the board is responsible for knowing that mentoring happened and what difference it made.
One note: specific requirements vary by state, and churches should also look at their denominational structure and bylaws. But the principle holds everywhere. Evaluation is how a board fulfills these duties, not an extra on top of them.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One of the most common breakdowns I see is confusion about roles. Either the board never asks about results at all, or the board jumps into the weeds and starts redesigning the food pantry schedule.
There's an old saying in governance: noses in, fingers out. The board keeps its nose in, asking, monitoring, holding accountable. It keeps its fingers out of day-to-day management.
On the left is the board's job. The board decides what success means, through the strategic plan. It approves a short list of measures. And here's one people miss: it puts at least a little money in the budget for evaluation. Even a few hundred dollars for survey software, or staff time protected for data, sends a signal. Then it actually uses the data: in budget decisions, and in evaluating the executive director or senior pastor.
On the right is staff's job. Staff design the programs, build the logic model, collect and analyze the data, report it consistently, and improve. Nora is going to show you exactly how they do that.
BoardSource's research supports this. Boards that understand the organization's programs perform better at strategy, engagement, and fundraising. Understanding programs is the foundation.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This is the heart of my section. I call it the golden thread.
Read it left to right: Mission, the reason you exist. Strategic priority, what the board commits to over the next three to five years. Program, what you actually do. Outcome, how the people you serve are different. Indicator, how you'll know that change happened. And finally, the report and the story that your board and your donors see.
The first three are board territory; the board owns mission and priorities and approves the programs. The last three are where staff do the building and reporting.
Here's the analogy I want you to remember. Think about planning a trip. You don't start by buying gas; you start with the destination and work backward. Evaluation works the same way. Plan backward, starting with the change you want to see, and then report forward.
And here's the test for your board: pick any line in your budget and try to trace it all the way across this thread. If you can't, if there's a program with no clear outcome, or a priority with no program, or an outcome nobody measures, then your board is approving activity, not impact.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Let me make it concrete with a general example many of you will recognize: a congregation with a food pantry.
The mission is to strengthen families in the neighborhood. The board, in its strategic plan, says: over the next three years, we will reduce food insecurity among the families we serve. Notice that's a board-level priority, not a staff task.
The program is a weekly pantry plus one-on-one help applying for SNAP benefits.
Now here's where many ministries stop. They report, "We served 4,000 bags of groceries." That's an output; it tells us how busy we were. The outcome is what changed for families: they're more food secure.
The indicator makes it measurable: 70 percent of returning households report fewer days without enough food after six months, measured with a short intake survey and a six-month follow-up. Nora will show you exactly how to build that sentence.
And the last row closes the loop. The board sees it as a single line on a quarterly dashboard. Donors see one family's story, with permission, plus that percentage in the year-end letter.
The same thread works for youth mentoring, recovery ministries, re-entry, after-school, and counseling programs.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Now let's connect governance to fundraising and stewardship, because this is where measurement pays for itself.
Board members don't all have to be "askers." There are four roles every board member can play. Give first: aim for 100 percent board giving, at whatever level is meaningful for each person. Funders and major donors do ask about it. Open doors: introduce the ministry to people and funders in your networks. Thank with results: call a donor, not to ask, but to say thank you and share one outcome their gift made possible. And report the return: when outcomes are presented at the annual meeting or in a funder visit, it should sometimes be a board member, not only staff, sharing them.
Look at the research on the right. In Penelope Burk's donor-centered fundraising research, 93 percent of donors said a thank-you call from a board member would make them likely to give again, and 84 percent said they'd likely give more. That's one phone call.
And BoardSource's Leading with Intent studies have found two things worth noting together: fundraising is consistently one of the areas boards most need to improve, and boards that understand the programs are stronger fundraisers. So when you give your board clear outcome data, you're not only helping them govern. You're giving them something to say when they pick up the phone.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minutes] So what does the board actually see? Not a 40-page report. One page.
Here's an illustrative dashboard, with made-up numbers. One or two outcome measures, like our food security indicator. A key output, so you know the volume of work. Donor retention and board giving, because the board owns fundraising health too. And one financial health measure, like months of cash on hand.
Keep it to five to seven measures, show the same format every quarter, and always put the target beside the actual, so the board can see the gap.
Then teach your board three questions: Are we on track against our target? What are we learning? And what do we need to decide or change? Those three questions turn a report into governance.
Now, the obvious next question is: how do we choose those measures and collect the data, especially on a ministry budget? That's where my colleague Dr. Nora Douglas comes in. Nora?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737360"/>
            <a:ext cx="8046720" cy="1005840"/>
          </a:xfrm>
          <a:prstGeom prst="rect">
            <a:avLst/>
          </a:prstGeom>
          <a:noFill/>
          <a:ln/>
        </p:spPr>
        <p:txBody>
          <a:bodyPr wrap="square" rtlCol="0"/>
          <a:lstStyle>
            <a:lvl1pPr marL="0" indent="0" algn="l">
              <a:buNone/>
              <a:defRPr lang="en-US" sz="40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4000" dirty="0"/>
          </a:p>
        </p:txBody>
      </p:sp>
      <p:sp>
        <p:nvSpPr>
          <p:cNvPr id="3" name="Text 0"/>
          <p:cNvSpPr>
            <a:spLocks noGrp="1"/>
          </p:cNvSpPr>
          <p:nvPr>
            <p:ph type="body" idx="101" hasCustomPrompt="1"/>
          </p:nvPr>
        </p:nvSpPr>
        <p:spPr>
          <a:xfrm>
            <a:off x="548640" y="2834640"/>
            <a:ext cx="8046720" cy="822960"/>
          </a:xfrm>
          <a:prstGeom prst="rect">
            <a:avLst/>
          </a:prstGeom>
          <a:noFill/>
          <a:ln/>
        </p:spPr>
        <p:txBody>
          <a:bodyPr wrap="square" rtlCol="0"/>
          <a:lstStyle>
            <a:lvl1pPr marL="0" indent="0" algn="l">
              <a:buNone/>
              <a:defRPr lang="en-US" sz="1800" dirty="0">
                <a:solidFill>
                  <a:schemeClr val="accent3"/>
                </a:solidFill>
                <a:latin typeface="Calibri" pitchFamily="34" charset="0"/>
                <a:ea typeface="Calibri" pitchFamily="34" charset="-122"/>
                <a:cs typeface="Calibri" pitchFamily="34" charset="-120"/>
              </a:defRPr>
            </a:lvl1pPr>
          </a:lstStyle>
          <a:p>
            <a:pPr marL="0" indent="0" algn="l">
              <a:buNone/>
            </a:pP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Ligh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lstStyle>
            <a:lvl1pPr marL="0" indent="0" algn="l">
              <a:buNone/>
              <a:defRPr lang="en-US" sz="30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000" dirty="0"/>
          </a:p>
        </p:txBody>
      </p:sp>
      <p:sp>
        <p:nvSpPr>
          <p:cNvPr id="3" name="Text 0"/>
          <p:cNvSpPr/>
          <p:nvPr/>
        </p:nvSpPr>
        <p:spPr>
          <a:xfrm>
            <a:off x="457200" y="4800600"/>
            <a:ext cx="6400800" cy="228600"/>
          </a:xfrm>
          <a:prstGeom prst="rect">
            <a:avLst/>
          </a:prstGeom>
          <a:noFill/>
          <a:ln/>
        </p:spPr>
        <p:txBody>
          <a:bodyPr wrap="square" lIns="0" tIns="0" rIns="0" bIns="0" rtlCol="0" anchor="ctr"/>
          <a:lstStyle/>
          <a:p>
            <a:pPr marL="0" indent="0">
              <a:buNone/>
            </a:pPr>
            <a:r>
              <a:rPr lang="en-US" sz="900" dirty="0">
                <a:solidFill>
                  <a:schemeClr val="accent6"/>
                </a:solidFill>
                <a:latin typeface="Calibri" pitchFamily="34" charset="0"/>
                <a:ea typeface="Calibri" pitchFamily="34" charset="-122"/>
                <a:cs typeface="Calibri" pitchFamily="34" charset="-120"/>
              </a:rPr>
              <a:t>Proving What Works  |  Ultimate Financial &amp; Legal Summit 2026</a:t>
            </a:r>
            <a:endParaRPr lang="en-US" sz="9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Tint">
    <p:bg>
      <p:bgPr>
        <a:solidFill>
          <a:schemeClr val="bg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lstStyle>
            <a:lvl1pPr marL="0" indent="0" algn="l">
              <a:buNone/>
              <a:defRPr lang="en-US" sz="30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000" dirty="0"/>
          </a:p>
        </p:txBody>
      </p:sp>
      <p:sp>
        <p:nvSpPr>
          <p:cNvPr id="3" name="Text 0"/>
          <p:cNvSpPr/>
          <p:nvPr/>
        </p:nvSpPr>
        <p:spPr>
          <a:xfrm>
            <a:off x="457200" y="4800600"/>
            <a:ext cx="6400800" cy="228600"/>
          </a:xfrm>
          <a:prstGeom prst="rect">
            <a:avLst/>
          </a:prstGeom>
          <a:noFill/>
          <a:ln/>
        </p:spPr>
        <p:txBody>
          <a:bodyPr wrap="square" lIns="0" tIns="0" rIns="0" bIns="0" rtlCol="0" anchor="ctr"/>
          <a:lstStyle/>
          <a:p>
            <a:pPr marL="0" indent="0">
              <a:buNone/>
            </a:pPr>
            <a:r>
              <a:rPr lang="en-US" sz="900" dirty="0">
                <a:solidFill>
                  <a:schemeClr val="accent6"/>
                </a:solidFill>
                <a:latin typeface="Calibri" pitchFamily="34" charset="0"/>
                <a:ea typeface="Calibri" pitchFamily="34" charset="-122"/>
                <a:cs typeface="Calibri" pitchFamily="34" charset="-120"/>
              </a:rPr>
              <a:t>Proving What Works  |  Ultimate Financial &amp; Legal Summit 2026</a:t>
            </a:r>
            <a:endParaRPr lang="en-US" sz="9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2.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4757"/>
        </a:solidFill>
        <a:effectLst/>
      </p:bgPr>
    </p:bg>
    <p:spTree>
      <p:nvGrpSpPr>
        <p:cNvPr id="1" name=""/>
        <p:cNvGrpSpPr/>
        <p:nvPr/>
      </p:nvGrpSpPr>
      <p:grpSpPr>
        <a:xfrm>
          <a:off x="0" y="0"/>
          <a:ext cx="0" cy="0"/>
          <a:chOff x="0" y="0"/>
          <a:chExt cx="0" cy="0"/>
        </a:xfrm>
      </p:grpSpPr>
      <p:pic>
        <p:nvPicPr>
          <p:cNvPr id="2" name="Compass photo" descr="compass.png"/>
          <p:cNvPicPr>
            <a:picLocks noChangeAspect="1"/>
          </p:cNvPicPr>
          <p:nvPr/>
        </p:nvPicPr>
        <p:blipFill>
          <a:blip r:embed="rId3"/>
          <a:stretch>
            <a:fillRect/>
          </a:stretch>
        </p:blipFill>
        <p:spPr>
          <a:xfrm>
            <a:off x="6190488" y="0"/>
            <a:ext cx="2953512" cy="5143500"/>
          </a:xfrm>
          <a:prstGeom prst="rect">
            <a:avLst/>
          </a:prstGeom>
        </p:spPr>
      </p:pic>
      <p:sp>
        <p:nvSpPr>
          <p:cNvPr id="3" name="Event"/>
          <p:cNvSpPr txBox="1"/>
          <p:nvPr/>
        </p:nvSpPr>
        <p:spPr>
          <a:xfrm>
            <a:off x="457200" y="457200"/>
            <a:ext cx="5486400" cy="274320"/>
          </a:xfrm>
          <a:prstGeom prst="rect">
            <a:avLst/>
          </a:prstGeom>
          <a:noFill/>
          <a:ln/>
        </p:spPr>
        <p:txBody>
          <a:bodyPr wrap="square" lIns="0" tIns="0" rIns="0" bIns="0" rtlCol="0" anchor="ctr"/>
          <a:lstStyle/>
          <a:p>
            <a:pPr marL="0" indent="0">
              <a:buNone/>
            </a:pPr>
            <a:r>
              <a:rPr lang="en-US" sz="1000" b="1" kern="0" spc="200" dirty="0">
                <a:solidFill>
                  <a:schemeClr val="accent3"/>
                </a:solidFill>
              </a:rPr>
              <a:t>ULTIMATE FINANCIAL &amp; LEGAL SUMMIT 2026</a:t>
            </a:r>
            <a:endParaRPr lang="en-US" sz="1000" dirty="0"/>
          </a:p>
        </p:txBody>
      </p:sp>
      <p:sp>
        <p:nvSpPr>
          <p:cNvPr id="4" name="Title"/>
          <p:cNvSpPr txBox="1"/>
          <p:nvPr/>
        </p:nvSpPr>
        <p:spPr>
          <a:xfrm>
            <a:off x="457200" y="1051560"/>
            <a:ext cx="5577840" cy="868680"/>
          </a:xfrm>
          <a:prstGeom prst="rect">
            <a:avLst/>
          </a:prstGeom>
          <a:noFill/>
          <a:ln/>
        </p:spPr>
        <p:txBody>
          <a:bodyPr wrap="square" lIns="0" tIns="0" rIns="0" bIns="0" rtlCol="0" anchor="ctr"/>
          <a:lstStyle/>
          <a:p>
            <a:pPr marL="0" indent="0">
              <a:buNone/>
            </a:pPr>
            <a:r>
              <a:rPr lang="en-US" sz="4400" b="1" dirty="0">
                <a:solidFill>
                  <a:schemeClr val="bg1"/>
                </a:solidFill>
                <a:latin typeface="Cambria" pitchFamily="34" charset="0"/>
                <a:ea typeface="Cambria" pitchFamily="34" charset="-122"/>
                <a:cs typeface="Cambria" pitchFamily="34" charset="-120"/>
              </a:rPr>
              <a:t>Proving What Works</a:t>
            </a:r>
            <a:endParaRPr lang="en-US" sz="4400" dirty="0"/>
          </a:p>
        </p:txBody>
      </p:sp>
      <p:sp>
        <p:nvSpPr>
          <p:cNvPr id="5" name="Subtitle"/>
          <p:cNvSpPr txBox="1"/>
          <p:nvPr/>
        </p:nvSpPr>
        <p:spPr>
          <a:xfrm>
            <a:off x="457200" y="1874520"/>
            <a:ext cx="5577840" cy="548640"/>
          </a:xfrm>
          <a:prstGeom prst="rect">
            <a:avLst/>
          </a:prstGeom>
          <a:noFill/>
          <a:ln/>
        </p:spPr>
        <p:txBody>
          <a:bodyPr wrap="square" lIns="0" tIns="0" rIns="0" bIns="0" rtlCol="0" anchor="ctr"/>
          <a:lstStyle/>
          <a:p>
            <a:pPr marL="0" indent="0">
              <a:buNone/>
            </a:pPr>
            <a:r>
              <a:rPr lang="en-US" sz="2200" i="1" dirty="0">
                <a:solidFill>
                  <a:schemeClr val="accent3"/>
                </a:solidFill>
                <a:latin typeface="Cambria" pitchFamily="34" charset="0"/>
                <a:ea typeface="Cambria" pitchFamily="34" charset="-122"/>
                <a:cs typeface="Cambria" pitchFamily="34" charset="-120"/>
              </a:rPr>
              <a:t>Evaluation tools for resource-constrained ministries</a:t>
            </a:r>
            <a:endParaRPr lang="en-US" sz="2200" dirty="0"/>
          </a:p>
        </p:txBody>
      </p:sp>
      <p:sp>
        <p:nvSpPr>
          <p:cNvPr id="6" name="Presenters"/>
          <p:cNvSpPr txBox="1"/>
          <p:nvPr/>
        </p:nvSpPr>
        <p:spPr>
          <a:xfrm>
            <a:off x="457200" y="2788920"/>
            <a:ext cx="5486400" cy="1188720"/>
          </a:xfrm>
          <a:prstGeom prst="rect">
            <a:avLst/>
          </a:prstGeom>
          <a:noFill/>
          <a:ln/>
        </p:spPr>
        <p:txBody>
          <a:bodyPr wrap="square" lIns="0" tIns="0" rIns="0" bIns="0" rtlCol="0" anchor="t"/>
          <a:lstStyle/>
          <a:p>
            <a:r>
              <a:rPr lang="en-US" sz="1400" b="1" dirty="0">
                <a:solidFill>
                  <a:schemeClr val="bg1"/>
                </a:solidFill>
              </a:rPr>
              <a:t>Nora E. Douglas, PhD</a:t>
            </a:r>
            <a:endParaRPr lang="en-US" sz="1400" dirty="0"/>
          </a:p>
          <a:p>
            <a:r>
              <a:rPr lang="en-US" sz="1400" dirty="0">
                <a:solidFill>
                  <a:schemeClr val="bg1"/>
                </a:solidFill>
              </a:rPr>
              <a:t>Founder and CEO, Systems Thought Partners</a:t>
            </a:r>
            <a:endParaRPr lang="en-US" sz="1400" dirty="0"/>
          </a:p>
          <a:p>
            <a:pPr marL="0" indent="0">
              <a:buNone/>
            </a:pPr>
            <a:endParaRPr lang="en-US" sz="1400" b="1" dirty="0">
              <a:solidFill>
                <a:schemeClr val="bg1"/>
              </a:solidFill>
            </a:endParaRPr>
          </a:p>
          <a:p>
            <a:pPr marL="0" indent="0">
              <a:buNone/>
            </a:pPr>
            <a:r>
              <a:rPr lang="en-US" sz="1400" b="1" dirty="0">
                <a:solidFill>
                  <a:schemeClr val="bg1"/>
                </a:solidFill>
              </a:rPr>
              <a:t>Angela A. Johnson, PhD, MBA</a:t>
            </a:r>
            <a:endParaRPr lang="en-US" sz="1400" dirty="0"/>
          </a:p>
          <a:p>
            <a:pPr marL="0" indent="0">
              <a:buNone/>
            </a:pPr>
            <a:r>
              <a:rPr lang="en-US" sz="1400" dirty="0">
                <a:solidFill>
                  <a:schemeClr val="bg1"/>
                </a:solidFill>
              </a:rPr>
              <a:t>Executive Director, Alliance for Greater Works</a:t>
            </a:r>
            <a:endParaRPr lang="en-US" sz="1400" dirty="0"/>
          </a:p>
          <a:p>
            <a:pPr marL="0" indent="0">
              <a:buNone/>
            </a:pPr>
            <a:r>
              <a:rPr lang="en-US" sz="600" dirty="0">
                <a:solidFill>
                  <a:schemeClr val="bg1"/>
                </a:solidFill>
              </a:rPr>
              <a:t> </a:t>
            </a:r>
            <a:endParaRPr lang="en-US" sz="1400" dirty="0"/>
          </a:p>
        </p:txBody>
      </p:sp>
      <p:sp>
        <p:nvSpPr>
          <p:cNvPr id="7" name="Date"/>
          <p:cNvSpPr txBox="1"/>
          <p:nvPr/>
        </p:nvSpPr>
        <p:spPr>
          <a:xfrm>
            <a:off x="457200" y="4434840"/>
            <a:ext cx="5486400" cy="274320"/>
          </a:xfrm>
          <a:prstGeom prst="rect">
            <a:avLst/>
          </a:prstGeom>
          <a:noFill/>
          <a:ln/>
        </p:spPr>
        <p:txBody>
          <a:bodyPr wrap="square" lIns="0" tIns="0" rIns="0" bIns="0" rtlCol="0" anchor="ctr"/>
          <a:lstStyle/>
          <a:p>
            <a:pPr marL="0" indent="0">
              <a:buNone/>
            </a:pPr>
            <a:r>
              <a:rPr lang="en-US" sz="1200" dirty="0">
                <a:solidFill>
                  <a:schemeClr val="accent3"/>
                </a:solidFill>
              </a:rPr>
              <a:t>Monday, October 26, 2026  ·  2:30–3:20 PM CT  ·  Virtual</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Your presenters</a:t>
            </a:r>
            <a:endParaRPr lang="en-US" sz="3000" dirty="0"/>
          </a:p>
        </p:txBody>
      </p:sp>
      <p:sp>
        <p:nvSpPr>
          <p:cNvPr id="3" name="Bio card"/>
          <p:cNvSpPr/>
          <p:nvPr/>
        </p:nvSpPr>
        <p:spPr>
          <a:xfrm>
            <a:off x="457200" y="1143000"/>
            <a:ext cx="4023360" cy="3291840"/>
          </a:xfrm>
          <a:prstGeom prst="roundRect">
            <a:avLst>
              <a:gd name="adj" fmla="val 3333"/>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4" name="Text 2"/>
          <p:cNvSpPr txBox="1"/>
          <p:nvPr/>
        </p:nvSpPr>
        <p:spPr>
          <a:xfrm>
            <a:off x="731520" y="1325880"/>
            <a:ext cx="3474720" cy="365760"/>
          </a:xfrm>
          <a:prstGeom prst="rect">
            <a:avLst/>
          </a:prstGeom>
          <a:noFill/>
          <a:ln/>
        </p:spPr>
        <p:txBody>
          <a:bodyPr wrap="square" lIns="0" tIns="0" rIns="0" bIns="0" rtlCol="0" anchor="ctr"/>
          <a:lstStyle/>
          <a:p>
            <a:pPr marL="0" indent="0">
              <a:buNone/>
            </a:pPr>
            <a:r>
              <a:rPr lang="en-US" sz="1800" b="1" dirty="0">
                <a:solidFill>
                  <a:schemeClr val="tx2"/>
                </a:solidFill>
                <a:latin typeface="Cambria" pitchFamily="34" charset="0"/>
                <a:ea typeface="Cambria" pitchFamily="34" charset="-122"/>
                <a:cs typeface="Cambria" pitchFamily="34" charset="-120"/>
              </a:rPr>
              <a:t>Angela A. Johnson, PhD, MBA</a:t>
            </a:r>
            <a:endParaRPr lang="en-US" sz="1800" dirty="0"/>
          </a:p>
        </p:txBody>
      </p:sp>
      <p:sp>
        <p:nvSpPr>
          <p:cNvPr id="5" name="Text 3"/>
          <p:cNvSpPr txBox="1"/>
          <p:nvPr/>
        </p:nvSpPr>
        <p:spPr>
          <a:xfrm>
            <a:off x="731520" y="1719072"/>
            <a:ext cx="3474720" cy="457200"/>
          </a:xfrm>
          <a:prstGeom prst="rect">
            <a:avLst/>
          </a:prstGeom>
          <a:noFill/>
          <a:ln/>
        </p:spPr>
        <p:txBody>
          <a:bodyPr wrap="square" lIns="0" tIns="0" rIns="0" bIns="0" rtlCol="0" anchor="t"/>
          <a:lstStyle/>
          <a:p>
            <a:pPr marL="0" indent="0">
              <a:buNone/>
            </a:pPr>
            <a:r>
              <a:rPr lang="en-US" sz="1200" b="1" dirty="0">
                <a:solidFill>
                  <a:schemeClr val="accent2"/>
                </a:solidFill>
              </a:rPr>
              <a:t>Executive Director, Alliance for Greater Works  ·  Founder and CEO, W3</a:t>
            </a:r>
            <a:endParaRPr lang="en-US" sz="1200" dirty="0"/>
          </a:p>
        </p:txBody>
      </p:sp>
      <p:sp>
        <p:nvSpPr>
          <p:cNvPr id="6" name="Text 4"/>
          <p:cNvSpPr txBox="1"/>
          <p:nvPr/>
        </p:nvSpPr>
        <p:spPr>
          <a:xfrm>
            <a:off x="731520" y="2240280"/>
            <a:ext cx="3474720" cy="1234440"/>
          </a:xfrm>
          <a:prstGeom prst="rect">
            <a:avLst/>
          </a:prstGeom>
          <a:noFill/>
          <a:ln/>
        </p:spPr>
        <p:txBody>
          <a:bodyPr wrap="square" lIns="0" tIns="0" rIns="0" bIns="0" rtlCol="0" anchor="t"/>
          <a:lstStyle/>
          <a:p>
            <a:pPr marL="0" indent="0">
              <a:buNone/>
            </a:pPr>
            <a:r>
              <a:rPr lang="en-US" sz="1300" dirty="0">
                <a:solidFill>
                  <a:schemeClr val="tx1"/>
                </a:solidFill>
              </a:rPr>
              <a:t>2</a:t>
            </a:r>
            <a:r>
              <a:rPr lang="en-US" sz="1300" dirty="0"/>
              <a:t>5+</a:t>
            </a:r>
            <a:r>
              <a:rPr lang="en-US" sz="1300" dirty="0">
                <a:solidFill>
                  <a:schemeClr val="tx1"/>
                </a:solidFill>
              </a:rPr>
              <a:t> years helping organizations secure transformational funding through strategic planning, grant writing, and revenue strategy. Leads a backbone organization for capacity building, culturally responsive research and evaluation, and community transformation.</a:t>
            </a:r>
            <a:endParaRPr lang="en-US" sz="1300" dirty="0"/>
          </a:p>
        </p:txBody>
      </p:sp>
      <p:pic>
        <p:nvPicPr>
          <p:cNvPr id="7" name="Alliance for Greater Works logo" descr="agw_logo.png"/>
          <p:cNvPicPr>
            <a:picLocks noChangeAspect="1"/>
          </p:cNvPicPr>
          <p:nvPr/>
        </p:nvPicPr>
        <p:blipFill>
          <a:blip r:embed="rId3"/>
          <a:stretch>
            <a:fillRect/>
          </a:stretch>
        </p:blipFill>
        <p:spPr>
          <a:xfrm>
            <a:off x="731520" y="3611880"/>
            <a:ext cx="1600200" cy="722376"/>
          </a:xfrm>
          <a:prstGeom prst="rect">
            <a:avLst/>
          </a:prstGeom>
        </p:spPr>
      </p:pic>
      <p:sp>
        <p:nvSpPr>
          <p:cNvPr id="8" name="Bio card"/>
          <p:cNvSpPr/>
          <p:nvPr/>
        </p:nvSpPr>
        <p:spPr>
          <a:xfrm>
            <a:off x="4663440" y="1143000"/>
            <a:ext cx="4023360" cy="3291840"/>
          </a:xfrm>
          <a:prstGeom prst="roundRect">
            <a:avLst>
              <a:gd name="adj" fmla="val 3333"/>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9" name="Text 6"/>
          <p:cNvSpPr txBox="1"/>
          <p:nvPr/>
        </p:nvSpPr>
        <p:spPr>
          <a:xfrm>
            <a:off x="4937760" y="1325880"/>
            <a:ext cx="3474720" cy="365760"/>
          </a:xfrm>
          <a:prstGeom prst="rect">
            <a:avLst/>
          </a:prstGeom>
          <a:noFill/>
          <a:ln/>
        </p:spPr>
        <p:txBody>
          <a:bodyPr wrap="square" lIns="0" tIns="0" rIns="0" bIns="0" rtlCol="0" anchor="ctr"/>
          <a:lstStyle/>
          <a:p>
            <a:pPr marL="0" indent="0">
              <a:buNone/>
            </a:pPr>
            <a:r>
              <a:rPr lang="en-US" sz="1800" b="1" dirty="0">
                <a:solidFill>
                  <a:schemeClr val="tx2"/>
                </a:solidFill>
                <a:latin typeface="Cambria" pitchFamily="34" charset="0"/>
                <a:ea typeface="Cambria" pitchFamily="34" charset="-122"/>
                <a:cs typeface="Cambria" pitchFamily="34" charset="-120"/>
              </a:rPr>
              <a:t>Nora E. Douglas, PhD</a:t>
            </a:r>
            <a:endParaRPr lang="en-US" sz="1800" dirty="0"/>
          </a:p>
        </p:txBody>
      </p:sp>
      <p:sp>
        <p:nvSpPr>
          <p:cNvPr id="10" name="Text 7"/>
          <p:cNvSpPr txBox="1"/>
          <p:nvPr/>
        </p:nvSpPr>
        <p:spPr>
          <a:xfrm>
            <a:off x="4937760" y="1719072"/>
            <a:ext cx="3474720" cy="457200"/>
          </a:xfrm>
          <a:prstGeom prst="rect">
            <a:avLst/>
          </a:prstGeom>
          <a:noFill/>
          <a:ln/>
        </p:spPr>
        <p:txBody>
          <a:bodyPr wrap="square" lIns="0" tIns="0" rIns="0" bIns="0" rtlCol="0" anchor="t"/>
          <a:lstStyle/>
          <a:p>
            <a:pPr marL="0" indent="0">
              <a:buNone/>
            </a:pPr>
            <a:r>
              <a:rPr lang="en-US" sz="1200" b="1" dirty="0">
                <a:solidFill>
                  <a:schemeClr val="accent2"/>
                </a:solidFill>
              </a:rPr>
              <a:t>Founder and CEO, Systems Thought Partners</a:t>
            </a:r>
            <a:endParaRPr lang="en-US" sz="1200" dirty="0"/>
          </a:p>
        </p:txBody>
      </p:sp>
      <p:sp>
        <p:nvSpPr>
          <p:cNvPr id="11" name="Text 8"/>
          <p:cNvSpPr txBox="1"/>
          <p:nvPr/>
        </p:nvSpPr>
        <p:spPr>
          <a:xfrm>
            <a:off x="4937760" y="2240280"/>
            <a:ext cx="3474720" cy="1234440"/>
          </a:xfrm>
          <a:prstGeom prst="rect">
            <a:avLst/>
          </a:prstGeom>
          <a:noFill/>
          <a:ln/>
        </p:spPr>
        <p:txBody>
          <a:bodyPr wrap="square" lIns="0" tIns="0" rIns="0" bIns="0" rtlCol="0" anchor="t"/>
          <a:lstStyle/>
          <a:p>
            <a:pPr marL="0" indent="0">
              <a:buNone/>
            </a:pPr>
            <a:r>
              <a:rPr lang="en-US" sz="1300" dirty="0">
                <a:solidFill>
                  <a:schemeClr val="tx1"/>
                </a:solidFill>
              </a:rPr>
              <a:t>20+ years in continuous quality improvement and measurement with state agencies, nonprofits, school districts, and universities. Specialist in program planning, study design, surveys, focus groups, analysis, and reporting results.</a:t>
            </a:r>
            <a:endParaRPr lang="en-US" sz="1300" dirty="0"/>
          </a:p>
        </p:txBody>
      </p:sp>
      <p:sp>
        <p:nvSpPr>
          <p:cNvPr id="12" name="Text 9"/>
          <p:cNvSpPr txBox="1"/>
          <p:nvPr/>
        </p:nvSpPr>
        <p:spPr>
          <a:xfrm>
            <a:off x="4937760" y="3931920"/>
            <a:ext cx="3474720" cy="274320"/>
          </a:xfrm>
          <a:prstGeom prst="rect">
            <a:avLst/>
          </a:prstGeom>
          <a:noFill/>
          <a:ln/>
        </p:spPr>
        <p:txBody>
          <a:bodyPr wrap="square" lIns="0" tIns="0" rIns="0" bIns="0" rtlCol="0" anchor="ctr"/>
          <a:lstStyle/>
          <a:p>
            <a:pPr marL="0" indent="0">
              <a:buNone/>
            </a:pPr>
            <a:endParaRPr lang="en-US" sz="12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2</a:t>
            </a:fld>
            <a:endParaRPr lang="en-US"/>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7760" y="3407087"/>
            <a:ext cx="1207905" cy="914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Our goal: connect board priorities to proof</a:t>
            </a:r>
            <a:endParaRPr lang="en-US" sz="3000" dirty="0"/>
          </a:p>
        </p:txBody>
      </p:sp>
      <p:sp>
        <p:nvSpPr>
          <p:cNvPr id="3" name="Agenda card"/>
          <p:cNvSpPr/>
          <p:nvPr/>
        </p:nvSpPr>
        <p:spPr>
          <a:xfrm>
            <a:off x="457200" y="1234440"/>
            <a:ext cx="2615184" cy="3063240"/>
          </a:xfrm>
          <a:prstGeom prst="roundRect">
            <a:avLst>
              <a:gd name="adj" fmla="val 3497"/>
            </a:avLst>
          </a:prstGeom>
          <a:solidFill>
            <a:schemeClr val="bg2"/>
          </a:solidFill>
          <a:ln/>
        </p:spPr>
        <p:txBody>
          <a:bodyPr/>
          <a:lstStyle/>
          <a:p>
            <a:endParaRPr lang="en-US"/>
          </a:p>
        </p:txBody>
      </p:sp>
      <p:sp>
        <p:nvSpPr>
          <p:cNvPr id="4" name="Icon circle"/>
          <p:cNvSpPr/>
          <p:nvPr/>
        </p:nvSpPr>
        <p:spPr>
          <a:xfrm>
            <a:off x="731520" y="1463040"/>
            <a:ext cx="640080" cy="640080"/>
          </a:xfrm>
          <a:prstGeom prst="ellipse">
            <a:avLst/>
          </a:prstGeom>
          <a:solidFill>
            <a:schemeClr val="tx2"/>
          </a:solidFill>
          <a:ln/>
        </p:spPr>
        <p:txBody>
          <a:bodyPr/>
          <a:lstStyle/>
          <a:p>
            <a:endParaRPr lang="en-US"/>
          </a:p>
        </p:txBody>
      </p:sp>
      <p:pic>
        <p:nvPicPr>
          <p:cNvPr id="5" name="Icon" descr="preencoded.png"/>
          <p:cNvPicPr>
            <a:picLocks noChangeAspect="1"/>
          </p:cNvPicPr>
          <p:nvPr/>
        </p:nvPicPr>
        <p:blipFill>
          <a:blip r:embed="rId3"/>
          <a:stretch>
            <a:fillRect/>
          </a:stretch>
        </p:blipFill>
        <p:spPr>
          <a:xfrm>
            <a:off x="891540" y="1623060"/>
            <a:ext cx="320040" cy="320040"/>
          </a:xfrm>
          <a:prstGeom prst="rect">
            <a:avLst/>
          </a:prstGeom>
        </p:spPr>
      </p:pic>
      <p:sp>
        <p:nvSpPr>
          <p:cNvPr id="6" name="Text 3"/>
          <p:cNvSpPr txBox="1"/>
          <p:nvPr/>
        </p:nvSpPr>
        <p:spPr>
          <a:xfrm>
            <a:off x="1508760" y="1508760"/>
            <a:ext cx="1371600" cy="548640"/>
          </a:xfrm>
          <a:prstGeom prst="rect">
            <a:avLst/>
          </a:prstGeom>
          <a:noFill/>
          <a:ln/>
        </p:spPr>
        <p:txBody>
          <a:bodyPr wrap="square" lIns="0" tIns="0" rIns="0" bIns="0" rtlCol="0" anchor="ctr"/>
          <a:lstStyle/>
          <a:p>
            <a:pPr marL="0" indent="0">
              <a:buNone/>
            </a:pPr>
            <a:r>
              <a:rPr lang="en-US" sz="2400" b="1" dirty="0">
                <a:solidFill>
                  <a:schemeClr val="tx2"/>
                </a:solidFill>
                <a:latin typeface="Cambria" pitchFamily="34" charset="0"/>
                <a:ea typeface="Cambria" pitchFamily="34" charset="-122"/>
                <a:cs typeface="Cambria" pitchFamily="34" charset="-120"/>
              </a:rPr>
              <a:t>15 min</a:t>
            </a:r>
            <a:endParaRPr lang="en-US" sz="2400" dirty="0"/>
          </a:p>
        </p:txBody>
      </p:sp>
      <p:sp>
        <p:nvSpPr>
          <p:cNvPr id="7" name="Text 4"/>
          <p:cNvSpPr txBox="1"/>
          <p:nvPr/>
        </p:nvSpPr>
        <p:spPr>
          <a:xfrm>
            <a:off x="731520" y="2331720"/>
            <a:ext cx="2103120" cy="365760"/>
          </a:xfrm>
          <a:prstGeom prst="rect">
            <a:avLst/>
          </a:prstGeom>
          <a:noFill/>
          <a:ln/>
        </p:spPr>
        <p:txBody>
          <a:bodyPr wrap="square" lIns="0" tIns="0" rIns="0" bIns="0" rtlCol="0" anchor="ctr"/>
          <a:lstStyle/>
          <a:p>
            <a:pPr marL="0" indent="0">
              <a:buNone/>
            </a:pPr>
            <a:r>
              <a:rPr lang="en-US" sz="1700" b="1" dirty="0">
                <a:solidFill>
                  <a:schemeClr val="tx2"/>
                </a:solidFill>
              </a:rPr>
              <a:t>Govern for impact</a:t>
            </a:r>
            <a:endParaRPr lang="en-US" sz="1700" dirty="0"/>
          </a:p>
        </p:txBody>
      </p:sp>
      <p:sp>
        <p:nvSpPr>
          <p:cNvPr id="8" name="Text 5"/>
          <p:cNvSpPr txBox="1"/>
          <p:nvPr/>
        </p:nvSpPr>
        <p:spPr>
          <a:xfrm>
            <a:off x="731520" y="2697480"/>
            <a:ext cx="2103120" cy="274320"/>
          </a:xfrm>
          <a:prstGeom prst="rect">
            <a:avLst/>
          </a:prstGeom>
          <a:noFill/>
          <a:ln/>
        </p:spPr>
        <p:txBody>
          <a:bodyPr wrap="square" lIns="0" tIns="0" rIns="0" bIns="0" rtlCol="0" anchor="ctr"/>
          <a:lstStyle/>
          <a:p>
            <a:pPr marL="0" indent="0">
              <a:buNone/>
            </a:pPr>
            <a:r>
              <a:rPr lang="en-US" sz="1200" b="1" dirty="0">
                <a:solidFill>
                  <a:schemeClr val="accent2"/>
                </a:solidFill>
              </a:rPr>
              <a:t>Angela</a:t>
            </a:r>
            <a:endParaRPr lang="en-US" sz="1200" dirty="0"/>
          </a:p>
        </p:txBody>
      </p:sp>
      <p:sp>
        <p:nvSpPr>
          <p:cNvPr id="9" name="Text 6"/>
          <p:cNvSpPr txBox="1"/>
          <p:nvPr/>
        </p:nvSpPr>
        <p:spPr>
          <a:xfrm>
            <a:off x="731520" y="3017520"/>
            <a:ext cx="2103120" cy="1188720"/>
          </a:xfrm>
          <a:prstGeom prst="rect">
            <a:avLst/>
          </a:prstGeom>
          <a:noFill/>
          <a:ln/>
        </p:spPr>
        <p:txBody>
          <a:bodyPr wrap="square" lIns="0" tIns="0" rIns="0" bIns="0" rtlCol="0" anchor="t"/>
          <a:lstStyle/>
          <a:p>
            <a:pPr marL="0" indent="0">
              <a:buNone/>
            </a:pPr>
            <a:r>
              <a:rPr lang="en-US" sz="1300" dirty="0">
                <a:solidFill>
                  <a:schemeClr val="tx1"/>
                </a:solidFill>
              </a:rPr>
              <a:t>Fiduciary duties, board and staff roles, and the line from strategic plan to measures to donors</a:t>
            </a:r>
            <a:endParaRPr lang="en-US" sz="1300" dirty="0"/>
          </a:p>
        </p:txBody>
      </p:sp>
      <p:sp>
        <p:nvSpPr>
          <p:cNvPr id="10" name="Agenda card"/>
          <p:cNvSpPr/>
          <p:nvPr/>
        </p:nvSpPr>
        <p:spPr>
          <a:xfrm>
            <a:off x="3264408" y="1234440"/>
            <a:ext cx="2615184" cy="3063240"/>
          </a:xfrm>
          <a:prstGeom prst="roundRect">
            <a:avLst>
              <a:gd name="adj" fmla="val 3497"/>
            </a:avLst>
          </a:prstGeom>
          <a:solidFill>
            <a:schemeClr val="tx2"/>
          </a:solidFill>
          <a:ln/>
        </p:spPr>
        <p:txBody>
          <a:bodyPr/>
          <a:lstStyle/>
          <a:p>
            <a:endParaRPr lang="en-US"/>
          </a:p>
        </p:txBody>
      </p:sp>
      <p:sp>
        <p:nvSpPr>
          <p:cNvPr id="11" name="Icon circle"/>
          <p:cNvSpPr/>
          <p:nvPr/>
        </p:nvSpPr>
        <p:spPr>
          <a:xfrm>
            <a:off x="3538728" y="1463040"/>
            <a:ext cx="640080" cy="640080"/>
          </a:xfrm>
          <a:prstGeom prst="ellipse">
            <a:avLst/>
          </a:prstGeom>
          <a:solidFill>
            <a:schemeClr val="accent2"/>
          </a:solidFill>
          <a:ln/>
        </p:spPr>
        <p:txBody>
          <a:bodyPr/>
          <a:lstStyle/>
          <a:p>
            <a:endParaRPr lang="en-US"/>
          </a:p>
        </p:txBody>
      </p:sp>
      <p:pic>
        <p:nvPicPr>
          <p:cNvPr id="12" name="Icon" descr="preencoded.png"/>
          <p:cNvPicPr>
            <a:picLocks noChangeAspect="1"/>
          </p:cNvPicPr>
          <p:nvPr/>
        </p:nvPicPr>
        <p:blipFill>
          <a:blip r:embed="rId4"/>
          <a:stretch>
            <a:fillRect/>
          </a:stretch>
        </p:blipFill>
        <p:spPr>
          <a:xfrm>
            <a:off x="3698748" y="1623060"/>
            <a:ext cx="320040" cy="320040"/>
          </a:xfrm>
          <a:prstGeom prst="rect">
            <a:avLst/>
          </a:prstGeom>
        </p:spPr>
      </p:pic>
      <p:sp>
        <p:nvSpPr>
          <p:cNvPr id="13" name="Text 9"/>
          <p:cNvSpPr txBox="1"/>
          <p:nvPr/>
        </p:nvSpPr>
        <p:spPr>
          <a:xfrm>
            <a:off x="4315968" y="1508760"/>
            <a:ext cx="1371600" cy="548640"/>
          </a:xfrm>
          <a:prstGeom prst="rect">
            <a:avLst/>
          </a:prstGeom>
          <a:noFill/>
          <a:ln/>
        </p:spPr>
        <p:txBody>
          <a:bodyPr wrap="square" lIns="0" tIns="0" rIns="0" bIns="0" rtlCol="0" anchor="ctr"/>
          <a:lstStyle/>
          <a:p>
            <a:pPr marL="0" indent="0">
              <a:buNone/>
            </a:pPr>
            <a:r>
              <a:rPr lang="en-US" sz="2400" b="1" dirty="0">
                <a:solidFill>
                  <a:schemeClr val="accent3"/>
                </a:solidFill>
                <a:latin typeface="Cambria" pitchFamily="34" charset="0"/>
                <a:ea typeface="Cambria" pitchFamily="34" charset="-122"/>
                <a:cs typeface="Cambria" pitchFamily="34" charset="-120"/>
              </a:rPr>
              <a:t>25 min</a:t>
            </a:r>
            <a:endParaRPr lang="en-US" sz="2400" dirty="0"/>
          </a:p>
        </p:txBody>
      </p:sp>
      <p:sp>
        <p:nvSpPr>
          <p:cNvPr id="14" name="Text 10"/>
          <p:cNvSpPr txBox="1"/>
          <p:nvPr/>
        </p:nvSpPr>
        <p:spPr>
          <a:xfrm>
            <a:off x="3538728" y="2331720"/>
            <a:ext cx="2103120" cy="365760"/>
          </a:xfrm>
          <a:prstGeom prst="rect">
            <a:avLst/>
          </a:prstGeom>
          <a:noFill/>
          <a:ln/>
        </p:spPr>
        <p:txBody>
          <a:bodyPr wrap="square" lIns="0" tIns="0" rIns="0" bIns="0" rtlCol="0" anchor="ctr"/>
          <a:lstStyle/>
          <a:p>
            <a:pPr marL="0" indent="0">
              <a:buNone/>
            </a:pPr>
            <a:r>
              <a:rPr lang="en-US" sz="1700" b="1" dirty="0">
                <a:solidFill>
                  <a:schemeClr val="bg1"/>
                </a:solidFill>
              </a:rPr>
              <a:t>Measure what matters</a:t>
            </a:r>
            <a:endParaRPr lang="en-US" sz="1700" dirty="0"/>
          </a:p>
        </p:txBody>
      </p:sp>
      <p:sp>
        <p:nvSpPr>
          <p:cNvPr id="15" name="Text 11"/>
          <p:cNvSpPr txBox="1"/>
          <p:nvPr/>
        </p:nvSpPr>
        <p:spPr>
          <a:xfrm>
            <a:off x="3538728" y="2697480"/>
            <a:ext cx="2103120" cy="274320"/>
          </a:xfrm>
          <a:prstGeom prst="rect">
            <a:avLst/>
          </a:prstGeom>
          <a:noFill/>
          <a:ln/>
        </p:spPr>
        <p:txBody>
          <a:bodyPr wrap="square" lIns="0" tIns="0" rIns="0" bIns="0" rtlCol="0" anchor="ctr"/>
          <a:lstStyle/>
          <a:p>
            <a:pPr marL="0" indent="0">
              <a:buNone/>
            </a:pPr>
            <a:r>
              <a:rPr lang="en-US" sz="1200" b="1" dirty="0">
                <a:solidFill>
                  <a:schemeClr val="accent3"/>
                </a:solidFill>
              </a:rPr>
              <a:t>Nora</a:t>
            </a:r>
            <a:endParaRPr lang="en-US" sz="1200" dirty="0"/>
          </a:p>
        </p:txBody>
      </p:sp>
      <p:sp>
        <p:nvSpPr>
          <p:cNvPr id="16" name="Text 12"/>
          <p:cNvSpPr txBox="1"/>
          <p:nvPr/>
        </p:nvSpPr>
        <p:spPr>
          <a:xfrm>
            <a:off x="3538728" y="3017520"/>
            <a:ext cx="2103120" cy="1188720"/>
          </a:xfrm>
          <a:prstGeom prst="rect">
            <a:avLst/>
          </a:prstGeom>
          <a:noFill/>
          <a:ln/>
        </p:spPr>
        <p:txBody>
          <a:bodyPr wrap="square" lIns="0" tIns="0" rIns="0" bIns="0" rtlCol="0" anchor="t"/>
          <a:lstStyle/>
          <a:p>
            <a:pPr marL="0" indent="0">
              <a:buNone/>
            </a:pPr>
            <a:r>
              <a:rPr lang="en-US" sz="1300" dirty="0">
                <a:solidFill>
                  <a:schemeClr val="bg1"/>
                </a:solidFill>
              </a:rPr>
              <a:t>Logic models, indicators, a real case study, survey design, and low-cost tools, plus a joint activity</a:t>
            </a:r>
            <a:endParaRPr lang="en-US" sz="1300" dirty="0"/>
          </a:p>
        </p:txBody>
      </p:sp>
      <p:sp>
        <p:nvSpPr>
          <p:cNvPr id="17" name="Agenda card"/>
          <p:cNvSpPr/>
          <p:nvPr/>
        </p:nvSpPr>
        <p:spPr>
          <a:xfrm>
            <a:off x="6071616" y="1234440"/>
            <a:ext cx="2615184" cy="3063240"/>
          </a:xfrm>
          <a:prstGeom prst="roundRect">
            <a:avLst>
              <a:gd name="adj" fmla="val 3497"/>
            </a:avLst>
          </a:prstGeom>
          <a:solidFill>
            <a:schemeClr val="bg2"/>
          </a:solidFill>
          <a:ln/>
        </p:spPr>
        <p:txBody>
          <a:bodyPr/>
          <a:lstStyle/>
          <a:p>
            <a:endParaRPr lang="en-US"/>
          </a:p>
        </p:txBody>
      </p:sp>
      <p:sp>
        <p:nvSpPr>
          <p:cNvPr id="18" name="Icon circle"/>
          <p:cNvSpPr/>
          <p:nvPr/>
        </p:nvSpPr>
        <p:spPr>
          <a:xfrm>
            <a:off x="6345936" y="1463040"/>
            <a:ext cx="640080" cy="640080"/>
          </a:xfrm>
          <a:prstGeom prst="ellipse">
            <a:avLst/>
          </a:prstGeom>
          <a:solidFill>
            <a:schemeClr val="tx2"/>
          </a:solidFill>
          <a:ln/>
        </p:spPr>
        <p:txBody>
          <a:bodyPr/>
          <a:lstStyle/>
          <a:p>
            <a:endParaRPr lang="en-US"/>
          </a:p>
        </p:txBody>
      </p:sp>
      <p:pic>
        <p:nvPicPr>
          <p:cNvPr id="19" name="Icon" descr="preencoded.png"/>
          <p:cNvPicPr>
            <a:picLocks noChangeAspect="1"/>
          </p:cNvPicPr>
          <p:nvPr/>
        </p:nvPicPr>
        <p:blipFill>
          <a:blip r:embed="rId5"/>
          <a:stretch>
            <a:fillRect/>
          </a:stretch>
        </p:blipFill>
        <p:spPr>
          <a:xfrm>
            <a:off x="6505956" y="1623060"/>
            <a:ext cx="320040" cy="320040"/>
          </a:xfrm>
          <a:prstGeom prst="rect">
            <a:avLst/>
          </a:prstGeom>
        </p:spPr>
      </p:pic>
      <p:sp>
        <p:nvSpPr>
          <p:cNvPr id="20" name="Text 15"/>
          <p:cNvSpPr txBox="1"/>
          <p:nvPr/>
        </p:nvSpPr>
        <p:spPr>
          <a:xfrm>
            <a:off x="7123176" y="1508760"/>
            <a:ext cx="1371600" cy="548640"/>
          </a:xfrm>
          <a:prstGeom prst="rect">
            <a:avLst/>
          </a:prstGeom>
          <a:noFill/>
          <a:ln/>
        </p:spPr>
        <p:txBody>
          <a:bodyPr wrap="square" lIns="0" tIns="0" rIns="0" bIns="0" rtlCol="0" anchor="ctr"/>
          <a:lstStyle/>
          <a:p>
            <a:pPr marL="0" indent="0">
              <a:buNone/>
            </a:pPr>
            <a:r>
              <a:rPr lang="en-US" sz="2400" b="1" dirty="0">
                <a:solidFill>
                  <a:schemeClr val="tx2"/>
                </a:solidFill>
                <a:latin typeface="Cambria" pitchFamily="34" charset="0"/>
                <a:ea typeface="Cambria" pitchFamily="34" charset="-122"/>
                <a:cs typeface="Cambria" pitchFamily="34" charset="-120"/>
              </a:rPr>
              <a:t>10 min</a:t>
            </a:r>
            <a:endParaRPr lang="en-US" sz="2400" dirty="0"/>
          </a:p>
        </p:txBody>
      </p:sp>
      <p:sp>
        <p:nvSpPr>
          <p:cNvPr id="21" name="Text 16"/>
          <p:cNvSpPr txBox="1"/>
          <p:nvPr/>
        </p:nvSpPr>
        <p:spPr>
          <a:xfrm>
            <a:off x="6345936" y="2331720"/>
            <a:ext cx="2103120" cy="365760"/>
          </a:xfrm>
          <a:prstGeom prst="rect">
            <a:avLst/>
          </a:prstGeom>
          <a:noFill/>
          <a:ln/>
        </p:spPr>
        <p:txBody>
          <a:bodyPr wrap="square" lIns="0" tIns="0" rIns="0" bIns="0" rtlCol="0" anchor="ctr"/>
          <a:lstStyle/>
          <a:p>
            <a:pPr marL="0" indent="0">
              <a:buNone/>
            </a:pPr>
            <a:r>
              <a:rPr lang="en-US" sz="1700" b="1" dirty="0">
                <a:solidFill>
                  <a:schemeClr val="tx2"/>
                </a:solidFill>
              </a:rPr>
              <a:t>Your questions</a:t>
            </a:r>
            <a:endParaRPr lang="en-US" sz="1700" dirty="0"/>
          </a:p>
        </p:txBody>
      </p:sp>
      <p:sp>
        <p:nvSpPr>
          <p:cNvPr id="22" name="Text 17"/>
          <p:cNvSpPr txBox="1"/>
          <p:nvPr/>
        </p:nvSpPr>
        <p:spPr>
          <a:xfrm>
            <a:off x="6345936" y="2697480"/>
            <a:ext cx="2103120" cy="274320"/>
          </a:xfrm>
          <a:prstGeom prst="rect">
            <a:avLst/>
          </a:prstGeom>
          <a:noFill/>
          <a:ln/>
        </p:spPr>
        <p:txBody>
          <a:bodyPr wrap="square" lIns="0" tIns="0" rIns="0" bIns="0" rtlCol="0" anchor="ctr"/>
          <a:lstStyle/>
          <a:p>
            <a:pPr marL="0" indent="0">
              <a:buNone/>
            </a:pPr>
            <a:r>
              <a:rPr lang="en-US" sz="1200" b="1" dirty="0">
                <a:solidFill>
                  <a:schemeClr val="accent2"/>
                </a:solidFill>
              </a:rPr>
              <a:t>Both</a:t>
            </a:r>
            <a:endParaRPr lang="en-US" sz="1200" dirty="0"/>
          </a:p>
        </p:txBody>
      </p:sp>
      <p:sp>
        <p:nvSpPr>
          <p:cNvPr id="23" name="Text 18"/>
          <p:cNvSpPr txBox="1"/>
          <p:nvPr/>
        </p:nvSpPr>
        <p:spPr>
          <a:xfrm>
            <a:off x="6345936" y="3017520"/>
            <a:ext cx="2103120" cy="1188720"/>
          </a:xfrm>
          <a:prstGeom prst="rect">
            <a:avLst/>
          </a:prstGeom>
          <a:noFill/>
          <a:ln/>
        </p:spPr>
        <p:txBody>
          <a:bodyPr wrap="square" lIns="0" tIns="0" rIns="0" bIns="0" rtlCol="0" anchor="t"/>
          <a:lstStyle/>
          <a:p>
            <a:pPr marL="0" indent="0">
              <a:buNone/>
            </a:pPr>
            <a:r>
              <a:rPr lang="en-US" sz="1300" dirty="0">
                <a:solidFill>
                  <a:schemeClr val="tx1"/>
                </a:solidFill>
              </a:rPr>
              <a:t>Bring the real situations from your board room, budget meeting, or donor follow-up</a:t>
            </a:r>
            <a:endParaRPr lang="en-US" sz="13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Generosity is strong; loyalty must be earned</a:t>
            </a:r>
            <a:endParaRPr lang="en-US" sz="3000" dirty="0"/>
          </a:p>
        </p:txBody>
      </p:sp>
      <p:sp>
        <p:nvSpPr>
          <p:cNvPr id="3" name="Stat"/>
          <p:cNvSpPr txBox="1"/>
          <p:nvPr/>
        </p:nvSpPr>
        <p:spPr>
          <a:xfrm>
            <a:off x="457200" y="1234440"/>
            <a:ext cx="2615184" cy="914400"/>
          </a:xfrm>
          <a:prstGeom prst="rect">
            <a:avLst/>
          </a:prstGeom>
          <a:noFill/>
          <a:ln/>
        </p:spPr>
        <p:txBody>
          <a:bodyPr wrap="square" lIns="0" tIns="0" rIns="0" bIns="0" rtlCol="0" anchor="ctr"/>
          <a:lstStyle/>
          <a:p>
            <a:pPr marL="0" indent="0">
              <a:buNone/>
            </a:pPr>
            <a:r>
              <a:rPr lang="en-US" sz="5400" b="1" dirty="0">
                <a:solidFill>
                  <a:schemeClr val="tx2"/>
                </a:solidFill>
                <a:latin typeface="Cambria" pitchFamily="34" charset="0"/>
                <a:ea typeface="Cambria" pitchFamily="34" charset="-122"/>
                <a:cs typeface="Cambria" pitchFamily="34" charset="-120"/>
              </a:rPr>
              <a:t>$617B</a:t>
            </a:r>
            <a:endParaRPr lang="en-US" sz="5400" dirty="0"/>
          </a:p>
        </p:txBody>
      </p:sp>
      <p:sp>
        <p:nvSpPr>
          <p:cNvPr id="4" name="Stat label"/>
          <p:cNvSpPr txBox="1"/>
          <p:nvPr/>
        </p:nvSpPr>
        <p:spPr>
          <a:xfrm>
            <a:off x="457200" y="2148840"/>
            <a:ext cx="2468880" cy="777240"/>
          </a:xfrm>
          <a:prstGeom prst="rect">
            <a:avLst/>
          </a:prstGeom>
          <a:noFill/>
          <a:ln/>
        </p:spPr>
        <p:txBody>
          <a:bodyPr wrap="square" lIns="0" tIns="0" rIns="0" bIns="0" rtlCol="0" anchor="t"/>
          <a:lstStyle/>
          <a:p>
            <a:pPr marL="0" indent="0">
              <a:buNone/>
            </a:pPr>
            <a:r>
              <a:rPr lang="en-US" sz="1400" dirty="0">
                <a:solidFill>
                  <a:schemeClr val="tx1"/>
                </a:solidFill>
              </a:rPr>
              <a:t>given by Americans in 2025, a record high in current dollars</a:t>
            </a:r>
            <a:endParaRPr lang="en-US" sz="1400" dirty="0"/>
          </a:p>
        </p:txBody>
      </p:sp>
      <p:sp>
        <p:nvSpPr>
          <p:cNvPr id="5" name="Stat"/>
          <p:cNvSpPr txBox="1"/>
          <p:nvPr/>
        </p:nvSpPr>
        <p:spPr>
          <a:xfrm>
            <a:off x="3264408" y="1234440"/>
            <a:ext cx="2615184" cy="914400"/>
          </a:xfrm>
          <a:prstGeom prst="rect">
            <a:avLst/>
          </a:prstGeom>
          <a:noFill/>
          <a:ln/>
        </p:spPr>
        <p:txBody>
          <a:bodyPr wrap="square" lIns="0" tIns="0" rIns="0" bIns="0" rtlCol="0" anchor="ctr"/>
          <a:lstStyle/>
          <a:p>
            <a:pPr marL="0" indent="0">
              <a:buNone/>
            </a:pPr>
            <a:r>
              <a:rPr lang="en-US" sz="5400" b="1" dirty="0">
                <a:solidFill>
                  <a:schemeClr val="accent2"/>
                </a:solidFill>
                <a:latin typeface="Cambria" pitchFamily="34" charset="0"/>
                <a:ea typeface="Cambria" pitchFamily="34" charset="-122"/>
                <a:cs typeface="Cambria" pitchFamily="34" charset="-120"/>
              </a:rPr>
              <a:t>23%</a:t>
            </a:r>
            <a:endParaRPr lang="en-US" sz="5400" dirty="0"/>
          </a:p>
        </p:txBody>
      </p:sp>
      <p:sp>
        <p:nvSpPr>
          <p:cNvPr id="6" name="Stat label"/>
          <p:cNvSpPr txBox="1"/>
          <p:nvPr/>
        </p:nvSpPr>
        <p:spPr>
          <a:xfrm>
            <a:off x="3264408" y="2148840"/>
            <a:ext cx="2468880" cy="777240"/>
          </a:xfrm>
          <a:prstGeom prst="rect">
            <a:avLst/>
          </a:prstGeom>
          <a:noFill/>
          <a:ln/>
        </p:spPr>
        <p:txBody>
          <a:bodyPr wrap="square" lIns="0" tIns="0" rIns="0" bIns="0" rtlCol="0" anchor="t"/>
          <a:lstStyle/>
          <a:p>
            <a:pPr marL="0" indent="0">
              <a:buNone/>
            </a:pPr>
            <a:r>
              <a:rPr lang="en-US" sz="1400" dirty="0">
                <a:solidFill>
                  <a:schemeClr val="tx1"/>
                </a:solidFill>
              </a:rPr>
              <a:t>went to religion in 2025, down from 62% of all giving in 1984</a:t>
            </a:r>
            <a:endParaRPr lang="en-US" sz="1400" dirty="0"/>
          </a:p>
        </p:txBody>
      </p:sp>
      <p:sp>
        <p:nvSpPr>
          <p:cNvPr id="7" name="Stat"/>
          <p:cNvSpPr txBox="1"/>
          <p:nvPr/>
        </p:nvSpPr>
        <p:spPr>
          <a:xfrm>
            <a:off x="6071616" y="1234440"/>
            <a:ext cx="2615184" cy="914400"/>
          </a:xfrm>
          <a:prstGeom prst="rect">
            <a:avLst/>
          </a:prstGeom>
          <a:noFill/>
          <a:ln/>
        </p:spPr>
        <p:txBody>
          <a:bodyPr wrap="square" lIns="0" tIns="0" rIns="0" bIns="0" rtlCol="0" anchor="ctr"/>
          <a:lstStyle/>
          <a:p>
            <a:pPr marL="0" indent="0">
              <a:buNone/>
            </a:pPr>
            <a:r>
              <a:rPr lang="en-US" sz="5400" b="1" dirty="0">
                <a:solidFill>
                  <a:schemeClr val="tx2"/>
                </a:solidFill>
                <a:latin typeface="Cambria" pitchFamily="34" charset="0"/>
                <a:ea typeface="Cambria" pitchFamily="34" charset="-122"/>
                <a:cs typeface="Cambria" pitchFamily="34" charset="-120"/>
              </a:rPr>
              <a:t>43%</a:t>
            </a:r>
            <a:endParaRPr lang="en-US" sz="5400" dirty="0"/>
          </a:p>
        </p:txBody>
      </p:sp>
      <p:sp>
        <p:nvSpPr>
          <p:cNvPr id="8" name="Stat label"/>
          <p:cNvSpPr txBox="1"/>
          <p:nvPr/>
        </p:nvSpPr>
        <p:spPr>
          <a:xfrm>
            <a:off x="6071616" y="2148840"/>
            <a:ext cx="2468880" cy="777240"/>
          </a:xfrm>
          <a:prstGeom prst="rect">
            <a:avLst/>
          </a:prstGeom>
          <a:noFill/>
          <a:ln/>
        </p:spPr>
        <p:txBody>
          <a:bodyPr wrap="square" lIns="0" tIns="0" rIns="0" bIns="0" rtlCol="0" anchor="t"/>
          <a:lstStyle/>
          <a:p>
            <a:pPr marL="0" indent="0">
              <a:buNone/>
            </a:pPr>
            <a:r>
              <a:rPr lang="en-US" sz="1400" dirty="0">
                <a:solidFill>
                  <a:schemeClr val="tx1"/>
                </a:solidFill>
              </a:rPr>
              <a:t>of donors gave again the next year; donor counts fell 3.6% in 2025</a:t>
            </a:r>
            <a:endParaRPr lang="en-US" sz="1400" dirty="0"/>
          </a:p>
        </p:txBody>
      </p:sp>
      <p:sp>
        <p:nvSpPr>
          <p:cNvPr id="9" name="Takeaway"/>
          <p:cNvSpPr/>
          <p:nvPr/>
        </p:nvSpPr>
        <p:spPr>
          <a:xfrm>
            <a:off x="457200" y="3154680"/>
            <a:ext cx="8229600" cy="1143000"/>
          </a:xfrm>
          <a:prstGeom prst="roundRect">
            <a:avLst>
              <a:gd name="adj" fmla="val 8000"/>
            </a:avLst>
          </a:prstGeom>
          <a:solidFill>
            <a:schemeClr val="bg2"/>
          </a:solidFill>
          <a:ln/>
        </p:spPr>
        <p:txBody>
          <a:bodyPr/>
          <a:lstStyle/>
          <a:p>
            <a:endParaRPr lang="en-US"/>
          </a:p>
        </p:txBody>
      </p:sp>
      <p:sp>
        <p:nvSpPr>
          <p:cNvPr id="10" name="Icon circle"/>
          <p:cNvSpPr/>
          <p:nvPr/>
        </p:nvSpPr>
        <p:spPr>
          <a:xfrm>
            <a:off x="685800" y="3383280"/>
            <a:ext cx="685800" cy="685800"/>
          </a:xfrm>
          <a:prstGeom prst="ellipse">
            <a:avLst/>
          </a:prstGeom>
          <a:solidFill>
            <a:schemeClr val="tx2"/>
          </a:solidFill>
          <a:ln/>
        </p:spPr>
        <p:txBody>
          <a:bodyPr/>
          <a:lstStyle/>
          <a:p>
            <a:endParaRPr lang="en-US"/>
          </a:p>
        </p:txBody>
      </p:sp>
      <p:pic>
        <p:nvPicPr>
          <p:cNvPr id="11" name="Icon" descr="preencoded.png"/>
          <p:cNvPicPr>
            <a:picLocks noChangeAspect="1"/>
          </p:cNvPicPr>
          <p:nvPr/>
        </p:nvPicPr>
        <p:blipFill>
          <a:blip r:embed="rId3"/>
          <a:stretch>
            <a:fillRect/>
          </a:stretch>
        </p:blipFill>
        <p:spPr>
          <a:xfrm>
            <a:off x="857250" y="3554730"/>
            <a:ext cx="342900" cy="342900"/>
          </a:xfrm>
          <a:prstGeom prst="rect">
            <a:avLst/>
          </a:prstGeom>
        </p:spPr>
      </p:pic>
      <p:sp>
        <p:nvSpPr>
          <p:cNvPr id="12" name="Text 9"/>
          <p:cNvSpPr txBox="1"/>
          <p:nvPr/>
        </p:nvSpPr>
        <p:spPr>
          <a:xfrm>
            <a:off x="1600200" y="3246120"/>
            <a:ext cx="6858000" cy="960120"/>
          </a:xfrm>
          <a:prstGeom prst="rect">
            <a:avLst/>
          </a:prstGeom>
          <a:noFill/>
          <a:ln/>
        </p:spPr>
        <p:txBody>
          <a:bodyPr wrap="square" lIns="0" tIns="0" rIns="0" bIns="0" rtlCol="0" anchor="ctr"/>
          <a:lstStyle/>
          <a:p>
            <a:pPr marL="0" indent="0">
              <a:buNone/>
            </a:pPr>
            <a:r>
              <a:rPr lang="en-US" sz="1600" i="1" dirty="0">
                <a:solidFill>
                  <a:schemeClr val="tx2"/>
                </a:solidFill>
              </a:rPr>
              <a:t>Donors who see results come back. Boards that ask for evidence protect the mission and the money. Measurement is a stewardship tool, not a luxury.</a:t>
            </a:r>
            <a:endParaRPr lang="en-US" sz="1600" dirty="0"/>
          </a:p>
        </p:txBody>
      </p:sp>
      <p:sp>
        <p:nvSpPr>
          <p:cNvPr id="13" name="Source"/>
          <p:cNvSpPr txBox="1"/>
          <p:nvPr/>
        </p:nvSpPr>
        <p:spPr>
          <a:xfrm>
            <a:off x="457200" y="4498848"/>
            <a:ext cx="8229600" cy="256032"/>
          </a:xfrm>
          <a:prstGeom prst="rect">
            <a:avLst/>
          </a:prstGeom>
          <a:noFill/>
          <a:ln/>
        </p:spPr>
        <p:txBody>
          <a:bodyPr wrap="square" lIns="0" tIns="0" rIns="0" bIns="0" rtlCol="0" anchor="ctr"/>
          <a:lstStyle/>
          <a:p>
            <a:pPr marL="0" indent="0">
              <a:buNone/>
            </a:pPr>
            <a:r>
              <a:rPr lang="en-US" sz="900" i="1" dirty="0">
                <a:solidFill>
                  <a:schemeClr val="accent6"/>
                </a:solidFill>
              </a:rPr>
              <a:t>Sources: Giving USA 2026 (Giving USA Foundation &amp; IU Lilly Family School of Philanthropy), via The NonProfit Times; Fundraising Effectiveness Project, Q4 2025 report (AFP Foundation &amp; GivingTuesday).</a:t>
            </a:r>
            <a:endParaRPr lang="en-US" sz="9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Fiduciary duties, seen through an impact lens</a:t>
            </a:r>
            <a:endParaRPr lang="en-US" sz="3000" dirty="0"/>
          </a:p>
        </p:txBody>
      </p:sp>
      <p:sp>
        <p:nvSpPr>
          <p:cNvPr id="3" name="Duty card"/>
          <p:cNvSpPr/>
          <p:nvPr/>
        </p:nvSpPr>
        <p:spPr>
          <a:xfrm>
            <a:off x="457200" y="1143000"/>
            <a:ext cx="2615184" cy="3246120"/>
          </a:xfrm>
          <a:prstGeom prst="roundRect">
            <a:avLst>
              <a:gd name="adj" fmla="val 3497"/>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4" name="Icon circle"/>
          <p:cNvSpPr/>
          <p:nvPr/>
        </p:nvSpPr>
        <p:spPr>
          <a:xfrm>
            <a:off x="685800" y="1325880"/>
            <a:ext cx="594360" cy="594360"/>
          </a:xfrm>
          <a:prstGeom prst="ellipse">
            <a:avLst/>
          </a:prstGeom>
          <a:solidFill>
            <a:schemeClr val="tx2"/>
          </a:solidFill>
          <a:ln/>
        </p:spPr>
        <p:txBody>
          <a:bodyPr/>
          <a:lstStyle/>
          <a:p>
            <a:endParaRPr lang="en-US"/>
          </a:p>
        </p:txBody>
      </p:sp>
      <p:pic>
        <p:nvPicPr>
          <p:cNvPr id="5" name="Icon" descr="preencoded.png"/>
          <p:cNvPicPr>
            <a:picLocks noChangeAspect="1"/>
          </p:cNvPicPr>
          <p:nvPr/>
        </p:nvPicPr>
        <p:blipFill>
          <a:blip r:embed="rId3"/>
          <a:stretch>
            <a:fillRect/>
          </a:stretch>
        </p:blipFill>
        <p:spPr>
          <a:xfrm>
            <a:off x="834390" y="1474470"/>
            <a:ext cx="297180" cy="297180"/>
          </a:xfrm>
          <a:prstGeom prst="rect">
            <a:avLst/>
          </a:prstGeom>
        </p:spPr>
      </p:pic>
      <p:sp>
        <p:nvSpPr>
          <p:cNvPr id="6" name="Text 3"/>
          <p:cNvSpPr txBox="1"/>
          <p:nvPr/>
        </p:nvSpPr>
        <p:spPr>
          <a:xfrm>
            <a:off x="1371600" y="1325880"/>
            <a:ext cx="1645920" cy="594360"/>
          </a:xfrm>
          <a:prstGeom prst="rect">
            <a:avLst/>
          </a:prstGeom>
          <a:noFill/>
          <a:ln/>
        </p:spPr>
        <p:txBody>
          <a:bodyPr wrap="square" lIns="0" tIns="0" rIns="0" bIns="0"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Duty of Care</a:t>
            </a:r>
            <a:endParaRPr lang="en-US" sz="1700" dirty="0"/>
          </a:p>
        </p:txBody>
      </p:sp>
      <p:sp>
        <p:nvSpPr>
          <p:cNvPr id="7" name="Text 4"/>
          <p:cNvSpPr txBox="1"/>
          <p:nvPr/>
        </p:nvSpPr>
        <p:spPr>
          <a:xfrm>
            <a:off x="685800" y="2057400"/>
            <a:ext cx="2194560" cy="228600"/>
          </a:xfrm>
          <a:prstGeom prst="rect">
            <a:avLst/>
          </a:prstGeom>
          <a:noFill/>
          <a:ln/>
        </p:spPr>
        <p:txBody>
          <a:bodyPr wrap="square" lIns="0" tIns="0" rIns="0" bIns="0" rtlCol="0" anchor="ctr"/>
          <a:lstStyle/>
          <a:p>
            <a:pPr marL="0" indent="0">
              <a:buNone/>
            </a:pPr>
            <a:r>
              <a:rPr lang="en-US" sz="1100" b="1" dirty="0">
                <a:solidFill>
                  <a:schemeClr val="accent2"/>
                </a:solidFill>
              </a:rPr>
              <a:t>What it means</a:t>
            </a:r>
            <a:endParaRPr lang="en-US" sz="1100" dirty="0"/>
          </a:p>
        </p:txBody>
      </p:sp>
      <p:sp>
        <p:nvSpPr>
          <p:cNvPr id="8" name="Text 5"/>
          <p:cNvSpPr txBox="1"/>
          <p:nvPr/>
        </p:nvSpPr>
        <p:spPr>
          <a:xfrm>
            <a:off x="685800" y="2286000"/>
            <a:ext cx="2194560" cy="777240"/>
          </a:xfrm>
          <a:prstGeom prst="rect">
            <a:avLst/>
          </a:prstGeom>
          <a:noFill/>
          <a:ln/>
        </p:spPr>
        <p:txBody>
          <a:bodyPr wrap="square" lIns="0" tIns="0" rIns="0" bIns="0" rtlCol="0" anchor="t"/>
          <a:lstStyle/>
          <a:p>
            <a:pPr marL="0" indent="0">
              <a:buNone/>
            </a:pPr>
            <a:r>
              <a:rPr lang="en-US" sz="1300" dirty="0">
                <a:solidFill>
                  <a:schemeClr val="tx1"/>
                </a:solidFill>
              </a:rPr>
              <a:t>Act with the diligence and prudence of an informed, reasonable person.</a:t>
            </a:r>
            <a:endParaRPr lang="en-US" sz="1300" dirty="0"/>
          </a:p>
        </p:txBody>
      </p:sp>
      <p:sp>
        <p:nvSpPr>
          <p:cNvPr id="9" name="Text 6"/>
          <p:cNvSpPr txBox="1"/>
          <p:nvPr/>
        </p:nvSpPr>
        <p:spPr>
          <a:xfrm>
            <a:off x="685800" y="3108960"/>
            <a:ext cx="2194560" cy="228600"/>
          </a:xfrm>
          <a:prstGeom prst="rect">
            <a:avLst/>
          </a:prstGeom>
          <a:noFill/>
          <a:ln/>
        </p:spPr>
        <p:txBody>
          <a:bodyPr wrap="square" lIns="0" tIns="0" rIns="0" bIns="0" rtlCol="0" anchor="ctr"/>
          <a:lstStyle/>
          <a:p>
            <a:pPr marL="0" indent="0">
              <a:buNone/>
            </a:pPr>
            <a:r>
              <a:rPr lang="en-US" sz="1100" b="1" dirty="0">
                <a:solidFill>
                  <a:schemeClr val="accent2"/>
                </a:solidFill>
              </a:rPr>
              <a:t>The impact question</a:t>
            </a:r>
            <a:endParaRPr lang="en-US" sz="1100" dirty="0"/>
          </a:p>
        </p:txBody>
      </p:sp>
      <p:sp>
        <p:nvSpPr>
          <p:cNvPr id="10" name="Text 7"/>
          <p:cNvSpPr txBox="1"/>
          <p:nvPr/>
        </p:nvSpPr>
        <p:spPr>
          <a:xfrm>
            <a:off x="685800" y="3337560"/>
            <a:ext cx="2194560" cy="960120"/>
          </a:xfrm>
          <a:prstGeom prst="rect">
            <a:avLst/>
          </a:prstGeom>
          <a:noFill/>
          <a:ln/>
        </p:spPr>
        <p:txBody>
          <a:bodyPr wrap="square" lIns="0" tIns="0" rIns="0" bIns="0" rtlCol="0" anchor="t"/>
          <a:lstStyle/>
          <a:p>
            <a:pPr marL="0" indent="0">
              <a:buNone/>
            </a:pPr>
            <a:r>
              <a:rPr lang="en-US" sz="1300" i="1" dirty="0">
                <a:solidFill>
                  <a:schemeClr val="tx2"/>
                </a:solidFill>
              </a:rPr>
              <a:t>Do we know whether our programs work before we approve the budget for them?</a:t>
            </a:r>
            <a:endParaRPr lang="en-US" sz="1300" dirty="0"/>
          </a:p>
        </p:txBody>
      </p:sp>
      <p:sp>
        <p:nvSpPr>
          <p:cNvPr id="11" name="Duty card"/>
          <p:cNvSpPr/>
          <p:nvPr/>
        </p:nvSpPr>
        <p:spPr>
          <a:xfrm>
            <a:off x="3264408" y="1143000"/>
            <a:ext cx="2615184" cy="3246120"/>
          </a:xfrm>
          <a:prstGeom prst="roundRect">
            <a:avLst>
              <a:gd name="adj" fmla="val 3497"/>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12" name="Icon circle"/>
          <p:cNvSpPr/>
          <p:nvPr/>
        </p:nvSpPr>
        <p:spPr>
          <a:xfrm>
            <a:off x="3493008" y="1325880"/>
            <a:ext cx="594360" cy="594360"/>
          </a:xfrm>
          <a:prstGeom prst="ellipse">
            <a:avLst/>
          </a:prstGeom>
          <a:solidFill>
            <a:schemeClr val="tx2"/>
          </a:solidFill>
          <a:ln/>
        </p:spPr>
        <p:txBody>
          <a:bodyPr/>
          <a:lstStyle/>
          <a:p>
            <a:endParaRPr lang="en-US"/>
          </a:p>
        </p:txBody>
      </p:sp>
      <p:pic>
        <p:nvPicPr>
          <p:cNvPr id="13" name="Icon" descr="preencoded.png"/>
          <p:cNvPicPr>
            <a:picLocks noChangeAspect="1"/>
          </p:cNvPicPr>
          <p:nvPr/>
        </p:nvPicPr>
        <p:blipFill>
          <a:blip r:embed="rId4"/>
          <a:stretch>
            <a:fillRect/>
          </a:stretch>
        </p:blipFill>
        <p:spPr>
          <a:xfrm>
            <a:off x="3641598" y="1474470"/>
            <a:ext cx="297180" cy="297180"/>
          </a:xfrm>
          <a:prstGeom prst="rect">
            <a:avLst/>
          </a:prstGeom>
        </p:spPr>
      </p:pic>
      <p:sp>
        <p:nvSpPr>
          <p:cNvPr id="14" name="Text 10"/>
          <p:cNvSpPr txBox="1"/>
          <p:nvPr/>
        </p:nvSpPr>
        <p:spPr>
          <a:xfrm>
            <a:off x="4178808" y="1325880"/>
            <a:ext cx="1645920" cy="594360"/>
          </a:xfrm>
          <a:prstGeom prst="rect">
            <a:avLst/>
          </a:prstGeom>
          <a:noFill/>
          <a:ln/>
        </p:spPr>
        <p:txBody>
          <a:bodyPr wrap="square" lIns="0" tIns="0" rIns="0" bIns="0"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Duty of Loyalty</a:t>
            </a:r>
            <a:endParaRPr lang="en-US" sz="1700" dirty="0"/>
          </a:p>
        </p:txBody>
      </p:sp>
      <p:sp>
        <p:nvSpPr>
          <p:cNvPr id="15" name="Text 11"/>
          <p:cNvSpPr txBox="1"/>
          <p:nvPr/>
        </p:nvSpPr>
        <p:spPr>
          <a:xfrm>
            <a:off x="3493008" y="2057400"/>
            <a:ext cx="2194560" cy="228600"/>
          </a:xfrm>
          <a:prstGeom prst="rect">
            <a:avLst/>
          </a:prstGeom>
          <a:noFill/>
          <a:ln/>
        </p:spPr>
        <p:txBody>
          <a:bodyPr wrap="square" lIns="0" tIns="0" rIns="0" bIns="0" rtlCol="0" anchor="ctr"/>
          <a:lstStyle/>
          <a:p>
            <a:pPr marL="0" indent="0">
              <a:buNone/>
            </a:pPr>
            <a:r>
              <a:rPr lang="en-US" sz="1100" b="1" dirty="0">
                <a:solidFill>
                  <a:schemeClr val="accent2"/>
                </a:solidFill>
              </a:rPr>
              <a:t>What it means</a:t>
            </a:r>
            <a:endParaRPr lang="en-US" sz="1100" dirty="0"/>
          </a:p>
        </p:txBody>
      </p:sp>
      <p:sp>
        <p:nvSpPr>
          <p:cNvPr id="16" name="Text 12"/>
          <p:cNvSpPr txBox="1"/>
          <p:nvPr/>
        </p:nvSpPr>
        <p:spPr>
          <a:xfrm>
            <a:off x="3493008" y="2286000"/>
            <a:ext cx="2194560" cy="777240"/>
          </a:xfrm>
          <a:prstGeom prst="rect">
            <a:avLst/>
          </a:prstGeom>
          <a:noFill/>
          <a:ln/>
        </p:spPr>
        <p:txBody>
          <a:bodyPr wrap="square" lIns="0" tIns="0" rIns="0" bIns="0" rtlCol="0" anchor="t"/>
          <a:lstStyle/>
          <a:p>
            <a:pPr marL="0" indent="0">
              <a:buNone/>
            </a:pPr>
            <a:r>
              <a:rPr lang="en-US" sz="1300" dirty="0">
                <a:solidFill>
                  <a:schemeClr val="tx1"/>
                </a:solidFill>
              </a:rPr>
              <a:t>Put the organization's interests ahead of personal or outside interests.</a:t>
            </a:r>
            <a:endParaRPr lang="en-US" sz="1300" dirty="0"/>
          </a:p>
        </p:txBody>
      </p:sp>
      <p:sp>
        <p:nvSpPr>
          <p:cNvPr id="17" name="Text 13"/>
          <p:cNvSpPr txBox="1"/>
          <p:nvPr/>
        </p:nvSpPr>
        <p:spPr>
          <a:xfrm>
            <a:off x="3493008" y="3108960"/>
            <a:ext cx="2194560" cy="228600"/>
          </a:xfrm>
          <a:prstGeom prst="rect">
            <a:avLst/>
          </a:prstGeom>
          <a:noFill/>
          <a:ln/>
        </p:spPr>
        <p:txBody>
          <a:bodyPr wrap="square" lIns="0" tIns="0" rIns="0" bIns="0" rtlCol="0" anchor="ctr"/>
          <a:lstStyle/>
          <a:p>
            <a:pPr marL="0" indent="0">
              <a:buNone/>
            </a:pPr>
            <a:r>
              <a:rPr lang="en-US" sz="1100" b="1" dirty="0">
                <a:solidFill>
                  <a:schemeClr val="accent2"/>
                </a:solidFill>
              </a:rPr>
              <a:t>The impact question</a:t>
            </a:r>
            <a:endParaRPr lang="en-US" sz="1100" dirty="0"/>
          </a:p>
        </p:txBody>
      </p:sp>
      <p:sp>
        <p:nvSpPr>
          <p:cNvPr id="18" name="Text 14"/>
          <p:cNvSpPr txBox="1"/>
          <p:nvPr/>
        </p:nvSpPr>
        <p:spPr>
          <a:xfrm>
            <a:off x="3493008" y="3337560"/>
            <a:ext cx="2194560" cy="960120"/>
          </a:xfrm>
          <a:prstGeom prst="rect">
            <a:avLst/>
          </a:prstGeom>
          <a:noFill/>
          <a:ln/>
        </p:spPr>
        <p:txBody>
          <a:bodyPr wrap="square" lIns="0" tIns="0" rIns="0" bIns="0" rtlCol="0" anchor="t"/>
          <a:lstStyle/>
          <a:p>
            <a:pPr marL="0" indent="0">
              <a:buNone/>
            </a:pPr>
            <a:r>
              <a:rPr lang="en-US" sz="1300" i="1" dirty="0">
                <a:solidFill>
                  <a:schemeClr val="tx2"/>
                </a:solidFill>
              </a:rPr>
              <a:t>Are we funding what serves the mission, or protecting a favorite program?</a:t>
            </a:r>
            <a:endParaRPr lang="en-US" sz="1300" dirty="0"/>
          </a:p>
        </p:txBody>
      </p:sp>
      <p:sp>
        <p:nvSpPr>
          <p:cNvPr id="19" name="Duty card"/>
          <p:cNvSpPr/>
          <p:nvPr/>
        </p:nvSpPr>
        <p:spPr>
          <a:xfrm>
            <a:off x="6071616" y="1143000"/>
            <a:ext cx="2615184" cy="3246120"/>
          </a:xfrm>
          <a:prstGeom prst="roundRect">
            <a:avLst>
              <a:gd name="adj" fmla="val 3497"/>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20" name="Icon circle"/>
          <p:cNvSpPr/>
          <p:nvPr/>
        </p:nvSpPr>
        <p:spPr>
          <a:xfrm>
            <a:off x="6300216" y="1325880"/>
            <a:ext cx="594360" cy="594360"/>
          </a:xfrm>
          <a:prstGeom prst="ellipse">
            <a:avLst/>
          </a:prstGeom>
          <a:solidFill>
            <a:schemeClr val="tx2"/>
          </a:solidFill>
          <a:ln/>
        </p:spPr>
        <p:txBody>
          <a:bodyPr/>
          <a:lstStyle/>
          <a:p>
            <a:endParaRPr lang="en-US"/>
          </a:p>
        </p:txBody>
      </p:sp>
      <p:pic>
        <p:nvPicPr>
          <p:cNvPr id="21" name="Icon" descr="preencoded.png"/>
          <p:cNvPicPr>
            <a:picLocks noChangeAspect="1"/>
          </p:cNvPicPr>
          <p:nvPr/>
        </p:nvPicPr>
        <p:blipFill>
          <a:blip r:embed="rId5"/>
          <a:stretch>
            <a:fillRect/>
          </a:stretch>
        </p:blipFill>
        <p:spPr>
          <a:xfrm>
            <a:off x="6448806" y="1474470"/>
            <a:ext cx="297180" cy="297180"/>
          </a:xfrm>
          <a:prstGeom prst="rect">
            <a:avLst/>
          </a:prstGeom>
        </p:spPr>
      </p:pic>
      <p:sp>
        <p:nvSpPr>
          <p:cNvPr id="22" name="Text 17"/>
          <p:cNvSpPr txBox="1"/>
          <p:nvPr/>
        </p:nvSpPr>
        <p:spPr>
          <a:xfrm>
            <a:off x="6986016" y="1325880"/>
            <a:ext cx="1645920" cy="594360"/>
          </a:xfrm>
          <a:prstGeom prst="rect">
            <a:avLst/>
          </a:prstGeom>
          <a:noFill/>
          <a:ln/>
        </p:spPr>
        <p:txBody>
          <a:bodyPr wrap="square" lIns="0" tIns="0" rIns="0" bIns="0"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Duty of Obedience</a:t>
            </a:r>
            <a:endParaRPr lang="en-US" sz="1700" dirty="0"/>
          </a:p>
        </p:txBody>
      </p:sp>
      <p:sp>
        <p:nvSpPr>
          <p:cNvPr id="23" name="Text 18"/>
          <p:cNvSpPr txBox="1"/>
          <p:nvPr/>
        </p:nvSpPr>
        <p:spPr>
          <a:xfrm>
            <a:off x="6300216" y="2057400"/>
            <a:ext cx="2194560" cy="228600"/>
          </a:xfrm>
          <a:prstGeom prst="rect">
            <a:avLst/>
          </a:prstGeom>
          <a:noFill/>
          <a:ln/>
        </p:spPr>
        <p:txBody>
          <a:bodyPr wrap="square" lIns="0" tIns="0" rIns="0" bIns="0" rtlCol="0" anchor="ctr"/>
          <a:lstStyle/>
          <a:p>
            <a:pPr marL="0" indent="0">
              <a:buNone/>
            </a:pPr>
            <a:r>
              <a:rPr lang="en-US" sz="1100" b="1" dirty="0">
                <a:solidFill>
                  <a:schemeClr val="accent2"/>
                </a:solidFill>
              </a:rPr>
              <a:t>What it means</a:t>
            </a:r>
            <a:endParaRPr lang="en-US" sz="1100" dirty="0"/>
          </a:p>
        </p:txBody>
      </p:sp>
      <p:sp>
        <p:nvSpPr>
          <p:cNvPr id="24" name="Text 19"/>
          <p:cNvSpPr txBox="1"/>
          <p:nvPr/>
        </p:nvSpPr>
        <p:spPr>
          <a:xfrm>
            <a:off x="6300216" y="2286000"/>
            <a:ext cx="2194560" cy="777240"/>
          </a:xfrm>
          <a:prstGeom prst="rect">
            <a:avLst/>
          </a:prstGeom>
          <a:noFill/>
          <a:ln/>
        </p:spPr>
        <p:txBody>
          <a:bodyPr wrap="square" lIns="0" tIns="0" rIns="0" bIns="0" rtlCol="0" anchor="t"/>
          <a:lstStyle/>
          <a:p>
            <a:pPr marL="0" indent="0">
              <a:buNone/>
            </a:pPr>
            <a:r>
              <a:rPr lang="en-US" sz="1300" dirty="0">
                <a:solidFill>
                  <a:schemeClr val="tx1"/>
                </a:solidFill>
              </a:rPr>
              <a:t>Keep the organization true to its mission, governing documents, and the law.</a:t>
            </a:r>
            <a:endParaRPr lang="en-US" sz="1300" dirty="0"/>
          </a:p>
        </p:txBody>
      </p:sp>
      <p:sp>
        <p:nvSpPr>
          <p:cNvPr id="25" name="Text 20"/>
          <p:cNvSpPr txBox="1"/>
          <p:nvPr/>
        </p:nvSpPr>
        <p:spPr>
          <a:xfrm>
            <a:off x="6300216" y="3108960"/>
            <a:ext cx="2194560" cy="228600"/>
          </a:xfrm>
          <a:prstGeom prst="rect">
            <a:avLst/>
          </a:prstGeom>
          <a:noFill/>
          <a:ln/>
        </p:spPr>
        <p:txBody>
          <a:bodyPr wrap="square" lIns="0" tIns="0" rIns="0" bIns="0" rtlCol="0" anchor="ctr"/>
          <a:lstStyle/>
          <a:p>
            <a:pPr marL="0" indent="0">
              <a:buNone/>
            </a:pPr>
            <a:r>
              <a:rPr lang="en-US" sz="1100" b="1" dirty="0">
                <a:solidFill>
                  <a:schemeClr val="accent2"/>
                </a:solidFill>
              </a:rPr>
              <a:t>The impact question</a:t>
            </a:r>
            <a:endParaRPr lang="en-US" sz="1100" dirty="0"/>
          </a:p>
        </p:txBody>
      </p:sp>
      <p:sp>
        <p:nvSpPr>
          <p:cNvPr id="26" name="Text 21"/>
          <p:cNvSpPr txBox="1"/>
          <p:nvPr/>
        </p:nvSpPr>
        <p:spPr>
          <a:xfrm>
            <a:off x="6300216" y="3337560"/>
            <a:ext cx="2194560" cy="960120"/>
          </a:xfrm>
          <a:prstGeom prst="rect">
            <a:avLst/>
          </a:prstGeom>
          <a:noFill/>
          <a:ln/>
        </p:spPr>
        <p:txBody>
          <a:bodyPr wrap="square" lIns="0" tIns="0" rIns="0" bIns="0" rtlCol="0" anchor="t"/>
          <a:lstStyle/>
          <a:p>
            <a:pPr marL="0" indent="0">
              <a:buNone/>
            </a:pPr>
            <a:r>
              <a:rPr lang="en-US" sz="1300" i="1" dirty="0">
                <a:solidFill>
                  <a:schemeClr val="tx2"/>
                </a:solidFill>
              </a:rPr>
              <a:t>Are we delivering what our mission promises and what restricted gifts were given for?</a:t>
            </a:r>
            <a:endParaRPr lang="en-US" sz="1300" dirty="0"/>
          </a:p>
        </p:txBody>
      </p:sp>
      <p:sp>
        <p:nvSpPr>
          <p:cNvPr id="27" name="Source"/>
          <p:cNvSpPr txBox="1"/>
          <p:nvPr/>
        </p:nvSpPr>
        <p:spPr>
          <a:xfrm>
            <a:off x="457200" y="4498848"/>
            <a:ext cx="8229600" cy="256032"/>
          </a:xfrm>
          <a:prstGeom prst="rect">
            <a:avLst/>
          </a:prstGeom>
          <a:noFill/>
          <a:ln/>
        </p:spPr>
        <p:txBody>
          <a:bodyPr wrap="square" lIns="0" tIns="0" rIns="0" bIns="0" rtlCol="0" anchor="ctr"/>
          <a:lstStyle/>
          <a:p>
            <a:pPr marL="0" indent="0">
              <a:buNone/>
            </a:pPr>
            <a:r>
              <a:rPr lang="en-US" sz="900" i="1" dirty="0">
                <a:solidFill>
                  <a:schemeClr val="accent6"/>
                </a:solidFill>
              </a:rPr>
              <a:t>Sources: National Council of Nonprofits; BoardSource. State law governs specific obligations; churches should also review their denominational polity and bylaws.</a:t>
            </a:r>
            <a:endParaRPr lang="en-US" sz="900" dirty="0"/>
          </a:p>
        </p:txBody>
      </p:sp>
      <p:sp>
        <p:nvSpPr>
          <p:cNvPr id="28"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Who does what: noses in, fingers out</a:t>
            </a:r>
            <a:endParaRPr lang="en-US" sz="3000" dirty="0"/>
          </a:p>
        </p:txBody>
      </p:sp>
      <p:sp>
        <p:nvSpPr>
          <p:cNvPr id="3" name="Role column"/>
          <p:cNvSpPr/>
          <p:nvPr/>
        </p:nvSpPr>
        <p:spPr>
          <a:xfrm>
            <a:off x="457200" y="1143000"/>
            <a:ext cx="4023360" cy="3246120"/>
          </a:xfrm>
          <a:prstGeom prst="roundRect">
            <a:avLst>
              <a:gd name="adj" fmla="val 2817"/>
            </a:avLst>
          </a:prstGeom>
          <a:solidFill>
            <a:schemeClr val="tx2"/>
          </a:solidFill>
          <a:ln/>
        </p:spPr>
        <p:txBody>
          <a:bodyPr/>
          <a:lstStyle/>
          <a:p>
            <a:endParaRPr lang="en-US"/>
          </a:p>
        </p:txBody>
      </p:sp>
      <p:sp>
        <p:nvSpPr>
          <p:cNvPr id="4" name="Icon circle"/>
          <p:cNvSpPr/>
          <p:nvPr/>
        </p:nvSpPr>
        <p:spPr>
          <a:xfrm>
            <a:off x="731520" y="1325880"/>
            <a:ext cx="548640" cy="548640"/>
          </a:xfrm>
          <a:prstGeom prst="ellipse">
            <a:avLst/>
          </a:prstGeom>
          <a:solidFill>
            <a:schemeClr val="accent2"/>
          </a:solidFill>
          <a:ln/>
        </p:spPr>
        <p:txBody>
          <a:bodyPr/>
          <a:lstStyle/>
          <a:p>
            <a:endParaRPr lang="en-US"/>
          </a:p>
        </p:txBody>
      </p:sp>
      <p:pic>
        <p:nvPicPr>
          <p:cNvPr id="5" name="Icon" descr="preencoded.png"/>
          <p:cNvPicPr>
            <a:picLocks noChangeAspect="1"/>
          </p:cNvPicPr>
          <p:nvPr/>
        </p:nvPicPr>
        <p:blipFill>
          <a:blip r:embed="rId3"/>
          <a:stretch>
            <a:fillRect/>
          </a:stretch>
        </p:blipFill>
        <p:spPr>
          <a:xfrm>
            <a:off x="868680" y="1463040"/>
            <a:ext cx="274320" cy="274320"/>
          </a:xfrm>
          <a:prstGeom prst="rect">
            <a:avLst/>
          </a:prstGeom>
        </p:spPr>
      </p:pic>
      <p:sp>
        <p:nvSpPr>
          <p:cNvPr id="6" name="Text 3"/>
          <p:cNvSpPr txBox="1"/>
          <p:nvPr/>
        </p:nvSpPr>
        <p:spPr>
          <a:xfrm>
            <a:off x="1417320" y="1280160"/>
            <a:ext cx="2834640" cy="365760"/>
          </a:xfrm>
          <a:prstGeom prst="rect">
            <a:avLst/>
          </a:prstGeom>
          <a:noFill/>
          <a:ln/>
        </p:spPr>
        <p:txBody>
          <a:bodyPr wrap="square" lIns="0" tIns="0" rIns="0" bIns="0" rtlCol="0" anchor="ctr"/>
          <a:lstStyle/>
          <a:p>
            <a:pPr marL="0" indent="0">
              <a:buNone/>
            </a:pPr>
            <a:r>
              <a:rPr lang="en-US" sz="2000" b="1" dirty="0">
                <a:solidFill>
                  <a:schemeClr val="bg1"/>
                </a:solidFill>
                <a:latin typeface="Cambria" pitchFamily="34" charset="0"/>
                <a:ea typeface="Cambria" pitchFamily="34" charset="-122"/>
                <a:cs typeface="Cambria" pitchFamily="34" charset="-120"/>
              </a:rPr>
              <a:t>The board governs</a:t>
            </a:r>
            <a:endParaRPr lang="en-US" sz="2000" dirty="0"/>
          </a:p>
        </p:txBody>
      </p:sp>
      <p:sp>
        <p:nvSpPr>
          <p:cNvPr id="7" name="Text 4"/>
          <p:cNvSpPr txBox="1"/>
          <p:nvPr/>
        </p:nvSpPr>
        <p:spPr>
          <a:xfrm>
            <a:off x="1417320" y="1627632"/>
            <a:ext cx="2880360" cy="411480"/>
          </a:xfrm>
          <a:prstGeom prst="rect">
            <a:avLst/>
          </a:prstGeom>
          <a:noFill/>
          <a:ln/>
        </p:spPr>
        <p:txBody>
          <a:bodyPr wrap="square" lIns="0" tIns="0" rIns="0" bIns="0" rtlCol="0" anchor="t"/>
          <a:lstStyle/>
          <a:p>
            <a:pPr marL="0" indent="0">
              <a:buNone/>
            </a:pPr>
            <a:r>
              <a:rPr lang="en-US" sz="1200" i="1" dirty="0">
                <a:solidFill>
                  <a:schemeClr val="accent3"/>
                </a:solidFill>
              </a:rPr>
              <a:t>Decides what success means and holds the organization to it</a:t>
            </a:r>
            <a:endParaRPr lang="en-US" sz="1200" dirty="0"/>
          </a:p>
        </p:txBody>
      </p:sp>
      <p:sp>
        <p:nvSpPr>
          <p:cNvPr id="8" name="Text 5"/>
          <p:cNvSpPr txBox="1"/>
          <p:nvPr/>
        </p:nvSpPr>
        <p:spPr>
          <a:xfrm>
            <a:off x="731520" y="2194560"/>
            <a:ext cx="3566160" cy="210312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Sets mission-level priorities in the strategic plan</a:t>
            </a:r>
            <a:endParaRPr lang="en-US" sz="1400" dirty="0"/>
          </a:p>
          <a:p>
            <a:pPr marL="342900" indent="-342900">
              <a:spcAft>
                <a:spcPts val="600"/>
              </a:spcAft>
              <a:buSzPct val="100000"/>
              <a:buChar char="•"/>
            </a:pPr>
            <a:r>
              <a:rPr lang="en-US" sz="1400" dirty="0">
                <a:solidFill>
                  <a:schemeClr val="bg1"/>
                </a:solidFill>
              </a:rPr>
              <a:t>Approves a short list of outcome measures</a:t>
            </a:r>
            <a:endParaRPr lang="en-US" sz="1400" dirty="0"/>
          </a:p>
          <a:p>
            <a:pPr marL="342900" indent="-342900">
              <a:spcAft>
                <a:spcPts val="600"/>
              </a:spcAft>
              <a:buSzPct val="100000"/>
              <a:buChar char="•"/>
            </a:pPr>
            <a:r>
              <a:rPr lang="en-US" sz="1400" dirty="0">
                <a:solidFill>
                  <a:schemeClr val="bg1"/>
                </a:solidFill>
              </a:rPr>
              <a:t>Funds evaluation in the budget (even modestly)</a:t>
            </a:r>
            <a:endParaRPr lang="en-US" sz="1400" dirty="0"/>
          </a:p>
          <a:p>
            <a:pPr marL="342900" indent="-342900">
              <a:spcAft>
                <a:spcPts val="600"/>
              </a:spcAft>
              <a:buSzPct val="100000"/>
              <a:buChar char="•"/>
            </a:pPr>
            <a:r>
              <a:rPr lang="en-US" sz="1400" dirty="0">
                <a:solidFill>
                  <a:schemeClr val="bg1"/>
                </a:solidFill>
              </a:rPr>
              <a:t>Asks questions and uses data in decisions</a:t>
            </a:r>
            <a:endParaRPr lang="en-US" sz="1400" dirty="0"/>
          </a:p>
          <a:p>
            <a:pPr marL="342900" indent="-342900">
              <a:spcAft>
                <a:spcPts val="600"/>
              </a:spcAft>
              <a:buSzPct val="100000"/>
              <a:buChar char="•"/>
            </a:pPr>
            <a:r>
              <a:rPr lang="en-US" sz="1400" dirty="0">
                <a:solidFill>
                  <a:schemeClr val="bg1"/>
                </a:solidFill>
              </a:rPr>
              <a:t>Evaluates the executive leader against results</a:t>
            </a:r>
            <a:endParaRPr lang="en-US" sz="1400" dirty="0"/>
          </a:p>
        </p:txBody>
      </p:sp>
      <p:sp>
        <p:nvSpPr>
          <p:cNvPr id="9" name="Role column"/>
          <p:cNvSpPr/>
          <p:nvPr/>
        </p:nvSpPr>
        <p:spPr>
          <a:xfrm>
            <a:off x="4663440" y="1143000"/>
            <a:ext cx="4023360" cy="3246120"/>
          </a:xfrm>
          <a:prstGeom prst="roundRect">
            <a:avLst>
              <a:gd name="adj" fmla="val 2817"/>
            </a:avLst>
          </a:prstGeom>
          <a:solidFill>
            <a:schemeClr val="bg2"/>
          </a:solidFill>
          <a:ln/>
        </p:spPr>
        <p:txBody>
          <a:bodyPr/>
          <a:lstStyle/>
          <a:p>
            <a:endParaRPr lang="en-US"/>
          </a:p>
        </p:txBody>
      </p:sp>
      <p:sp>
        <p:nvSpPr>
          <p:cNvPr id="10" name="Icon circle"/>
          <p:cNvSpPr/>
          <p:nvPr/>
        </p:nvSpPr>
        <p:spPr>
          <a:xfrm>
            <a:off x="4937760" y="1325880"/>
            <a:ext cx="548640" cy="548640"/>
          </a:xfrm>
          <a:prstGeom prst="ellipse">
            <a:avLst/>
          </a:prstGeom>
          <a:solidFill>
            <a:schemeClr val="tx2"/>
          </a:solidFill>
          <a:ln/>
        </p:spPr>
        <p:txBody>
          <a:bodyPr/>
          <a:lstStyle/>
          <a:p>
            <a:endParaRPr lang="en-US"/>
          </a:p>
        </p:txBody>
      </p:sp>
      <p:pic>
        <p:nvPicPr>
          <p:cNvPr id="11" name="Icon" descr="preencoded.png"/>
          <p:cNvPicPr>
            <a:picLocks noChangeAspect="1"/>
          </p:cNvPicPr>
          <p:nvPr/>
        </p:nvPicPr>
        <p:blipFill>
          <a:blip r:embed="rId4"/>
          <a:stretch>
            <a:fillRect/>
          </a:stretch>
        </p:blipFill>
        <p:spPr>
          <a:xfrm>
            <a:off x="5074920" y="1463040"/>
            <a:ext cx="274320" cy="274320"/>
          </a:xfrm>
          <a:prstGeom prst="rect">
            <a:avLst/>
          </a:prstGeom>
        </p:spPr>
      </p:pic>
      <p:sp>
        <p:nvSpPr>
          <p:cNvPr id="12" name="Text 8"/>
          <p:cNvSpPr txBox="1"/>
          <p:nvPr/>
        </p:nvSpPr>
        <p:spPr>
          <a:xfrm>
            <a:off x="5623560" y="1280160"/>
            <a:ext cx="2834640" cy="365760"/>
          </a:xfrm>
          <a:prstGeom prst="rect">
            <a:avLst/>
          </a:prstGeom>
          <a:noFill/>
          <a:ln/>
        </p:spPr>
        <p:txBody>
          <a:bodyPr wrap="square" lIns="0" tIns="0" rIns="0" bIns="0" rtlCol="0" anchor="ctr"/>
          <a:lstStyle/>
          <a:p>
            <a:pPr marL="0" indent="0">
              <a:buNone/>
            </a:pPr>
            <a:r>
              <a:rPr lang="en-US" sz="2000" b="1" dirty="0">
                <a:solidFill>
                  <a:schemeClr val="tx2"/>
                </a:solidFill>
                <a:latin typeface="Cambria" pitchFamily="34" charset="0"/>
                <a:ea typeface="Cambria" pitchFamily="34" charset="-122"/>
                <a:cs typeface="Cambria" pitchFamily="34" charset="-120"/>
              </a:rPr>
              <a:t>Staff manage</a:t>
            </a:r>
            <a:endParaRPr lang="en-US" sz="2000" dirty="0"/>
          </a:p>
        </p:txBody>
      </p:sp>
      <p:sp>
        <p:nvSpPr>
          <p:cNvPr id="13" name="Text 9"/>
          <p:cNvSpPr txBox="1"/>
          <p:nvPr/>
        </p:nvSpPr>
        <p:spPr>
          <a:xfrm>
            <a:off x="5623560" y="1627632"/>
            <a:ext cx="2880360" cy="411480"/>
          </a:xfrm>
          <a:prstGeom prst="rect">
            <a:avLst/>
          </a:prstGeom>
          <a:noFill/>
          <a:ln/>
        </p:spPr>
        <p:txBody>
          <a:bodyPr wrap="square" lIns="0" tIns="0" rIns="0" bIns="0" rtlCol="0" anchor="t"/>
          <a:lstStyle/>
          <a:p>
            <a:pPr marL="0" indent="0">
              <a:buNone/>
            </a:pPr>
            <a:r>
              <a:rPr lang="en-US" sz="1200" i="1" dirty="0">
                <a:solidFill>
                  <a:schemeClr val="accent2"/>
                </a:solidFill>
              </a:rPr>
              <a:t>Designs the work and gathers the evidence</a:t>
            </a:r>
            <a:endParaRPr lang="en-US" sz="1200" dirty="0"/>
          </a:p>
        </p:txBody>
      </p:sp>
      <p:sp>
        <p:nvSpPr>
          <p:cNvPr id="14" name="Text 10"/>
          <p:cNvSpPr txBox="1"/>
          <p:nvPr/>
        </p:nvSpPr>
        <p:spPr>
          <a:xfrm>
            <a:off x="4937760" y="2194560"/>
            <a:ext cx="3566160" cy="210312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2"/>
                </a:solidFill>
              </a:rPr>
              <a:t>Designs programs that serve those priorities</a:t>
            </a:r>
            <a:endParaRPr lang="en-US" sz="1400" dirty="0"/>
          </a:p>
          <a:p>
            <a:pPr marL="342900" indent="-342900">
              <a:spcAft>
                <a:spcPts val="600"/>
              </a:spcAft>
              <a:buSzPct val="100000"/>
              <a:buChar char="•"/>
            </a:pPr>
            <a:r>
              <a:rPr lang="en-US" sz="1400" dirty="0">
                <a:solidFill>
                  <a:schemeClr val="tx2"/>
                </a:solidFill>
              </a:rPr>
              <a:t>Builds the logic model and indicators</a:t>
            </a:r>
            <a:endParaRPr lang="en-US" sz="1400" dirty="0"/>
          </a:p>
          <a:p>
            <a:pPr marL="342900" indent="-342900">
              <a:spcAft>
                <a:spcPts val="600"/>
              </a:spcAft>
              <a:buSzPct val="100000"/>
              <a:buChar char="•"/>
            </a:pPr>
            <a:r>
              <a:rPr lang="en-US" sz="1400" dirty="0">
                <a:solidFill>
                  <a:schemeClr val="tx2"/>
                </a:solidFill>
              </a:rPr>
              <a:t>Collects, cleans, and analyzes data</a:t>
            </a:r>
            <a:endParaRPr lang="en-US" sz="1400" dirty="0"/>
          </a:p>
          <a:p>
            <a:pPr marL="342900" indent="-342900">
              <a:spcAft>
                <a:spcPts val="600"/>
              </a:spcAft>
              <a:buSzPct val="100000"/>
              <a:buChar char="•"/>
            </a:pPr>
            <a:r>
              <a:rPr lang="en-US" sz="1400" dirty="0">
                <a:solidFill>
                  <a:schemeClr val="tx2"/>
                </a:solidFill>
              </a:rPr>
              <a:t>Reports progress in a consistent format</a:t>
            </a:r>
            <a:endParaRPr lang="en-US" sz="1400" dirty="0"/>
          </a:p>
          <a:p>
            <a:pPr marL="342900" indent="-342900">
              <a:spcAft>
                <a:spcPts val="600"/>
              </a:spcAft>
              <a:buSzPct val="100000"/>
              <a:buChar char="•"/>
            </a:pPr>
            <a:r>
              <a:rPr lang="en-US" sz="1400" dirty="0">
                <a:solidFill>
                  <a:schemeClr val="tx2"/>
                </a:solidFill>
              </a:rPr>
              <a:t>Improves programs based on what they learn</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The golden thread: from strategic plan to proof</a:t>
            </a:r>
            <a:endParaRPr lang="en-US" sz="3000" dirty="0"/>
          </a:p>
        </p:txBody>
      </p:sp>
      <p:sp>
        <p:nvSpPr>
          <p:cNvPr id="3" name="Thread step"/>
          <p:cNvSpPr/>
          <p:nvPr/>
        </p:nvSpPr>
        <p:spPr>
          <a:xfrm>
            <a:off x="457200" y="1417320"/>
            <a:ext cx="1408176" cy="731520"/>
          </a:xfrm>
          <a:prstGeom prst="homePlate">
            <a:avLst/>
          </a:prstGeom>
          <a:solidFill>
            <a:schemeClr val="tx2"/>
          </a:solidFill>
          <a:ln/>
        </p:spPr>
        <p:txBody>
          <a:bodyPr/>
          <a:lstStyle/>
          <a:p>
            <a:endParaRPr lang="en-US"/>
          </a:p>
        </p:txBody>
      </p:sp>
      <p:sp>
        <p:nvSpPr>
          <p:cNvPr id="4" name="Text 2"/>
          <p:cNvSpPr txBox="1"/>
          <p:nvPr/>
        </p:nvSpPr>
        <p:spPr>
          <a:xfrm>
            <a:off x="530352" y="1417320"/>
            <a:ext cx="1069848" cy="731520"/>
          </a:xfrm>
          <a:prstGeom prst="rect">
            <a:avLst/>
          </a:prstGeom>
          <a:noFill/>
          <a:ln/>
        </p:spPr>
        <p:txBody>
          <a:bodyPr wrap="square" lIns="0" tIns="0" rIns="0" bIns="0" rtlCol="0" anchor="ctr"/>
          <a:lstStyle/>
          <a:p>
            <a:pPr marL="0" indent="0" algn="ctr">
              <a:buNone/>
            </a:pPr>
            <a:r>
              <a:rPr lang="en-US" sz="1200" b="1" dirty="0">
                <a:solidFill>
                  <a:schemeClr val="bg1"/>
                </a:solidFill>
              </a:rPr>
              <a:t>Mission</a:t>
            </a:r>
            <a:endParaRPr lang="en-US" sz="1200" dirty="0"/>
          </a:p>
        </p:txBody>
      </p:sp>
      <p:sp>
        <p:nvSpPr>
          <p:cNvPr id="5" name="Text 3"/>
          <p:cNvSpPr txBox="1"/>
          <p:nvPr/>
        </p:nvSpPr>
        <p:spPr>
          <a:xfrm>
            <a:off x="502920" y="2377440"/>
            <a:ext cx="1252728" cy="685800"/>
          </a:xfrm>
          <a:prstGeom prst="rect">
            <a:avLst/>
          </a:prstGeom>
          <a:noFill/>
          <a:ln/>
        </p:spPr>
        <p:txBody>
          <a:bodyPr wrap="square" lIns="0" tIns="0" rIns="0" bIns="0" rtlCol="0" anchor="t"/>
          <a:lstStyle/>
          <a:p>
            <a:pPr marL="0" indent="0" algn="ctr">
              <a:buNone/>
            </a:pPr>
            <a:r>
              <a:rPr lang="en-US" sz="1200" dirty="0">
                <a:solidFill>
                  <a:schemeClr val="tx1"/>
                </a:solidFill>
              </a:rPr>
              <a:t>Why we exist</a:t>
            </a:r>
            <a:endParaRPr lang="en-US" sz="1200" dirty="0"/>
          </a:p>
        </p:txBody>
      </p:sp>
      <p:sp>
        <p:nvSpPr>
          <p:cNvPr id="6" name="Thread step"/>
          <p:cNvSpPr/>
          <p:nvPr/>
        </p:nvSpPr>
        <p:spPr>
          <a:xfrm>
            <a:off x="1842516" y="1417320"/>
            <a:ext cx="1408176" cy="731520"/>
          </a:xfrm>
          <a:prstGeom prst="chevron">
            <a:avLst/>
          </a:prstGeom>
          <a:solidFill>
            <a:schemeClr val="tx2"/>
          </a:solidFill>
          <a:ln/>
        </p:spPr>
        <p:txBody>
          <a:bodyPr/>
          <a:lstStyle/>
          <a:p>
            <a:endParaRPr lang="en-US"/>
          </a:p>
        </p:txBody>
      </p:sp>
      <p:sp>
        <p:nvSpPr>
          <p:cNvPr id="7" name="Text 5"/>
          <p:cNvSpPr txBox="1"/>
          <p:nvPr/>
        </p:nvSpPr>
        <p:spPr>
          <a:xfrm>
            <a:off x="2208276" y="1417320"/>
            <a:ext cx="841248" cy="731520"/>
          </a:xfrm>
          <a:prstGeom prst="rect">
            <a:avLst/>
          </a:prstGeom>
          <a:noFill/>
          <a:ln/>
        </p:spPr>
        <p:txBody>
          <a:bodyPr wrap="square" lIns="0" tIns="0" rIns="0" bIns="0" rtlCol="0" anchor="ctr"/>
          <a:lstStyle/>
          <a:p>
            <a:pPr marL="0" indent="0" algn="ctr">
              <a:buNone/>
            </a:pPr>
            <a:r>
              <a:rPr lang="en-US" sz="1200" b="1" dirty="0">
                <a:solidFill>
                  <a:schemeClr val="bg1"/>
                </a:solidFill>
              </a:rPr>
              <a:t>Strategic priority</a:t>
            </a:r>
            <a:endParaRPr lang="en-US" sz="1200" dirty="0"/>
          </a:p>
        </p:txBody>
      </p:sp>
      <p:sp>
        <p:nvSpPr>
          <p:cNvPr id="8" name="Text 6"/>
          <p:cNvSpPr txBox="1"/>
          <p:nvPr/>
        </p:nvSpPr>
        <p:spPr>
          <a:xfrm>
            <a:off x="1888236" y="2377440"/>
            <a:ext cx="1252728" cy="685800"/>
          </a:xfrm>
          <a:prstGeom prst="rect">
            <a:avLst/>
          </a:prstGeom>
          <a:noFill/>
          <a:ln/>
        </p:spPr>
        <p:txBody>
          <a:bodyPr wrap="square" lIns="0" tIns="0" rIns="0" bIns="0" rtlCol="0" anchor="t"/>
          <a:lstStyle/>
          <a:p>
            <a:pPr marL="0" indent="0" algn="ctr">
              <a:buNone/>
            </a:pPr>
            <a:r>
              <a:rPr lang="en-US" sz="1200" dirty="0">
                <a:solidFill>
                  <a:schemeClr val="tx1"/>
                </a:solidFill>
              </a:rPr>
              <a:t>What the board commits to in 3–5 years</a:t>
            </a:r>
            <a:endParaRPr lang="en-US" sz="1200" dirty="0"/>
          </a:p>
        </p:txBody>
      </p:sp>
      <p:sp>
        <p:nvSpPr>
          <p:cNvPr id="9" name="Thread step"/>
          <p:cNvSpPr/>
          <p:nvPr/>
        </p:nvSpPr>
        <p:spPr>
          <a:xfrm>
            <a:off x="3227832" y="1417320"/>
            <a:ext cx="1408176" cy="731520"/>
          </a:xfrm>
          <a:prstGeom prst="chevron">
            <a:avLst/>
          </a:prstGeom>
          <a:solidFill>
            <a:schemeClr val="tx2"/>
          </a:solidFill>
          <a:ln/>
        </p:spPr>
        <p:txBody>
          <a:bodyPr/>
          <a:lstStyle/>
          <a:p>
            <a:endParaRPr lang="en-US"/>
          </a:p>
        </p:txBody>
      </p:sp>
      <p:sp>
        <p:nvSpPr>
          <p:cNvPr id="10" name="Text 8"/>
          <p:cNvSpPr txBox="1"/>
          <p:nvPr/>
        </p:nvSpPr>
        <p:spPr>
          <a:xfrm>
            <a:off x="3593592" y="1417320"/>
            <a:ext cx="841248" cy="731520"/>
          </a:xfrm>
          <a:prstGeom prst="rect">
            <a:avLst/>
          </a:prstGeom>
          <a:noFill/>
          <a:ln/>
        </p:spPr>
        <p:txBody>
          <a:bodyPr wrap="square" lIns="0" tIns="0" rIns="0" bIns="0" rtlCol="0" anchor="ctr"/>
          <a:lstStyle/>
          <a:p>
            <a:pPr marL="0" indent="0" algn="ctr">
              <a:buNone/>
            </a:pPr>
            <a:r>
              <a:rPr lang="en-US" sz="1200" b="1" dirty="0">
                <a:solidFill>
                  <a:schemeClr val="bg1"/>
                </a:solidFill>
              </a:rPr>
              <a:t>Program</a:t>
            </a:r>
            <a:endParaRPr lang="en-US" sz="1200" dirty="0"/>
          </a:p>
        </p:txBody>
      </p:sp>
      <p:sp>
        <p:nvSpPr>
          <p:cNvPr id="11" name="Text 9"/>
          <p:cNvSpPr txBox="1"/>
          <p:nvPr/>
        </p:nvSpPr>
        <p:spPr>
          <a:xfrm>
            <a:off x="3273552" y="2377440"/>
            <a:ext cx="1252728" cy="685800"/>
          </a:xfrm>
          <a:prstGeom prst="rect">
            <a:avLst/>
          </a:prstGeom>
          <a:noFill/>
          <a:ln/>
        </p:spPr>
        <p:txBody>
          <a:bodyPr wrap="square" lIns="0" tIns="0" rIns="0" bIns="0" rtlCol="0" anchor="t"/>
          <a:lstStyle/>
          <a:p>
            <a:pPr marL="0" indent="0" algn="ctr">
              <a:buNone/>
            </a:pPr>
            <a:r>
              <a:rPr lang="en-US" sz="1200" dirty="0">
                <a:solidFill>
                  <a:schemeClr val="tx1"/>
                </a:solidFill>
              </a:rPr>
              <a:t>What we do to get there</a:t>
            </a:r>
            <a:endParaRPr lang="en-US" sz="1200" dirty="0"/>
          </a:p>
        </p:txBody>
      </p:sp>
      <p:sp>
        <p:nvSpPr>
          <p:cNvPr id="12" name="Thread step"/>
          <p:cNvSpPr/>
          <p:nvPr/>
        </p:nvSpPr>
        <p:spPr>
          <a:xfrm>
            <a:off x="4613148" y="1417320"/>
            <a:ext cx="1408176" cy="731520"/>
          </a:xfrm>
          <a:prstGeom prst="chevron">
            <a:avLst/>
          </a:prstGeom>
          <a:solidFill>
            <a:schemeClr val="accent2"/>
          </a:solidFill>
          <a:ln/>
        </p:spPr>
        <p:txBody>
          <a:bodyPr/>
          <a:lstStyle/>
          <a:p>
            <a:endParaRPr lang="en-US"/>
          </a:p>
        </p:txBody>
      </p:sp>
      <p:sp>
        <p:nvSpPr>
          <p:cNvPr id="13" name="Text 11"/>
          <p:cNvSpPr txBox="1"/>
          <p:nvPr/>
        </p:nvSpPr>
        <p:spPr>
          <a:xfrm>
            <a:off x="4978908" y="1417320"/>
            <a:ext cx="841248" cy="731520"/>
          </a:xfrm>
          <a:prstGeom prst="rect">
            <a:avLst/>
          </a:prstGeom>
          <a:noFill/>
          <a:ln/>
        </p:spPr>
        <p:txBody>
          <a:bodyPr wrap="square" lIns="0" tIns="0" rIns="0" bIns="0" rtlCol="0" anchor="ctr"/>
          <a:lstStyle/>
          <a:p>
            <a:pPr marL="0" indent="0" algn="ctr">
              <a:buNone/>
            </a:pPr>
            <a:r>
              <a:rPr lang="en-US" sz="1200" b="1" dirty="0">
                <a:solidFill>
                  <a:schemeClr val="bg1"/>
                </a:solidFill>
              </a:rPr>
              <a:t>Outcome</a:t>
            </a:r>
            <a:endParaRPr lang="en-US" sz="1200" dirty="0"/>
          </a:p>
        </p:txBody>
      </p:sp>
      <p:sp>
        <p:nvSpPr>
          <p:cNvPr id="14" name="Text 12"/>
          <p:cNvSpPr txBox="1"/>
          <p:nvPr/>
        </p:nvSpPr>
        <p:spPr>
          <a:xfrm>
            <a:off x="4658868" y="2377440"/>
            <a:ext cx="1252728" cy="685800"/>
          </a:xfrm>
          <a:prstGeom prst="rect">
            <a:avLst/>
          </a:prstGeom>
          <a:noFill/>
          <a:ln/>
        </p:spPr>
        <p:txBody>
          <a:bodyPr wrap="square" lIns="0" tIns="0" rIns="0" bIns="0" rtlCol="0" anchor="t"/>
          <a:lstStyle/>
          <a:p>
            <a:pPr marL="0" indent="0" algn="ctr">
              <a:buNone/>
            </a:pPr>
            <a:r>
              <a:rPr lang="en-US" sz="1200" dirty="0">
                <a:solidFill>
                  <a:schemeClr val="tx1"/>
                </a:solidFill>
              </a:rPr>
              <a:t>How participants change</a:t>
            </a:r>
            <a:endParaRPr lang="en-US" sz="1200" dirty="0"/>
          </a:p>
        </p:txBody>
      </p:sp>
      <p:sp>
        <p:nvSpPr>
          <p:cNvPr id="15" name="Thread step"/>
          <p:cNvSpPr/>
          <p:nvPr/>
        </p:nvSpPr>
        <p:spPr>
          <a:xfrm>
            <a:off x="5998464" y="1417320"/>
            <a:ext cx="1408176" cy="731520"/>
          </a:xfrm>
          <a:prstGeom prst="chevron">
            <a:avLst/>
          </a:prstGeom>
          <a:solidFill>
            <a:schemeClr val="accent2"/>
          </a:solidFill>
          <a:ln/>
        </p:spPr>
        <p:txBody>
          <a:bodyPr/>
          <a:lstStyle/>
          <a:p>
            <a:endParaRPr lang="en-US"/>
          </a:p>
        </p:txBody>
      </p:sp>
      <p:sp>
        <p:nvSpPr>
          <p:cNvPr id="16" name="Text 14"/>
          <p:cNvSpPr txBox="1"/>
          <p:nvPr/>
        </p:nvSpPr>
        <p:spPr>
          <a:xfrm>
            <a:off x="6364224" y="1417320"/>
            <a:ext cx="841248" cy="731520"/>
          </a:xfrm>
          <a:prstGeom prst="rect">
            <a:avLst/>
          </a:prstGeom>
          <a:noFill/>
          <a:ln/>
        </p:spPr>
        <p:txBody>
          <a:bodyPr wrap="square" lIns="0" tIns="0" rIns="0" bIns="0" rtlCol="0" anchor="ctr"/>
          <a:lstStyle/>
          <a:p>
            <a:pPr marL="0" indent="0" algn="ctr">
              <a:buNone/>
            </a:pPr>
            <a:r>
              <a:rPr lang="en-US" sz="1200" b="1" dirty="0">
                <a:solidFill>
                  <a:schemeClr val="bg1"/>
                </a:solidFill>
              </a:rPr>
              <a:t>Indicator</a:t>
            </a:r>
            <a:endParaRPr lang="en-US" sz="1200" dirty="0"/>
          </a:p>
        </p:txBody>
      </p:sp>
      <p:sp>
        <p:nvSpPr>
          <p:cNvPr id="17" name="Text 15"/>
          <p:cNvSpPr txBox="1"/>
          <p:nvPr/>
        </p:nvSpPr>
        <p:spPr>
          <a:xfrm>
            <a:off x="6044184" y="2377440"/>
            <a:ext cx="1252728" cy="685800"/>
          </a:xfrm>
          <a:prstGeom prst="rect">
            <a:avLst/>
          </a:prstGeom>
          <a:noFill/>
          <a:ln/>
        </p:spPr>
        <p:txBody>
          <a:bodyPr wrap="square" lIns="0" tIns="0" rIns="0" bIns="0" rtlCol="0" anchor="t"/>
          <a:lstStyle/>
          <a:p>
            <a:pPr marL="0" indent="0" algn="ctr">
              <a:buNone/>
            </a:pPr>
            <a:r>
              <a:rPr lang="en-US" sz="1200" dirty="0">
                <a:solidFill>
                  <a:schemeClr val="tx1"/>
                </a:solidFill>
              </a:rPr>
              <a:t>How we know it happened</a:t>
            </a:r>
            <a:endParaRPr lang="en-US" sz="1200" dirty="0"/>
          </a:p>
        </p:txBody>
      </p:sp>
      <p:sp>
        <p:nvSpPr>
          <p:cNvPr id="18" name="Thread step"/>
          <p:cNvSpPr/>
          <p:nvPr/>
        </p:nvSpPr>
        <p:spPr>
          <a:xfrm>
            <a:off x="7383780" y="1417320"/>
            <a:ext cx="1408176" cy="731520"/>
          </a:xfrm>
          <a:prstGeom prst="chevron">
            <a:avLst/>
          </a:prstGeom>
          <a:solidFill>
            <a:schemeClr val="accent2"/>
          </a:solidFill>
          <a:ln/>
        </p:spPr>
        <p:txBody>
          <a:bodyPr/>
          <a:lstStyle/>
          <a:p>
            <a:endParaRPr lang="en-US"/>
          </a:p>
        </p:txBody>
      </p:sp>
      <p:sp>
        <p:nvSpPr>
          <p:cNvPr id="19" name="Text 17"/>
          <p:cNvSpPr txBox="1"/>
          <p:nvPr/>
        </p:nvSpPr>
        <p:spPr>
          <a:xfrm>
            <a:off x="7749540" y="1417320"/>
            <a:ext cx="841248" cy="731520"/>
          </a:xfrm>
          <a:prstGeom prst="rect">
            <a:avLst/>
          </a:prstGeom>
          <a:noFill/>
          <a:ln/>
        </p:spPr>
        <p:txBody>
          <a:bodyPr wrap="square" lIns="0" tIns="0" rIns="0" bIns="0" rtlCol="0" anchor="ctr"/>
          <a:lstStyle/>
          <a:p>
            <a:pPr marL="0" indent="0" algn="ctr">
              <a:buNone/>
            </a:pPr>
            <a:r>
              <a:rPr lang="en-US" sz="1200" b="1" dirty="0">
                <a:solidFill>
                  <a:schemeClr val="bg1"/>
                </a:solidFill>
              </a:rPr>
              <a:t>Report</a:t>
            </a:r>
            <a:endParaRPr lang="en-US" sz="1200" dirty="0"/>
          </a:p>
        </p:txBody>
      </p:sp>
      <p:sp>
        <p:nvSpPr>
          <p:cNvPr id="20" name="Text 18"/>
          <p:cNvSpPr txBox="1"/>
          <p:nvPr/>
        </p:nvSpPr>
        <p:spPr>
          <a:xfrm>
            <a:off x="7429500" y="2377440"/>
            <a:ext cx="1252728" cy="685800"/>
          </a:xfrm>
          <a:prstGeom prst="rect">
            <a:avLst/>
          </a:prstGeom>
          <a:noFill/>
          <a:ln/>
        </p:spPr>
        <p:txBody>
          <a:bodyPr wrap="square" lIns="0" tIns="0" rIns="0" bIns="0" rtlCol="0" anchor="t"/>
          <a:lstStyle/>
          <a:p>
            <a:pPr marL="0" indent="0" algn="ctr">
              <a:buNone/>
            </a:pPr>
            <a:r>
              <a:rPr lang="en-US" sz="1200" dirty="0">
                <a:solidFill>
                  <a:schemeClr val="tx1"/>
                </a:solidFill>
              </a:rPr>
              <a:t>What board and donors see</a:t>
            </a:r>
            <a:endParaRPr lang="en-US" sz="1200" dirty="0"/>
          </a:p>
        </p:txBody>
      </p:sp>
      <p:sp>
        <p:nvSpPr>
          <p:cNvPr id="21" name="Text 19"/>
          <p:cNvSpPr txBox="1"/>
          <p:nvPr/>
        </p:nvSpPr>
        <p:spPr>
          <a:xfrm>
            <a:off x="457200" y="3063240"/>
            <a:ext cx="4069080" cy="274320"/>
          </a:xfrm>
          <a:prstGeom prst="rect">
            <a:avLst/>
          </a:prstGeom>
          <a:noFill/>
          <a:ln/>
        </p:spPr>
        <p:txBody>
          <a:bodyPr wrap="square" lIns="0" tIns="0" rIns="0" bIns="0" rtlCol="0" anchor="ctr"/>
          <a:lstStyle/>
          <a:p>
            <a:pPr marL="0" indent="0" algn="ctr">
              <a:buNone/>
            </a:pPr>
            <a:r>
              <a:rPr lang="en-US" sz="1100" b="1" dirty="0">
                <a:solidFill>
                  <a:schemeClr val="tx2"/>
                </a:solidFill>
              </a:rPr>
              <a:t>Owned by the board</a:t>
            </a:r>
            <a:endParaRPr lang="en-US" sz="1100" dirty="0"/>
          </a:p>
        </p:txBody>
      </p:sp>
      <p:sp>
        <p:nvSpPr>
          <p:cNvPr id="22" name="Text 20"/>
          <p:cNvSpPr txBox="1"/>
          <p:nvPr/>
        </p:nvSpPr>
        <p:spPr>
          <a:xfrm>
            <a:off x="4617720" y="3063240"/>
            <a:ext cx="4069080" cy="274320"/>
          </a:xfrm>
          <a:prstGeom prst="rect">
            <a:avLst/>
          </a:prstGeom>
          <a:noFill/>
          <a:ln/>
        </p:spPr>
        <p:txBody>
          <a:bodyPr wrap="square" lIns="0" tIns="0" rIns="0" bIns="0" rtlCol="0" anchor="ctr"/>
          <a:lstStyle/>
          <a:p>
            <a:pPr marL="0" indent="0" algn="ctr">
              <a:buNone/>
            </a:pPr>
            <a:r>
              <a:rPr lang="en-US" sz="1100" b="1" dirty="0">
                <a:solidFill>
                  <a:schemeClr val="accent2"/>
                </a:solidFill>
              </a:rPr>
              <a:t>Built and reported by staff</a:t>
            </a:r>
            <a:endParaRPr lang="en-US" sz="1100" dirty="0"/>
          </a:p>
        </p:txBody>
      </p:sp>
      <p:sp>
        <p:nvSpPr>
          <p:cNvPr id="23" name="Rule"/>
          <p:cNvSpPr/>
          <p:nvPr/>
        </p:nvSpPr>
        <p:spPr>
          <a:xfrm>
            <a:off x="457200" y="3474720"/>
            <a:ext cx="8229600" cy="914400"/>
          </a:xfrm>
          <a:prstGeom prst="roundRect">
            <a:avLst>
              <a:gd name="adj" fmla="val 10000"/>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24" name="Text 22"/>
          <p:cNvSpPr txBox="1"/>
          <p:nvPr/>
        </p:nvSpPr>
        <p:spPr>
          <a:xfrm>
            <a:off x="731520" y="3520440"/>
            <a:ext cx="7680960" cy="822960"/>
          </a:xfrm>
          <a:prstGeom prst="rect">
            <a:avLst/>
          </a:prstGeom>
          <a:noFill/>
          <a:ln/>
        </p:spPr>
        <p:txBody>
          <a:bodyPr wrap="square" lIns="0" tIns="0" rIns="0" bIns="0" rtlCol="0" anchor="ctr"/>
          <a:lstStyle/>
          <a:p>
            <a:pPr marL="0" indent="0">
              <a:buNone/>
            </a:pPr>
            <a:r>
              <a:rPr lang="en-US" sz="1400" b="1" dirty="0">
                <a:solidFill>
                  <a:schemeClr val="tx2"/>
                </a:solidFill>
              </a:rPr>
              <a:t>Plan backward, report forward.  </a:t>
            </a:r>
            <a:r>
              <a:rPr lang="en-US" sz="1400" dirty="0">
                <a:solidFill>
                  <a:schemeClr val="tx1"/>
                </a:solidFill>
              </a:rPr>
              <a:t>Start with the change you want to see, then decide what to do and measure. If any link is missing, the board is approving activity, not impact.</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What the thread looks like in a congregation</a:t>
            </a:r>
            <a:endParaRPr lang="en-US" sz="3000" dirty="0"/>
          </a:p>
        </p:txBody>
      </p:sp>
      <p:graphicFrame>
        <p:nvGraphicFramePr>
          <p:cNvPr id="9" name="Thread example table"/>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3200400"/>
        </p:xfrm>
        <a:graphic>
          <a:graphicData uri="http://schemas.openxmlformats.org/drawingml/2006/table">
            <a:tbl>
              <a:tblPr/>
              <a:tblGrid>
                <a:gridCol w="228600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tblGrid>
              <a:tr h="45720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Mission</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64757"/>
                    </a:solidFill>
                  </a:tcPr>
                </a:tc>
                <a:tc>
                  <a:txBody>
                    <a:bodyPr/>
                    <a:lstStyle/>
                    <a:p>
                      <a:pPr marL="0" indent="0">
                        <a:buNone/>
                      </a:pPr>
                      <a:r>
                        <a:rPr lang="en-US" sz="1300" dirty="0">
                          <a:solidFill>
                            <a:srgbClr val="0D1E2F"/>
                          </a:solidFill>
                          <a:latin typeface="Calibri" pitchFamily="34" charset="0"/>
                          <a:ea typeface="Calibri" pitchFamily="34" charset="-122"/>
                          <a:cs typeface="Calibri" pitchFamily="34" charset="-120"/>
                        </a:rPr>
                        <a:t>Strengthen families in our neighborhood in the name of Christ</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5FAF9"/>
                    </a:solidFill>
                  </a:tcPr>
                </a:tc>
                <a:extLst>
                  <a:ext uri="{0D108BD9-81ED-4DB2-BD59-A6C34878D82A}">
                    <a16:rowId xmlns:a16="http://schemas.microsoft.com/office/drawing/2014/main" val="10000"/>
                  </a:ext>
                </a:extLst>
              </a:tr>
              <a:tr h="45720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Board priority (2026–2029)</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64757"/>
                    </a:solidFill>
                  </a:tcPr>
                </a:tc>
                <a:tc>
                  <a:txBody>
                    <a:bodyPr/>
                    <a:lstStyle/>
                    <a:p>
                      <a:pPr marL="0" indent="0">
                        <a:buNone/>
                      </a:pPr>
                      <a:r>
                        <a:rPr lang="en-US" sz="1300" dirty="0">
                          <a:solidFill>
                            <a:srgbClr val="0D1E2F"/>
                          </a:solidFill>
                          <a:latin typeface="Calibri" pitchFamily="34" charset="0"/>
                          <a:ea typeface="Calibri" pitchFamily="34" charset="-122"/>
                          <a:cs typeface="Calibri" pitchFamily="34" charset="-120"/>
                        </a:rPr>
                        <a:t>Reduce food insecurity among families we serve</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Program</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64757"/>
                    </a:solidFill>
                  </a:tcPr>
                </a:tc>
                <a:tc>
                  <a:txBody>
                    <a:bodyPr/>
                    <a:lstStyle/>
                    <a:p>
                      <a:pPr marL="0" indent="0">
                        <a:buNone/>
                      </a:pPr>
                      <a:r>
                        <a:rPr lang="en-US" sz="1300" dirty="0">
                          <a:solidFill>
                            <a:srgbClr val="0D1E2F"/>
                          </a:solidFill>
                          <a:latin typeface="Calibri" pitchFamily="34" charset="0"/>
                          <a:ea typeface="Calibri" pitchFamily="34" charset="-122"/>
                          <a:cs typeface="Calibri" pitchFamily="34" charset="-120"/>
                        </a:rPr>
                        <a:t>Weekly food pantry plus one-on-one help applying for SNAP benefits</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5FAF9"/>
                    </a:solidFill>
                  </a:tcPr>
                </a:tc>
                <a:extLst>
                  <a:ext uri="{0D108BD9-81ED-4DB2-BD59-A6C34878D82A}">
                    <a16:rowId xmlns:a16="http://schemas.microsoft.com/office/drawing/2014/main" val="10002"/>
                  </a:ext>
                </a:extLst>
              </a:tr>
              <a:tr h="457200">
                <a:tc>
                  <a:txBody>
                    <a:bodyPr/>
                    <a:lstStyle/>
                    <a:p>
                      <a:pPr marL="0" indent="0">
                        <a:buNone/>
                      </a:pPr>
                      <a:r>
                        <a:rPr lang="en-US" sz="1300" b="1" dirty="0">
                          <a:solidFill>
                            <a:srgbClr val="0D1E2F"/>
                          </a:solidFill>
                          <a:latin typeface="Calibri" pitchFamily="34" charset="0"/>
                          <a:ea typeface="Calibri" pitchFamily="34" charset="-122"/>
                          <a:cs typeface="Calibri" pitchFamily="34" charset="-120"/>
                        </a:rPr>
                        <a:t>Outcome goal</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EFEC"/>
                    </a:solidFill>
                  </a:tcPr>
                </a:tc>
                <a:tc>
                  <a:txBody>
                    <a:bodyPr/>
                    <a:lstStyle/>
                    <a:p>
                      <a:pPr marL="0" indent="0">
                        <a:buNone/>
                      </a:pPr>
                      <a:r>
                        <a:rPr lang="en-US" sz="1300" dirty="0">
                          <a:solidFill>
                            <a:srgbClr val="0D1E2F"/>
                          </a:solidFill>
                          <a:latin typeface="Calibri" pitchFamily="34" charset="0"/>
                          <a:ea typeface="Calibri" pitchFamily="34" charset="-122"/>
                          <a:cs typeface="Calibri" pitchFamily="34" charset="-120"/>
                        </a:rPr>
                        <a:t>Families we serve are more food secure</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85800">
                <a:tc>
                  <a:txBody>
                    <a:bodyPr/>
                    <a:lstStyle/>
                    <a:p>
                      <a:pPr marL="0" indent="0">
                        <a:buNone/>
                      </a:pPr>
                      <a:r>
                        <a:rPr lang="en-US" sz="1300" b="1" dirty="0">
                          <a:solidFill>
                            <a:srgbClr val="0D1E2F"/>
                          </a:solidFill>
                          <a:latin typeface="Calibri" pitchFamily="34" charset="0"/>
                          <a:ea typeface="Calibri" pitchFamily="34" charset="-122"/>
                          <a:cs typeface="Calibri" pitchFamily="34" charset="-120"/>
                        </a:rPr>
                        <a:t>Indicator</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EFEC"/>
                    </a:solidFill>
                  </a:tcPr>
                </a:tc>
                <a:tc>
                  <a:txBody>
                    <a:bodyPr/>
                    <a:lstStyle/>
                    <a:p>
                      <a:pPr marL="0" indent="0">
                        <a:buNone/>
                      </a:pPr>
                      <a:r>
                        <a:rPr lang="en-US" sz="1300" dirty="0">
                          <a:solidFill>
                            <a:srgbClr val="0D1E2F"/>
                          </a:solidFill>
                          <a:latin typeface="Calibri" pitchFamily="34" charset="0"/>
                          <a:ea typeface="Calibri" pitchFamily="34" charset="-122"/>
                          <a:cs typeface="Calibri" pitchFamily="34" charset="-120"/>
                        </a:rPr>
                        <a:t>70% of returning households report fewer days without enough food after 6 months, measured on intake and 6-month follow-up surveys</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5FAF9"/>
                    </a:solidFill>
                  </a:tcPr>
                </a:tc>
                <a:extLst>
                  <a:ext uri="{0D108BD9-81ED-4DB2-BD59-A6C34878D82A}">
                    <a16:rowId xmlns:a16="http://schemas.microsoft.com/office/drawing/2014/main" val="10004"/>
                  </a:ext>
                </a:extLst>
              </a:tr>
              <a:tr h="685800">
                <a:tc>
                  <a:txBody>
                    <a:bodyPr/>
                    <a:lstStyle/>
                    <a:p>
                      <a:pPr marL="0" indent="0">
                        <a:buNone/>
                      </a:pPr>
                      <a:r>
                        <a:rPr lang="en-US" sz="1300" b="1" dirty="0">
                          <a:solidFill>
                            <a:srgbClr val="0D1E2F"/>
                          </a:solidFill>
                          <a:latin typeface="Calibri" pitchFamily="34" charset="0"/>
                          <a:ea typeface="Calibri" pitchFamily="34" charset="-122"/>
                          <a:cs typeface="Calibri" pitchFamily="34" charset="-120"/>
                        </a:rPr>
                        <a:t>Board report &amp; donor story</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EFEC"/>
                    </a:solidFill>
                  </a:tcPr>
                </a:tc>
                <a:tc>
                  <a:txBody>
                    <a:bodyPr/>
                    <a:lstStyle/>
                    <a:p>
                      <a:pPr marL="0" indent="0">
                        <a:buNone/>
                      </a:pPr>
                      <a:r>
                        <a:rPr lang="en-US" sz="1300" dirty="0">
                          <a:solidFill>
                            <a:srgbClr val="0D1E2F"/>
                          </a:solidFill>
                          <a:latin typeface="Calibri" pitchFamily="34" charset="0"/>
                          <a:ea typeface="Calibri" pitchFamily="34" charset="-122"/>
                          <a:cs typeface="Calibri" pitchFamily="34" charset="-120"/>
                        </a:rPr>
                        <a:t>Quarterly dashboard line for the board; one family's story plus the percentage in the year-end donor letter</a:t>
                      </a:r>
                      <a:endParaRPr lang="en-US" sz="1300" dirty="0">
                        <a:latin typeface="Calibri" charset="0"/>
                        <a:ea typeface="Calibri" charset="0"/>
                        <a:cs typeface="Calibri" charset="0"/>
                      </a:endParaRPr>
                    </a:p>
                  </a:txBody>
                  <a:tcPr marL="101600" marR="101600" marT="50800" marB="508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4" name="Text 1"/>
          <p:cNvSpPr txBox="1"/>
          <p:nvPr/>
        </p:nvSpPr>
        <p:spPr>
          <a:xfrm>
            <a:off x="457200" y="4389120"/>
            <a:ext cx="8229600" cy="274320"/>
          </a:xfrm>
          <a:prstGeom prst="rect">
            <a:avLst/>
          </a:prstGeom>
          <a:noFill/>
          <a:ln/>
        </p:spPr>
        <p:txBody>
          <a:bodyPr wrap="square" lIns="0" tIns="0" rIns="0" bIns="0" rtlCol="0" anchor="ctr"/>
          <a:lstStyle/>
          <a:p>
            <a:pPr marL="0" indent="0">
              <a:buNone/>
            </a:pPr>
            <a:r>
              <a:rPr lang="en-US" sz="1200" i="1" dirty="0">
                <a:solidFill>
                  <a:schemeClr val="accent6"/>
                </a:solidFill>
              </a:rPr>
              <a:t>Same thread works for youth mentoring, recovery ministries, re-entry, after-school programs, and counseling.</a:t>
            </a:r>
            <a:endParaRPr lang="en-US" sz="12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The board's role in fundraising and stewardship</a:t>
            </a:r>
            <a:endParaRPr lang="en-US" sz="3000" dirty="0"/>
          </a:p>
        </p:txBody>
      </p:sp>
      <p:sp>
        <p:nvSpPr>
          <p:cNvPr id="3" name="Board role card"/>
          <p:cNvSpPr/>
          <p:nvPr/>
        </p:nvSpPr>
        <p:spPr>
          <a:xfrm>
            <a:off x="457200" y="1143000"/>
            <a:ext cx="2194560" cy="1463040"/>
          </a:xfrm>
          <a:prstGeom prst="roundRect">
            <a:avLst>
              <a:gd name="adj" fmla="val 6250"/>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4" name="Icon circle"/>
          <p:cNvSpPr/>
          <p:nvPr/>
        </p:nvSpPr>
        <p:spPr>
          <a:xfrm>
            <a:off x="640080" y="1325880"/>
            <a:ext cx="457200" cy="457200"/>
          </a:xfrm>
          <a:prstGeom prst="ellipse">
            <a:avLst/>
          </a:prstGeom>
          <a:solidFill>
            <a:schemeClr val="tx2"/>
          </a:solidFill>
          <a:ln/>
        </p:spPr>
        <p:txBody>
          <a:bodyPr/>
          <a:lstStyle/>
          <a:p>
            <a:endParaRPr lang="en-US"/>
          </a:p>
        </p:txBody>
      </p:sp>
      <p:pic>
        <p:nvPicPr>
          <p:cNvPr id="5" name="Icon" descr="preencoded.png"/>
          <p:cNvPicPr>
            <a:picLocks noChangeAspect="1"/>
          </p:cNvPicPr>
          <p:nvPr/>
        </p:nvPicPr>
        <p:blipFill>
          <a:blip r:embed="rId3"/>
          <a:stretch>
            <a:fillRect/>
          </a:stretch>
        </p:blipFill>
        <p:spPr>
          <a:xfrm>
            <a:off x="754380" y="1440180"/>
            <a:ext cx="228600" cy="228600"/>
          </a:xfrm>
          <a:prstGeom prst="rect">
            <a:avLst/>
          </a:prstGeom>
        </p:spPr>
      </p:pic>
      <p:sp>
        <p:nvSpPr>
          <p:cNvPr id="6" name="Text 3"/>
          <p:cNvSpPr txBox="1"/>
          <p:nvPr/>
        </p:nvSpPr>
        <p:spPr>
          <a:xfrm>
            <a:off x="1188720" y="1325880"/>
            <a:ext cx="1371600" cy="457200"/>
          </a:xfrm>
          <a:prstGeom prst="rect">
            <a:avLst/>
          </a:prstGeom>
          <a:noFill/>
          <a:ln/>
        </p:spPr>
        <p:txBody>
          <a:bodyPr wrap="square" lIns="0" tIns="0" rIns="0" bIns="0" rtlCol="0" anchor="ctr"/>
          <a:lstStyle/>
          <a:p>
            <a:pPr marL="0" indent="0">
              <a:buNone/>
            </a:pPr>
            <a:r>
              <a:rPr lang="en-US" sz="1400" b="1" dirty="0">
                <a:solidFill>
                  <a:schemeClr val="tx2"/>
                </a:solidFill>
              </a:rPr>
              <a:t>Give first</a:t>
            </a:r>
            <a:endParaRPr lang="en-US" sz="1400" dirty="0"/>
          </a:p>
        </p:txBody>
      </p:sp>
      <p:sp>
        <p:nvSpPr>
          <p:cNvPr id="7" name="Text 4"/>
          <p:cNvSpPr txBox="1"/>
          <p:nvPr/>
        </p:nvSpPr>
        <p:spPr>
          <a:xfrm>
            <a:off x="640080" y="1856232"/>
            <a:ext cx="1874520" cy="685800"/>
          </a:xfrm>
          <a:prstGeom prst="rect">
            <a:avLst/>
          </a:prstGeom>
          <a:noFill/>
          <a:ln/>
        </p:spPr>
        <p:txBody>
          <a:bodyPr wrap="square" lIns="0" tIns="0" rIns="0" bIns="0" rtlCol="0" anchor="t"/>
          <a:lstStyle/>
          <a:p>
            <a:pPr marL="0" indent="0">
              <a:buNone/>
            </a:pPr>
            <a:r>
              <a:rPr lang="en-US" sz="1200" dirty="0">
                <a:solidFill>
                  <a:schemeClr val="tx1"/>
                </a:solidFill>
              </a:rPr>
              <a:t>Aim for 100% board giving at a level meaningful to each member</a:t>
            </a:r>
            <a:endParaRPr lang="en-US" sz="1200" dirty="0"/>
          </a:p>
        </p:txBody>
      </p:sp>
      <p:sp>
        <p:nvSpPr>
          <p:cNvPr id="8" name="Board role card"/>
          <p:cNvSpPr/>
          <p:nvPr/>
        </p:nvSpPr>
        <p:spPr>
          <a:xfrm>
            <a:off x="2788920" y="1143000"/>
            <a:ext cx="2194560" cy="1463040"/>
          </a:xfrm>
          <a:prstGeom prst="roundRect">
            <a:avLst>
              <a:gd name="adj" fmla="val 6250"/>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9" name="Icon circle"/>
          <p:cNvSpPr/>
          <p:nvPr/>
        </p:nvSpPr>
        <p:spPr>
          <a:xfrm>
            <a:off x="2971800" y="1325880"/>
            <a:ext cx="457200" cy="457200"/>
          </a:xfrm>
          <a:prstGeom prst="ellipse">
            <a:avLst/>
          </a:prstGeom>
          <a:solidFill>
            <a:schemeClr val="tx2"/>
          </a:solidFill>
          <a:ln/>
        </p:spPr>
        <p:txBody>
          <a:bodyPr/>
          <a:lstStyle/>
          <a:p>
            <a:endParaRPr lang="en-US"/>
          </a:p>
        </p:txBody>
      </p:sp>
      <p:pic>
        <p:nvPicPr>
          <p:cNvPr id="10" name="Icon" descr="preencoded.png"/>
          <p:cNvPicPr>
            <a:picLocks noChangeAspect="1"/>
          </p:cNvPicPr>
          <p:nvPr/>
        </p:nvPicPr>
        <p:blipFill>
          <a:blip r:embed="rId4"/>
          <a:stretch>
            <a:fillRect/>
          </a:stretch>
        </p:blipFill>
        <p:spPr>
          <a:xfrm>
            <a:off x="3086100" y="1440180"/>
            <a:ext cx="228600" cy="228600"/>
          </a:xfrm>
          <a:prstGeom prst="rect">
            <a:avLst/>
          </a:prstGeom>
        </p:spPr>
      </p:pic>
      <p:sp>
        <p:nvSpPr>
          <p:cNvPr id="11" name="Text 7"/>
          <p:cNvSpPr txBox="1"/>
          <p:nvPr/>
        </p:nvSpPr>
        <p:spPr>
          <a:xfrm>
            <a:off x="3520440" y="1325880"/>
            <a:ext cx="1371600" cy="457200"/>
          </a:xfrm>
          <a:prstGeom prst="rect">
            <a:avLst/>
          </a:prstGeom>
          <a:noFill/>
          <a:ln/>
        </p:spPr>
        <p:txBody>
          <a:bodyPr wrap="square" lIns="0" tIns="0" rIns="0" bIns="0" rtlCol="0" anchor="ctr"/>
          <a:lstStyle/>
          <a:p>
            <a:pPr marL="0" indent="0">
              <a:buNone/>
            </a:pPr>
            <a:r>
              <a:rPr lang="en-US" sz="1400" b="1" dirty="0">
                <a:solidFill>
                  <a:schemeClr val="tx2"/>
                </a:solidFill>
              </a:rPr>
              <a:t>Open doors</a:t>
            </a:r>
            <a:endParaRPr lang="en-US" sz="1400" dirty="0"/>
          </a:p>
        </p:txBody>
      </p:sp>
      <p:sp>
        <p:nvSpPr>
          <p:cNvPr id="12" name="Text 8"/>
          <p:cNvSpPr txBox="1"/>
          <p:nvPr/>
        </p:nvSpPr>
        <p:spPr>
          <a:xfrm>
            <a:off x="2971800" y="1856232"/>
            <a:ext cx="1874520" cy="685800"/>
          </a:xfrm>
          <a:prstGeom prst="rect">
            <a:avLst/>
          </a:prstGeom>
          <a:noFill/>
          <a:ln/>
        </p:spPr>
        <p:txBody>
          <a:bodyPr wrap="square" lIns="0" tIns="0" rIns="0" bIns="0" rtlCol="0" anchor="t"/>
          <a:lstStyle/>
          <a:p>
            <a:pPr marL="0" indent="0">
              <a:buNone/>
            </a:pPr>
            <a:r>
              <a:rPr lang="en-US" sz="1200" dirty="0">
                <a:solidFill>
                  <a:schemeClr val="tx1"/>
                </a:solidFill>
              </a:rPr>
              <a:t>Introduce the ministry to people, churches, and funders in their networks</a:t>
            </a:r>
            <a:endParaRPr lang="en-US" sz="1200" dirty="0"/>
          </a:p>
        </p:txBody>
      </p:sp>
      <p:sp>
        <p:nvSpPr>
          <p:cNvPr id="13" name="Board role card"/>
          <p:cNvSpPr/>
          <p:nvPr/>
        </p:nvSpPr>
        <p:spPr>
          <a:xfrm>
            <a:off x="457200" y="2743200"/>
            <a:ext cx="2194560" cy="1463040"/>
          </a:xfrm>
          <a:prstGeom prst="roundRect">
            <a:avLst>
              <a:gd name="adj" fmla="val 6250"/>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14" name="Icon circle"/>
          <p:cNvSpPr/>
          <p:nvPr/>
        </p:nvSpPr>
        <p:spPr>
          <a:xfrm>
            <a:off x="640080" y="2926080"/>
            <a:ext cx="457200" cy="457200"/>
          </a:xfrm>
          <a:prstGeom prst="ellipse">
            <a:avLst/>
          </a:prstGeom>
          <a:solidFill>
            <a:schemeClr val="tx2"/>
          </a:solidFill>
          <a:ln/>
        </p:spPr>
        <p:txBody>
          <a:bodyPr/>
          <a:lstStyle/>
          <a:p>
            <a:endParaRPr lang="en-US"/>
          </a:p>
        </p:txBody>
      </p:sp>
      <p:pic>
        <p:nvPicPr>
          <p:cNvPr id="15" name="Icon" descr="preencoded.png"/>
          <p:cNvPicPr>
            <a:picLocks noChangeAspect="1"/>
          </p:cNvPicPr>
          <p:nvPr/>
        </p:nvPicPr>
        <p:blipFill>
          <a:blip r:embed="rId5"/>
          <a:stretch>
            <a:fillRect/>
          </a:stretch>
        </p:blipFill>
        <p:spPr>
          <a:xfrm>
            <a:off x="754380" y="3040380"/>
            <a:ext cx="228600" cy="228600"/>
          </a:xfrm>
          <a:prstGeom prst="rect">
            <a:avLst/>
          </a:prstGeom>
        </p:spPr>
      </p:pic>
      <p:sp>
        <p:nvSpPr>
          <p:cNvPr id="16" name="Text 11"/>
          <p:cNvSpPr txBox="1"/>
          <p:nvPr/>
        </p:nvSpPr>
        <p:spPr>
          <a:xfrm>
            <a:off x="1188720" y="2926080"/>
            <a:ext cx="1371600" cy="457200"/>
          </a:xfrm>
          <a:prstGeom prst="rect">
            <a:avLst/>
          </a:prstGeom>
          <a:noFill/>
          <a:ln/>
        </p:spPr>
        <p:txBody>
          <a:bodyPr wrap="square" lIns="0" tIns="0" rIns="0" bIns="0" rtlCol="0" anchor="ctr"/>
          <a:lstStyle/>
          <a:p>
            <a:pPr marL="0" indent="0">
              <a:buNone/>
            </a:pPr>
            <a:r>
              <a:rPr lang="en-US" sz="1400" b="1" dirty="0">
                <a:solidFill>
                  <a:schemeClr val="tx2"/>
                </a:solidFill>
              </a:rPr>
              <a:t>Thank with results</a:t>
            </a:r>
            <a:endParaRPr lang="en-US" sz="1400" dirty="0"/>
          </a:p>
        </p:txBody>
      </p:sp>
      <p:sp>
        <p:nvSpPr>
          <p:cNvPr id="17" name="Text 12"/>
          <p:cNvSpPr txBox="1"/>
          <p:nvPr/>
        </p:nvSpPr>
        <p:spPr>
          <a:xfrm>
            <a:off x="640080" y="3456432"/>
            <a:ext cx="1874520" cy="685800"/>
          </a:xfrm>
          <a:prstGeom prst="rect">
            <a:avLst/>
          </a:prstGeom>
          <a:noFill/>
          <a:ln/>
        </p:spPr>
        <p:txBody>
          <a:bodyPr wrap="square" lIns="0" tIns="0" rIns="0" bIns="0" rtlCol="0" anchor="t"/>
          <a:lstStyle/>
          <a:p>
            <a:pPr marL="0" indent="0">
              <a:buNone/>
            </a:pPr>
            <a:r>
              <a:rPr lang="en-US" sz="1200" dirty="0">
                <a:solidFill>
                  <a:schemeClr val="tx1"/>
                </a:solidFill>
              </a:rPr>
              <a:t>Call donors to say thank you and share one outcome their gift made possible</a:t>
            </a:r>
            <a:endParaRPr lang="en-US" sz="1200" dirty="0"/>
          </a:p>
        </p:txBody>
      </p:sp>
      <p:sp>
        <p:nvSpPr>
          <p:cNvPr id="18" name="Board role card"/>
          <p:cNvSpPr/>
          <p:nvPr/>
        </p:nvSpPr>
        <p:spPr>
          <a:xfrm>
            <a:off x="2788920" y="2743200"/>
            <a:ext cx="2194560" cy="1463040"/>
          </a:xfrm>
          <a:prstGeom prst="roundRect">
            <a:avLst>
              <a:gd name="adj" fmla="val 6250"/>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19" name="Icon circle"/>
          <p:cNvSpPr/>
          <p:nvPr/>
        </p:nvSpPr>
        <p:spPr>
          <a:xfrm>
            <a:off x="2971800" y="2926080"/>
            <a:ext cx="457200" cy="457200"/>
          </a:xfrm>
          <a:prstGeom prst="ellipse">
            <a:avLst/>
          </a:prstGeom>
          <a:solidFill>
            <a:schemeClr val="tx2"/>
          </a:solidFill>
          <a:ln/>
        </p:spPr>
        <p:txBody>
          <a:bodyPr/>
          <a:lstStyle/>
          <a:p>
            <a:endParaRPr lang="en-US"/>
          </a:p>
        </p:txBody>
      </p:sp>
      <p:pic>
        <p:nvPicPr>
          <p:cNvPr id="20" name="Icon" descr="preencoded.png"/>
          <p:cNvPicPr>
            <a:picLocks noChangeAspect="1"/>
          </p:cNvPicPr>
          <p:nvPr/>
        </p:nvPicPr>
        <p:blipFill>
          <a:blip r:embed="rId6"/>
          <a:stretch>
            <a:fillRect/>
          </a:stretch>
        </p:blipFill>
        <p:spPr>
          <a:xfrm>
            <a:off x="3086100" y="3040380"/>
            <a:ext cx="228600" cy="228600"/>
          </a:xfrm>
          <a:prstGeom prst="rect">
            <a:avLst/>
          </a:prstGeom>
        </p:spPr>
      </p:pic>
      <p:sp>
        <p:nvSpPr>
          <p:cNvPr id="21" name="Text 15"/>
          <p:cNvSpPr txBox="1"/>
          <p:nvPr/>
        </p:nvSpPr>
        <p:spPr>
          <a:xfrm>
            <a:off x="3520440" y="2926080"/>
            <a:ext cx="1371600" cy="457200"/>
          </a:xfrm>
          <a:prstGeom prst="rect">
            <a:avLst/>
          </a:prstGeom>
          <a:noFill/>
          <a:ln/>
        </p:spPr>
        <p:txBody>
          <a:bodyPr wrap="square" lIns="0" tIns="0" rIns="0" bIns="0" rtlCol="0" anchor="ctr"/>
          <a:lstStyle/>
          <a:p>
            <a:pPr marL="0" indent="0">
              <a:buNone/>
            </a:pPr>
            <a:r>
              <a:rPr lang="en-US" sz="1400" b="1" dirty="0">
                <a:solidFill>
                  <a:schemeClr val="tx2"/>
                </a:solidFill>
              </a:rPr>
              <a:t>Report the return</a:t>
            </a:r>
            <a:endParaRPr lang="en-US" sz="1400" dirty="0"/>
          </a:p>
        </p:txBody>
      </p:sp>
      <p:sp>
        <p:nvSpPr>
          <p:cNvPr id="22" name="Text 16"/>
          <p:cNvSpPr txBox="1"/>
          <p:nvPr/>
        </p:nvSpPr>
        <p:spPr>
          <a:xfrm>
            <a:off x="2971800" y="3456432"/>
            <a:ext cx="1874520" cy="685800"/>
          </a:xfrm>
          <a:prstGeom prst="rect">
            <a:avLst/>
          </a:prstGeom>
          <a:noFill/>
          <a:ln/>
        </p:spPr>
        <p:txBody>
          <a:bodyPr wrap="square" lIns="0" tIns="0" rIns="0" bIns="0" rtlCol="0" anchor="t"/>
          <a:lstStyle/>
          <a:p>
            <a:pPr marL="0" indent="0">
              <a:buNone/>
            </a:pPr>
            <a:r>
              <a:rPr lang="en-US" sz="1200" dirty="0">
                <a:solidFill>
                  <a:schemeClr val="tx1"/>
                </a:solidFill>
              </a:rPr>
              <a:t>Present outcomes at annual meetings and in funder conversations</a:t>
            </a:r>
            <a:endParaRPr lang="en-US" sz="1200" dirty="0"/>
          </a:p>
        </p:txBody>
      </p:sp>
      <p:sp>
        <p:nvSpPr>
          <p:cNvPr id="23" name="Research callout"/>
          <p:cNvSpPr/>
          <p:nvPr/>
        </p:nvSpPr>
        <p:spPr>
          <a:xfrm>
            <a:off x="5257800" y="1143000"/>
            <a:ext cx="3429000" cy="3063240"/>
          </a:xfrm>
          <a:prstGeom prst="roundRect">
            <a:avLst>
              <a:gd name="adj" fmla="val 2985"/>
            </a:avLst>
          </a:prstGeom>
          <a:solidFill>
            <a:schemeClr val="tx2"/>
          </a:solidFill>
          <a:ln/>
        </p:spPr>
        <p:txBody>
          <a:bodyPr/>
          <a:lstStyle/>
          <a:p>
            <a:endParaRPr lang="en-US"/>
          </a:p>
        </p:txBody>
      </p:sp>
      <p:sp>
        <p:nvSpPr>
          <p:cNvPr id="24" name="Text 18"/>
          <p:cNvSpPr txBox="1"/>
          <p:nvPr/>
        </p:nvSpPr>
        <p:spPr>
          <a:xfrm>
            <a:off x="5532120" y="1280160"/>
            <a:ext cx="2926080" cy="777240"/>
          </a:xfrm>
          <a:prstGeom prst="rect">
            <a:avLst/>
          </a:prstGeom>
          <a:noFill/>
          <a:ln/>
        </p:spPr>
        <p:txBody>
          <a:bodyPr wrap="square" lIns="0" tIns="0" rIns="0" bIns="0" rtlCol="0" anchor="ctr"/>
          <a:lstStyle/>
          <a:p>
            <a:pPr marL="0" indent="0">
              <a:buNone/>
            </a:pPr>
            <a:r>
              <a:rPr lang="en-US" sz="5000" b="1" dirty="0">
                <a:solidFill>
                  <a:schemeClr val="accent3"/>
                </a:solidFill>
                <a:latin typeface="Cambria" pitchFamily="34" charset="0"/>
                <a:ea typeface="Cambria" pitchFamily="34" charset="-122"/>
                <a:cs typeface="Cambria" pitchFamily="34" charset="-120"/>
              </a:rPr>
              <a:t>93%</a:t>
            </a:r>
            <a:endParaRPr lang="en-US" sz="5000" dirty="0"/>
          </a:p>
        </p:txBody>
      </p:sp>
      <p:sp>
        <p:nvSpPr>
          <p:cNvPr id="25" name="Text 19"/>
          <p:cNvSpPr txBox="1"/>
          <p:nvPr/>
        </p:nvSpPr>
        <p:spPr>
          <a:xfrm>
            <a:off x="5532120" y="2057400"/>
            <a:ext cx="2926080" cy="1051560"/>
          </a:xfrm>
          <a:prstGeom prst="rect">
            <a:avLst/>
          </a:prstGeom>
          <a:noFill/>
          <a:ln/>
        </p:spPr>
        <p:txBody>
          <a:bodyPr wrap="square" lIns="0" tIns="0" rIns="0" bIns="0" rtlCol="0" anchor="t"/>
          <a:lstStyle/>
          <a:p>
            <a:pPr marL="0" indent="0">
              <a:buNone/>
            </a:pPr>
            <a:r>
              <a:rPr lang="en-US" sz="1300" dirty="0">
                <a:solidFill>
                  <a:schemeClr val="bg1"/>
                </a:solidFill>
              </a:rPr>
              <a:t>of donors in Penelope Burk's donor research said a thank-you call from a board member would make them likely to give again; 84% said they would likely give more.</a:t>
            </a:r>
            <a:endParaRPr lang="en-US" sz="1300" dirty="0"/>
          </a:p>
        </p:txBody>
      </p:sp>
      <p:sp>
        <p:nvSpPr>
          <p:cNvPr id="26" name="Text 20"/>
          <p:cNvSpPr txBox="1"/>
          <p:nvPr/>
        </p:nvSpPr>
        <p:spPr>
          <a:xfrm>
            <a:off x="5532120" y="3154680"/>
            <a:ext cx="2926080" cy="960120"/>
          </a:xfrm>
          <a:prstGeom prst="rect">
            <a:avLst/>
          </a:prstGeom>
          <a:noFill/>
          <a:ln/>
        </p:spPr>
        <p:txBody>
          <a:bodyPr wrap="square" lIns="0" tIns="0" rIns="0" bIns="0" rtlCol="0" anchor="t"/>
          <a:lstStyle/>
          <a:p>
            <a:pPr marL="0" indent="0">
              <a:buNone/>
            </a:pPr>
            <a:r>
              <a:rPr lang="en-US" sz="1200" i="1" dirty="0">
                <a:solidFill>
                  <a:schemeClr val="accent3"/>
                </a:solidFill>
              </a:rPr>
              <a:t>BoardSource has found that boards that understand programs perform better at fundraising, and fundraising remains a top area boards most need to improve.</a:t>
            </a:r>
            <a:endParaRPr lang="en-US" sz="1200" dirty="0"/>
          </a:p>
        </p:txBody>
      </p:sp>
      <p:sp>
        <p:nvSpPr>
          <p:cNvPr id="27" name="Source"/>
          <p:cNvSpPr txBox="1"/>
          <p:nvPr/>
        </p:nvSpPr>
        <p:spPr>
          <a:xfrm>
            <a:off x="457200" y="4498848"/>
            <a:ext cx="8229600" cy="256032"/>
          </a:xfrm>
          <a:prstGeom prst="rect">
            <a:avLst/>
          </a:prstGeom>
          <a:noFill/>
          <a:ln/>
        </p:spPr>
        <p:txBody>
          <a:bodyPr wrap="square" lIns="0" tIns="0" rIns="0" bIns="0" rtlCol="0" anchor="ctr"/>
          <a:lstStyle/>
          <a:p>
            <a:pPr marL="0" indent="0">
              <a:buNone/>
            </a:pPr>
            <a:r>
              <a:rPr lang="en-US" sz="900" i="1" dirty="0">
                <a:solidFill>
                  <a:schemeClr val="accent6"/>
                </a:solidFill>
              </a:rPr>
              <a:t>Sources: P. Burk, Donor-Centered Fundraising (Cygnus Applied Research); BoardSource, Leading with Intent (2017, 2021).</a:t>
            </a:r>
            <a:endParaRPr lang="en-US" sz="900" dirty="0"/>
          </a:p>
        </p:txBody>
      </p:sp>
      <p:sp>
        <p:nvSpPr>
          <p:cNvPr id="28"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A one-page board impact dashboard</a:t>
            </a:r>
            <a:endParaRPr lang="en-US" sz="3000" dirty="0"/>
          </a:p>
        </p:txBody>
      </p:sp>
      <p:sp>
        <p:nvSpPr>
          <p:cNvPr id="3" name="Dashboard tile"/>
          <p:cNvSpPr/>
          <p:nvPr/>
        </p:nvSpPr>
        <p:spPr>
          <a:xfrm>
            <a:off x="457200" y="1143000"/>
            <a:ext cx="1536192" cy="1783080"/>
          </a:xfrm>
          <a:prstGeom prst="roundRect">
            <a:avLst>
              <a:gd name="adj" fmla="val 4762"/>
            </a:avLst>
          </a:prstGeom>
          <a:solidFill>
            <a:schemeClr val="bg2"/>
          </a:solidFill>
          <a:ln/>
        </p:spPr>
        <p:txBody>
          <a:bodyPr/>
          <a:lstStyle/>
          <a:p>
            <a:endParaRPr lang="en-US"/>
          </a:p>
        </p:txBody>
      </p:sp>
      <p:sp>
        <p:nvSpPr>
          <p:cNvPr id="4" name="Text 2"/>
          <p:cNvSpPr txBox="1"/>
          <p:nvPr/>
        </p:nvSpPr>
        <p:spPr>
          <a:xfrm>
            <a:off x="566928" y="1234440"/>
            <a:ext cx="1325880" cy="274320"/>
          </a:xfrm>
          <a:prstGeom prst="rect">
            <a:avLst/>
          </a:prstGeom>
          <a:noFill/>
          <a:ln/>
        </p:spPr>
        <p:txBody>
          <a:bodyPr wrap="square" lIns="0" tIns="0" rIns="0" bIns="0" rtlCol="0" anchor="ctr"/>
          <a:lstStyle/>
          <a:p>
            <a:pPr marL="0" indent="0">
              <a:buNone/>
            </a:pPr>
            <a:r>
              <a:rPr lang="en-US" sz="1000" b="1" dirty="0">
                <a:solidFill>
                  <a:schemeClr val="accent2"/>
                </a:solidFill>
              </a:rPr>
              <a:t>OUTCOME</a:t>
            </a:r>
            <a:endParaRPr lang="en-US" sz="1000" dirty="0"/>
          </a:p>
        </p:txBody>
      </p:sp>
      <p:sp>
        <p:nvSpPr>
          <p:cNvPr id="5" name="Text 3"/>
          <p:cNvSpPr txBox="1"/>
          <p:nvPr/>
        </p:nvSpPr>
        <p:spPr>
          <a:xfrm>
            <a:off x="566928" y="1508760"/>
            <a:ext cx="1325880" cy="594360"/>
          </a:xfrm>
          <a:prstGeom prst="rect">
            <a:avLst/>
          </a:prstGeom>
          <a:noFill/>
          <a:ln/>
        </p:spPr>
        <p:txBody>
          <a:bodyPr wrap="square" lIns="0" tIns="0" rIns="0" bIns="0"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64%</a:t>
            </a:r>
            <a:endParaRPr lang="en-US" sz="3000" dirty="0"/>
          </a:p>
        </p:txBody>
      </p:sp>
      <p:sp>
        <p:nvSpPr>
          <p:cNvPr id="6" name="Text 4"/>
          <p:cNvSpPr txBox="1"/>
          <p:nvPr/>
        </p:nvSpPr>
        <p:spPr>
          <a:xfrm>
            <a:off x="566928" y="2103120"/>
            <a:ext cx="1325880" cy="777240"/>
          </a:xfrm>
          <a:prstGeom prst="rect">
            <a:avLst/>
          </a:prstGeom>
          <a:noFill/>
          <a:ln/>
        </p:spPr>
        <p:txBody>
          <a:bodyPr wrap="square" lIns="0" tIns="0" rIns="0" bIns="0" rtlCol="0" anchor="t"/>
          <a:lstStyle/>
          <a:p>
            <a:pPr marL="0" indent="0">
              <a:buNone/>
            </a:pPr>
            <a:r>
              <a:rPr lang="en-US" sz="1100" dirty="0">
                <a:solidFill>
                  <a:schemeClr val="tx1"/>
                </a:solidFill>
              </a:rPr>
              <a:t>of households more food secure (target 70%)</a:t>
            </a:r>
            <a:endParaRPr lang="en-US" sz="1100" dirty="0"/>
          </a:p>
        </p:txBody>
      </p:sp>
      <p:sp>
        <p:nvSpPr>
          <p:cNvPr id="7" name="Dashboard tile"/>
          <p:cNvSpPr/>
          <p:nvPr/>
        </p:nvSpPr>
        <p:spPr>
          <a:xfrm>
            <a:off x="2121408" y="1143000"/>
            <a:ext cx="1536192" cy="1783080"/>
          </a:xfrm>
          <a:prstGeom prst="roundRect">
            <a:avLst>
              <a:gd name="adj" fmla="val 4762"/>
            </a:avLst>
          </a:prstGeom>
          <a:solidFill>
            <a:schemeClr val="bg2"/>
          </a:solidFill>
          <a:ln/>
        </p:spPr>
        <p:txBody>
          <a:bodyPr/>
          <a:lstStyle/>
          <a:p>
            <a:endParaRPr lang="en-US"/>
          </a:p>
        </p:txBody>
      </p:sp>
      <p:sp>
        <p:nvSpPr>
          <p:cNvPr id="8" name="Text 6"/>
          <p:cNvSpPr txBox="1"/>
          <p:nvPr/>
        </p:nvSpPr>
        <p:spPr>
          <a:xfrm>
            <a:off x="2231136" y="1234440"/>
            <a:ext cx="1325880" cy="274320"/>
          </a:xfrm>
          <a:prstGeom prst="rect">
            <a:avLst/>
          </a:prstGeom>
          <a:noFill/>
          <a:ln/>
        </p:spPr>
        <p:txBody>
          <a:bodyPr wrap="square" lIns="0" tIns="0" rIns="0" bIns="0" rtlCol="0" anchor="ctr"/>
          <a:lstStyle/>
          <a:p>
            <a:pPr marL="0" indent="0">
              <a:buNone/>
            </a:pPr>
            <a:r>
              <a:rPr lang="en-US" sz="1000" b="1" dirty="0">
                <a:solidFill>
                  <a:schemeClr val="tx2"/>
                </a:solidFill>
              </a:rPr>
              <a:t>OUTPUT</a:t>
            </a:r>
            <a:endParaRPr lang="en-US" sz="1000" dirty="0"/>
          </a:p>
        </p:txBody>
      </p:sp>
      <p:sp>
        <p:nvSpPr>
          <p:cNvPr id="9" name="Text 7"/>
          <p:cNvSpPr txBox="1"/>
          <p:nvPr/>
        </p:nvSpPr>
        <p:spPr>
          <a:xfrm>
            <a:off x="2231136" y="1508760"/>
            <a:ext cx="1325880" cy="594360"/>
          </a:xfrm>
          <a:prstGeom prst="rect">
            <a:avLst/>
          </a:prstGeom>
          <a:noFill/>
          <a:ln/>
        </p:spPr>
        <p:txBody>
          <a:bodyPr wrap="square" lIns="0" tIns="0" rIns="0" bIns="0"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312</a:t>
            </a:r>
            <a:endParaRPr lang="en-US" sz="3000" dirty="0"/>
          </a:p>
        </p:txBody>
      </p:sp>
      <p:sp>
        <p:nvSpPr>
          <p:cNvPr id="10" name="Text 8"/>
          <p:cNvSpPr txBox="1"/>
          <p:nvPr/>
        </p:nvSpPr>
        <p:spPr>
          <a:xfrm>
            <a:off x="2231136" y="2103120"/>
            <a:ext cx="1325880" cy="777240"/>
          </a:xfrm>
          <a:prstGeom prst="rect">
            <a:avLst/>
          </a:prstGeom>
          <a:noFill/>
          <a:ln/>
        </p:spPr>
        <p:txBody>
          <a:bodyPr wrap="square" lIns="0" tIns="0" rIns="0" bIns="0" rtlCol="0" anchor="t"/>
          <a:lstStyle/>
          <a:p>
            <a:pPr marL="0" indent="0">
              <a:buNone/>
            </a:pPr>
            <a:r>
              <a:rPr lang="en-US" sz="1100" dirty="0">
                <a:solidFill>
                  <a:schemeClr val="tx1"/>
                </a:solidFill>
              </a:rPr>
              <a:t>households served this quarter</a:t>
            </a:r>
            <a:endParaRPr lang="en-US" sz="1100" dirty="0"/>
          </a:p>
        </p:txBody>
      </p:sp>
      <p:sp>
        <p:nvSpPr>
          <p:cNvPr id="11" name="Dashboard tile"/>
          <p:cNvSpPr/>
          <p:nvPr/>
        </p:nvSpPr>
        <p:spPr>
          <a:xfrm>
            <a:off x="3785616" y="1143000"/>
            <a:ext cx="1536192" cy="1783080"/>
          </a:xfrm>
          <a:prstGeom prst="roundRect">
            <a:avLst>
              <a:gd name="adj" fmla="val 4762"/>
            </a:avLst>
          </a:prstGeom>
          <a:solidFill>
            <a:schemeClr val="bg2"/>
          </a:solidFill>
          <a:ln/>
        </p:spPr>
        <p:txBody>
          <a:bodyPr/>
          <a:lstStyle/>
          <a:p>
            <a:endParaRPr lang="en-US"/>
          </a:p>
        </p:txBody>
      </p:sp>
      <p:sp>
        <p:nvSpPr>
          <p:cNvPr id="12" name="Text 10"/>
          <p:cNvSpPr txBox="1"/>
          <p:nvPr/>
        </p:nvSpPr>
        <p:spPr>
          <a:xfrm>
            <a:off x="3895344" y="1234440"/>
            <a:ext cx="1325880" cy="274320"/>
          </a:xfrm>
          <a:prstGeom prst="rect">
            <a:avLst/>
          </a:prstGeom>
          <a:noFill/>
          <a:ln/>
        </p:spPr>
        <p:txBody>
          <a:bodyPr wrap="square" lIns="0" tIns="0" rIns="0" bIns="0" rtlCol="0" anchor="ctr"/>
          <a:lstStyle/>
          <a:p>
            <a:pPr marL="0" indent="0">
              <a:buNone/>
            </a:pPr>
            <a:r>
              <a:rPr lang="en-US" sz="1000" b="1" dirty="0">
                <a:solidFill>
                  <a:schemeClr val="tx2"/>
                </a:solidFill>
              </a:rPr>
              <a:t>DONOR RETENTION</a:t>
            </a:r>
            <a:endParaRPr lang="en-US" sz="1000" dirty="0"/>
          </a:p>
        </p:txBody>
      </p:sp>
      <p:sp>
        <p:nvSpPr>
          <p:cNvPr id="13" name="Text 11"/>
          <p:cNvSpPr txBox="1"/>
          <p:nvPr/>
        </p:nvSpPr>
        <p:spPr>
          <a:xfrm>
            <a:off x="3895344" y="1508760"/>
            <a:ext cx="1325880" cy="594360"/>
          </a:xfrm>
          <a:prstGeom prst="rect">
            <a:avLst/>
          </a:prstGeom>
          <a:noFill/>
          <a:ln/>
        </p:spPr>
        <p:txBody>
          <a:bodyPr wrap="square" lIns="0" tIns="0" rIns="0" bIns="0"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48%</a:t>
            </a:r>
            <a:endParaRPr lang="en-US" sz="3000" dirty="0"/>
          </a:p>
        </p:txBody>
      </p:sp>
      <p:sp>
        <p:nvSpPr>
          <p:cNvPr id="14" name="Text 12"/>
          <p:cNvSpPr txBox="1"/>
          <p:nvPr/>
        </p:nvSpPr>
        <p:spPr>
          <a:xfrm>
            <a:off x="3895344" y="2103120"/>
            <a:ext cx="1325880" cy="777240"/>
          </a:xfrm>
          <a:prstGeom prst="rect">
            <a:avLst/>
          </a:prstGeom>
          <a:noFill/>
          <a:ln/>
        </p:spPr>
        <p:txBody>
          <a:bodyPr wrap="square" lIns="0" tIns="0" rIns="0" bIns="0" rtlCol="0" anchor="t"/>
          <a:lstStyle/>
          <a:p>
            <a:pPr marL="0" indent="0">
              <a:buNone/>
            </a:pPr>
            <a:r>
              <a:rPr lang="en-US" sz="1100" dirty="0">
                <a:solidFill>
                  <a:schemeClr val="tx1"/>
                </a:solidFill>
              </a:rPr>
              <a:t>of last year's donors have given again</a:t>
            </a:r>
            <a:endParaRPr lang="en-US" sz="1100" dirty="0"/>
          </a:p>
        </p:txBody>
      </p:sp>
      <p:sp>
        <p:nvSpPr>
          <p:cNvPr id="15" name="Dashboard tile"/>
          <p:cNvSpPr/>
          <p:nvPr/>
        </p:nvSpPr>
        <p:spPr>
          <a:xfrm>
            <a:off x="5449824" y="1143000"/>
            <a:ext cx="1536192" cy="1783080"/>
          </a:xfrm>
          <a:prstGeom prst="roundRect">
            <a:avLst>
              <a:gd name="adj" fmla="val 4762"/>
            </a:avLst>
          </a:prstGeom>
          <a:solidFill>
            <a:schemeClr val="bg2"/>
          </a:solidFill>
          <a:ln/>
        </p:spPr>
        <p:txBody>
          <a:bodyPr/>
          <a:lstStyle/>
          <a:p>
            <a:endParaRPr lang="en-US"/>
          </a:p>
        </p:txBody>
      </p:sp>
      <p:sp>
        <p:nvSpPr>
          <p:cNvPr id="16" name="Text 14"/>
          <p:cNvSpPr txBox="1"/>
          <p:nvPr/>
        </p:nvSpPr>
        <p:spPr>
          <a:xfrm>
            <a:off x="5559552" y="1234440"/>
            <a:ext cx="1325880" cy="274320"/>
          </a:xfrm>
          <a:prstGeom prst="rect">
            <a:avLst/>
          </a:prstGeom>
          <a:noFill/>
          <a:ln/>
        </p:spPr>
        <p:txBody>
          <a:bodyPr wrap="square" lIns="0" tIns="0" rIns="0" bIns="0" rtlCol="0" anchor="ctr"/>
          <a:lstStyle/>
          <a:p>
            <a:pPr marL="0" indent="0">
              <a:buNone/>
            </a:pPr>
            <a:r>
              <a:rPr lang="en-US" sz="1000" b="1" dirty="0">
                <a:solidFill>
                  <a:schemeClr val="accent2"/>
                </a:solidFill>
              </a:rPr>
              <a:t>BOARD GIVING</a:t>
            </a:r>
            <a:endParaRPr lang="en-US" sz="1000" dirty="0"/>
          </a:p>
        </p:txBody>
      </p:sp>
      <p:sp>
        <p:nvSpPr>
          <p:cNvPr id="17" name="Text 15"/>
          <p:cNvSpPr txBox="1"/>
          <p:nvPr/>
        </p:nvSpPr>
        <p:spPr>
          <a:xfrm>
            <a:off x="5559552" y="1508760"/>
            <a:ext cx="1325880" cy="594360"/>
          </a:xfrm>
          <a:prstGeom prst="rect">
            <a:avLst/>
          </a:prstGeom>
          <a:noFill/>
          <a:ln/>
        </p:spPr>
        <p:txBody>
          <a:bodyPr wrap="square" lIns="0" tIns="0" rIns="0" bIns="0"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100%</a:t>
            </a:r>
            <a:endParaRPr lang="en-US" sz="3000" dirty="0"/>
          </a:p>
        </p:txBody>
      </p:sp>
      <p:sp>
        <p:nvSpPr>
          <p:cNvPr id="18" name="Text 16"/>
          <p:cNvSpPr txBox="1"/>
          <p:nvPr/>
        </p:nvSpPr>
        <p:spPr>
          <a:xfrm>
            <a:off x="5559552" y="2103120"/>
            <a:ext cx="1325880" cy="777240"/>
          </a:xfrm>
          <a:prstGeom prst="rect">
            <a:avLst/>
          </a:prstGeom>
          <a:noFill/>
          <a:ln/>
        </p:spPr>
        <p:txBody>
          <a:bodyPr wrap="square" lIns="0" tIns="0" rIns="0" bIns="0" rtlCol="0" anchor="t"/>
          <a:lstStyle/>
          <a:p>
            <a:pPr marL="0" indent="0">
              <a:buNone/>
            </a:pPr>
            <a:r>
              <a:rPr lang="en-US" sz="1100" dirty="0">
                <a:solidFill>
                  <a:schemeClr val="tx1"/>
                </a:solidFill>
              </a:rPr>
              <a:t>of board members have given this year</a:t>
            </a:r>
            <a:endParaRPr lang="en-US" sz="1100" dirty="0"/>
          </a:p>
        </p:txBody>
      </p:sp>
      <p:sp>
        <p:nvSpPr>
          <p:cNvPr id="19" name="Dashboard tile"/>
          <p:cNvSpPr/>
          <p:nvPr/>
        </p:nvSpPr>
        <p:spPr>
          <a:xfrm>
            <a:off x="7114032" y="1143000"/>
            <a:ext cx="1536192" cy="1783080"/>
          </a:xfrm>
          <a:prstGeom prst="roundRect">
            <a:avLst>
              <a:gd name="adj" fmla="val 4762"/>
            </a:avLst>
          </a:prstGeom>
          <a:solidFill>
            <a:schemeClr val="bg2"/>
          </a:solidFill>
          <a:ln/>
        </p:spPr>
        <p:txBody>
          <a:bodyPr/>
          <a:lstStyle/>
          <a:p>
            <a:endParaRPr lang="en-US"/>
          </a:p>
        </p:txBody>
      </p:sp>
      <p:sp>
        <p:nvSpPr>
          <p:cNvPr id="20" name="Text 18"/>
          <p:cNvSpPr txBox="1"/>
          <p:nvPr/>
        </p:nvSpPr>
        <p:spPr>
          <a:xfrm>
            <a:off x="7223760" y="1234440"/>
            <a:ext cx="1325880" cy="274320"/>
          </a:xfrm>
          <a:prstGeom prst="rect">
            <a:avLst/>
          </a:prstGeom>
          <a:noFill/>
          <a:ln/>
        </p:spPr>
        <p:txBody>
          <a:bodyPr wrap="square" lIns="0" tIns="0" rIns="0" bIns="0" rtlCol="0" anchor="ctr"/>
          <a:lstStyle/>
          <a:p>
            <a:pPr marL="0" indent="0">
              <a:buNone/>
            </a:pPr>
            <a:r>
              <a:rPr lang="en-US" sz="1000" b="1" dirty="0">
                <a:solidFill>
                  <a:schemeClr val="tx2"/>
                </a:solidFill>
              </a:rPr>
              <a:t>FINANCIAL HEALTH</a:t>
            </a:r>
            <a:endParaRPr lang="en-US" sz="1000" dirty="0"/>
          </a:p>
        </p:txBody>
      </p:sp>
      <p:sp>
        <p:nvSpPr>
          <p:cNvPr id="21" name="Text 19"/>
          <p:cNvSpPr txBox="1"/>
          <p:nvPr/>
        </p:nvSpPr>
        <p:spPr>
          <a:xfrm>
            <a:off x="7223760" y="1508760"/>
            <a:ext cx="1325880" cy="594360"/>
          </a:xfrm>
          <a:prstGeom prst="rect">
            <a:avLst/>
          </a:prstGeom>
          <a:noFill/>
          <a:ln/>
        </p:spPr>
        <p:txBody>
          <a:bodyPr wrap="square" lIns="0" tIns="0" rIns="0" bIns="0" rtlCol="0" anchor="ctr"/>
          <a:lstStyle/>
          <a:p>
            <a:pPr marL="0" indent="0">
              <a:buNone/>
            </a:pPr>
            <a:r>
              <a:rPr lang="en-US" sz="3000" b="1" dirty="0">
                <a:solidFill>
                  <a:schemeClr val="tx2"/>
                </a:solidFill>
                <a:latin typeface="Cambria" pitchFamily="34" charset="0"/>
                <a:ea typeface="Cambria" pitchFamily="34" charset="-122"/>
                <a:cs typeface="Cambria" pitchFamily="34" charset="-120"/>
              </a:rPr>
              <a:t>4.2</a:t>
            </a:r>
            <a:endParaRPr lang="en-US" sz="3000" dirty="0"/>
          </a:p>
        </p:txBody>
      </p:sp>
      <p:sp>
        <p:nvSpPr>
          <p:cNvPr id="22" name="Text 20"/>
          <p:cNvSpPr txBox="1"/>
          <p:nvPr/>
        </p:nvSpPr>
        <p:spPr>
          <a:xfrm>
            <a:off x="7223760" y="2103120"/>
            <a:ext cx="1325880" cy="777240"/>
          </a:xfrm>
          <a:prstGeom prst="rect">
            <a:avLst/>
          </a:prstGeom>
          <a:noFill/>
          <a:ln/>
        </p:spPr>
        <p:txBody>
          <a:bodyPr wrap="square" lIns="0" tIns="0" rIns="0" bIns="0" rtlCol="0" anchor="t"/>
          <a:lstStyle/>
          <a:p>
            <a:pPr marL="0" indent="0">
              <a:buNone/>
            </a:pPr>
            <a:r>
              <a:rPr lang="en-US" sz="1100" dirty="0">
                <a:solidFill>
                  <a:schemeClr val="tx1"/>
                </a:solidFill>
              </a:rPr>
              <a:t>months of operating cash on hand</a:t>
            </a:r>
            <a:endParaRPr lang="en-US" sz="1100" dirty="0"/>
          </a:p>
        </p:txBody>
      </p:sp>
      <p:sp>
        <p:nvSpPr>
          <p:cNvPr id="23" name="Text 21"/>
          <p:cNvSpPr txBox="1"/>
          <p:nvPr/>
        </p:nvSpPr>
        <p:spPr>
          <a:xfrm>
            <a:off x="457200" y="2999232"/>
            <a:ext cx="8229600" cy="274320"/>
          </a:xfrm>
          <a:prstGeom prst="rect">
            <a:avLst/>
          </a:prstGeom>
          <a:noFill/>
          <a:ln/>
        </p:spPr>
        <p:txBody>
          <a:bodyPr wrap="square" lIns="0" tIns="0" rIns="0" bIns="0" rtlCol="0" anchor="ctr"/>
          <a:lstStyle/>
          <a:p>
            <a:pPr marL="0" indent="0">
              <a:buNone/>
            </a:pPr>
            <a:r>
              <a:rPr lang="en-US" sz="1100" i="1" dirty="0">
                <a:solidFill>
                  <a:schemeClr val="accent6"/>
                </a:solidFill>
              </a:rPr>
              <a:t>Illustrative numbers. Keep it to 5–7 measures, the same format every quarter, with a target beside each actual.</a:t>
            </a:r>
            <a:endParaRPr lang="en-US" sz="1100" dirty="0"/>
          </a:p>
        </p:txBody>
      </p:sp>
      <p:sp>
        <p:nvSpPr>
          <p:cNvPr id="24" name="Board questions"/>
          <p:cNvSpPr/>
          <p:nvPr/>
        </p:nvSpPr>
        <p:spPr>
          <a:xfrm>
            <a:off x="457200" y="3383280"/>
            <a:ext cx="8229600" cy="1005840"/>
          </a:xfrm>
          <a:prstGeom prst="roundRect">
            <a:avLst>
              <a:gd name="adj" fmla="val 9091"/>
            </a:avLst>
          </a:prstGeom>
          <a:solidFill>
            <a:schemeClr val="tx2"/>
          </a:solidFill>
          <a:ln/>
        </p:spPr>
        <p:txBody>
          <a:bodyPr/>
          <a:lstStyle/>
          <a:p>
            <a:endParaRPr lang="en-US"/>
          </a:p>
        </p:txBody>
      </p:sp>
      <p:sp>
        <p:nvSpPr>
          <p:cNvPr id="25" name="Text 23"/>
          <p:cNvSpPr txBox="1"/>
          <p:nvPr/>
        </p:nvSpPr>
        <p:spPr>
          <a:xfrm>
            <a:off x="731520" y="3429000"/>
            <a:ext cx="7680960" cy="914400"/>
          </a:xfrm>
          <a:prstGeom prst="rect">
            <a:avLst/>
          </a:prstGeom>
          <a:noFill/>
          <a:ln/>
        </p:spPr>
        <p:txBody>
          <a:bodyPr wrap="square" lIns="0" tIns="0" rIns="0" bIns="0" rtlCol="0" anchor="ctr"/>
          <a:lstStyle/>
          <a:p>
            <a:pPr marL="0" indent="0">
              <a:buNone/>
            </a:pPr>
            <a:r>
              <a:rPr lang="en-US" sz="1500" b="1" dirty="0">
                <a:solidFill>
                  <a:srgbClr val="BDECE8"/>
                </a:solidFill>
              </a:rPr>
              <a:t>Three questions every board can ask:  </a:t>
            </a:r>
            <a:r>
              <a:rPr lang="en-US" sz="1500" dirty="0">
                <a:solidFill>
                  <a:srgbClr val="FFFFFF"/>
                </a:solidFill>
              </a:rPr>
              <a:t>Are we on track against our target?  What are we learning?  What do we need to decide or change?</a:t>
            </a:r>
            <a:endParaRPr lang="en-US" sz="1500" dirty="0"/>
          </a:p>
        </p:txBody>
      </p:sp>
      <p:sp>
        <p:nvSpPr>
          <p:cNvPr id="26"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737360"/>
            <a:ext cx="8046720" cy="1005840"/>
          </a:xfrm>
          <a:prstGeom prst="rect">
            <a:avLst/>
          </a:prstGeom>
          <a:noFill/>
          <a:ln/>
        </p:spPr>
        <p:txBody>
          <a:bodyPr wrap="square" lIns="0" tIns="0" rIns="0" bIns="0"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Measure what matters on a nonprofit budget</a:t>
            </a:r>
            <a:endParaRPr lang="en-US" sz="4000" dirty="0"/>
          </a:p>
        </p:txBody>
      </p:sp>
      <p:sp>
        <p:nvSpPr>
          <p:cNvPr id="3" name="Text 0"/>
          <p:cNvSpPr>
            <a:spLocks noGrp="1"/>
          </p:cNvSpPr>
          <p:nvPr>
            <p:ph type="body" idx="101" hasCustomPrompt="1"/>
          </p:nvPr>
        </p:nvSpPr>
        <p:spPr>
          <a:xfrm>
            <a:off x="548640" y="2834640"/>
            <a:ext cx="8046720" cy="822960"/>
          </a:xfrm>
          <a:prstGeom prst="rect">
            <a:avLst/>
          </a:prstGeom>
          <a:noFill/>
          <a:ln/>
        </p:spPr>
        <p:txBody>
          <a:bodyPr wrap="square" lIns="0" tIns="0" rIns="0" bIns="0" rtlCol="0" anchor="t"/>
          <a:lstStyle/>
          <a:p>
            <a:pPr marL="0" indent="0" algn="l">
              <a:buNone/>
            </a:pPr>
            <a:r>
              <a:rPr lang="en-US" sz="1800" dirty="0">
                <a:solidFill>
                  <a:schemeClr val="accent3"/>
                </a:solidFill>
                <a:latin typeface="Calibri" pitchFamily="34" charset="0"/>
                <a:ea typeface="Calibri" pitchFamily="34" charset="-122"/>
                <a:cs typeface="Calibri" pitchFamily="34" charset="-120"/>
              </a:rPr>
              <a:t>Dr. Nora E. Douglas  ·  Systems Thought Partners</a:t>
            </a:r>
            <a:endParaRPr lang="en-US" sz="1800" dirty="0"/>
          </a:p>
        </p:txBody>
      </p:sp>
      <p:sp>
        <p:nvSpPr>
          <p:cNvPr id="4" name="Icon circle"/>
          <p:cNvSpPr/>
          <p:nvPr/>
        </p:nvSpPr>
        <p:spPr>
          <a:xfrm>
            <a:off x="548640" y="640080"/>
            <a:ext cx="822960" cy="822960"/>
          </a:xfrm>
          <a:prstGeom prst="ellipse">
            <a:avLst/>
          </a:prstGeom>
          <a:solidFill>
            <a:schemeClr val="accent2"/>
          </a:solidFill>
          <a:ln/>
        </p:spPr>
        <p:txBody>
          <a:bodyPr/>
          <a:lstStyle/>
          <a:p>
            <a:endParaRPr lang="en-US"/>
          </a:p>
        </p:txBody>
      </p:sp>
      <p:pic>
        <p:nvPicPr>
          <p:cNvPr id="5" name="Icon" descr="preencoded.png"/>
          <p:cNvPicPr>
            <a:picLocks noChangeAspect="1"/>
          </p:cNvPicPr>
          <p:nvPr/>
        </p:nvPicPr>
        <p:blipFill>
          <a:blip r:embed="rId3"/>
          <a:stretch>
            <a:fillRect/>
          </a:stretch>
        </p:blipFill>
        <p:spPr>
          <a:xfrm>
            <a:off x="754380" y="845820"/>
            <a:ext cx="411480" cy="4114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A logic model maps resources to results</a:t>
            </a:r>
            <a:endParaRPr lang="en-US" sz="3000" dirty="0"/>
          </a:p>
        </p:txBody>
      </p:sp>
      <p:sp>
        <p:nvSpPr>
          <p:cNvPr id="3" name="Logic model step"/>
          <p:cNvSpPr/>
          <p:nvPr/>
        </p:nvSpPr>
        <p:spPr>
          <a:xfrm>
            <a:off x="457200" y="1600200"/>
            <a:ext cx="1645920" cy="685800"/>
          </a:xfrm>
          <a:prstGeom prst="homePlate">
            <a:avLst/>
          </a:prstGeom>
          <a:solidFill>
            <a:schemeClr val="tx2"/>
          </a:solidFill>
          <a:ln/>
        </p:spPr>
        <p:txBody>
          <a:bodyPr/>
          <a:lstStyle/>
          <a:p>
            <a:endParaRPr lang="en-US"/>
          </a:p>
        </p:txBody>
      </p:sp>
      <p:sp>
        <p:nvSpPr>
          <p:cNvPr id="4" name="Text 2"/>
          <p:cNvSpPr txBox="1"/>
          <p:nvPr/>
        </p:nvSpPr>
        <p:spPr>
          <a:xfrm>
            <a:off x="530352" y="1600200"/>
            <a:ext cx="1371600" cy="685800"/>
          </a:xfrm>
          <a:prstGeom prst="rect">
            <a:avLst/>
          </a:prstGeom>
          <a:noFill/>
          <a:ln/>
        </p:spPr>
        <p:txBody>
          <a:bodyPr wrap="square" lIns="0" tIns="0" rIns="0" bIns="0" rtlCol="0" anchor="ctr"/>
          <a:lstStyle/>
          <a:p>
            <a:pPr marL="0" indent="0" algn="ctr">
              <a:buNone/>
            </a:pPr>
            <a:r>
              <a:rPr lang="en-US" sz="1400" b="1" dirty="0">
                <a:solidFill>
                  <a:schemeClr val="bg1"/>
                </a:solidFill>
              </a:rPr>
              <a:t>Resources</a:t>
            </a:r>
            <a:endParaRPr lang="en-US" sz="1400" dirty="0"/>
          </a:p>
        </p:txBody>
      </p:sp>
      <p:sp>
        <p:nvSpPr>
          <p:cNvPr id="5" name="Text 3"/>
          <p:cNvSpPr txBox="1"/>
          <p:nvPr/>
        </p:nvSpPr>
        <p:spPr>
          <a:xfrm>
            <a:off x="502920" y="2423160"/>
            <a:ext cx="1463040" cy="1005840"/>
          </a:xfrm>
          <a:prstGeom prst="rect">
            <a:avLst/>
          </a:prstGeom>
          <a:noFill/>
          <a:ln/>
        </p:spPr>
        <p:txBody>
          <a:bodyPr wrap="square" lIns="0" tIns="0" rIns="0" bIns="0" rtlCol="0" anchor="t"/>
          <a:lstStyle/>
          <a:p>
            <a:pPr marL="0" indent="0" algn="ctr">
              <a:buNone/>
            </a:pPr>
            <a:r>
              <a:rPr lang="en-US" sz="1200" dirty="0">
                <a:solidFill>
                  <a:schemeClr val="tx1"/>
                </a:solidFill>
              </a:rPr>
              <a:t>IF we have people, space, money, and relationships…</a:t>
            </a:r>
            <a:endParaRPr lang="en-US" sz="1200" dirty="0"/>
          </a:p>
        </p:txBody>
      </p:sp>
      <p:sp>
        <p:nvSpPr>
          <p:cNvPr id="6" name="Logic model step"/>
          <p:cNvSpPr/>
          <p:nvPr/>
        </p:nvSpPr>
        <p:spPr>
          <a:xfrm>
            <a:off x="2103120" y="1600200"/>
            <a:ext cx="1645920" cy="685800"/>
          </a:xfrm>
          <a:prstGeom prst="chevron">
            <a:avLst/>
          </a:prstGeom>
          <a:solidFill>
            <a:schemeClr val="tx2"/>
          </a:solidFill>
          <a:ln/>
        </p:spPr>
        <p:txBody>
          <a:bodyPr/>
          <a:lstStyle/>
          <a:p>
            <a:endParaRPr lang="en-US"/>
          </a:p>
        </p:txBody>
      </p:sp>
      <p:sp>
        <p:nvSpPr>
          <p:cNvPr id="7" name="Text 5"/>
          <p:cNvSpPr txBox="1"/>
          <p:nvPr/>
        </p:nvSpPr>
        <p:spPr>
          <a:xfrm>
            <a:off x="2377440" y="1600200"/>
            <a:ext cx="1188720" cy="685800"/>
          </a:xfrm>
          <a:prstGeom prst="rect">
            <a:avLst/>
          </a:prstGeom>
          <a:noFill/>
          <a:ln/>
        </p:spPr>
        <p:txBody>
          <a:bodyPr wrap="square" lIns="0" tIns="0" rIns="0" bIns="0" rtlCol="0" anchor="ctr"/>
          <a:lstStyle/>
          <a:p>
            <a:pPr marL="0" indent="0" algn="ctr">
              <a:buNone/>
            </a:pPr>
            <a:r>
              <a:rPr lang="en-US" sz="1400" b="1" dirty="0">
                <a:solidFill>
                  <a:schemeClr val="bg1"/>
                </a:solidFill>
              </a:rPr>
              <a:t>Activities</a:t>
            </a:r>
            <a:endParaRPr lang="en-US" sz="1400" dirty="0"/>
          </a:p>
        </p:txBody>
      </p:sp>
      <p:sp>
        <p:nvSpPr>
          <p:cNvPr id="8" name="Text 6"/>
          <p:cNvSpPr txBox="1"/>
          <p:nvPr/>
        </p:nvSpPr>
        <p:spPr>
          <a:xfrm>
            <a:off x="2148840" y="2423160"/>
            <a:ext cx="1463040" cy="1005840"/>
          </a:xfrm>
          <a:prstGeom prst="rect">
            <a:avLst/>
          </a:prstGeom>
          <a:noFill/>
          <a:ln/>
        </p:spPr>
        <p:txBody>
          <a:bodyPr wrap="square" lIns="0" tIns="0" rIns="0" bIns="0" rtlCol="0" anchor="t"/>
          <a:lstStyle/>
          <a:p>
            <a:pPr marL="0" indent="0" algn="ctr">
              <a:buNone/>
            </a:pPr>
            <a:r>
              <a:rPr lang="en-US" sz="1200" dirty="0">
                <a:solidFill>
                  <a:schemeClr val="tx1"/>
                </a:solidFill>
              </a:rPr>
              <a:t>THEN we can provide these services and programs…</a:t>
            </a:r>
            <a:endParaRPr lang="en-US" sz="1200" dirty="0"/>
          </a:p>
        </p:txBody>
      </p:sp>
      <p:sp>
        <p:nvSpPr>
          <p:cNvPr id="9" name="Logic model step"/>
          <p:cNvSpPr/>
          <p:nvPr/>
        </p:nvSpPr>
        <p:spPr>
          <a:xfrm>
            <a:off x="3749040" y="1600200"/>
            <a:ext cx="1645920" cy="685800"/>
          </a:xfrm>
          <a:prstGeom prst="chevron">
            <a:avLst/>
          </a:prstGeom>
          <a:solidFill>
            <a:schemeClr val="tx2"/>
          </a:solidFill>
          <a:ln/>
        </p:spPr>
        <p:txBody>
          <a:bodyPr/>
          <a:lstStyle/>
          <a:p>
            <a:endParaRPr lang="en-US"/>
          </a:p>
        </p:txBody>
      </p:sp>
      <p:sp>
        <p:nvSpPr>
          <p:cNvPr id="10" name="Text 8"/>
          <p:cNvSpPr txBox="1"/>
          <p:nvPr/>
        </p:nvSpPr>
        <p:spPr>
          <a:xfrm>
            <a:off x="4023360" y="1600200"/>
            <a:ext cx="1188720" cy="685800"/>
          </a:xfrm>
          <a:prstGeom prst="rect">
            <a:avLst/>
          </a:prstGeom>
          <a:noFill/>
          <a:ln/>
        </p:spPr>
        <p:txBody>
          <a:bodyPr wrap="square" lIns="0" tIns="0" rIns="0" bIns="0" rtlCol="0" anchor="ctr"/>
          <a:lstStyle/>
          <a:p>
            <a:pPr marL="0" indent="0" algn="ctr">
              <a:buNone/>
            </a:pPr>
            <a:r>
              <a:rPr lang="en-US" sz="1400" b="1" dirty="0">
                <a:solidFill>
                  <a:schemeClr val="bg1"/>
                </a:solidFill>
              </a:rPr>
              <a:t>Outputs</a:t>
            </a:r>
            <a:endParaRPr lang="en-US" sz="1400" dirty="0"/>
          </a:p>
        </p:txBody>
      </p:sp>
      <p:sp>
        <p:nvSpPr>
          <p:cNvPr id="11" name="Text 9"/>
          <p:cNvSpPr txBox="1"/>
          <p:nvPr/>
        </p:nvSpPr>
        <p:spPr>
          <a:xfrm>
            <a:off x="3794760" y="2423160"/>
            <a:ext cx="1463040" cy="1005840"/>
          </a:xfrm>
          <a:prstGeom prst="rect">
            <a:avLst/>
          </a:prstGeom>
          <a:noFill/>
          <a:ln/>
        </p:spPr>
        <p:txBody>
          <a:bodyPr wrap="square" lIns="0" tIns="0" rIns="0" bIns="0" rtlCol="0" anchor="t"/>
          <a:lstStyle/>
          <a:p>
            <a:pPr marL="0" indent="0" algn="ctr">
              <a:buNone/>
            </a:pPr>
            <a:r>
              <a:rPr lang="en-US" sz="1200" dirty="0">
                <a:solidFill>
                  <a:schemeClr val="tx1"/>
                </a:solidFill>
              </a:rPr>
              <a:t>…at these levels (the “widget counting”)</a:t>
            </a:r>
            <a:endParaRPr lang="en-US" sz="1200" dirty="0"/>
          </a:p>
        </p:txBody>
      </p:sp>
      <p:sp>
        <p:nvSpPr>
          <p:cNvPr id="12" name="Logic model step"/>
          <p:cNvSpPr/>
          <p:nvPr/>
        </p:nvSpPr>
        <p:spPr>
          <a:xfrm>
            <a:off x="5394960" y="1600200"/>
            <a:ext cx="1645920" cy="685800"/>
          </a:xfrm>
          <a:prstGeom prst="chevron">
            <a:avLst/>
          </a:prstGeom>
          <a:solidFill>
            <a:schemeClr val="accent2"/>
          </a:solidFill>
          <a:ln/>
        </p:spPr>
        <p:txBody>
          <a:bodyPr/>
          <a:lstStyle/>
          <a:p>
            <a:endParaRPr lang="en-US"/>
          </a:p>
        </p:txBody>
      </p:sp>
      <p:sp>
        <p:nvSpPr>
          <p:cNvPr id="13" name="Text 11"/>
          <p:cNvSpPr txBox="1"/>
          <p:nvPr/>
        </p:nvSpPr>
        <p:spPr>
          <a:xfrm>
            <a:off x="5669280" y="1600200"/>
            <a:ext cx="1188720" cy="685800"/>
          </a:xfrm>
          <a:prstGeom prst="rect">
            <a:avLst/>
          </a:prstGeom>
          <a:noFill/>
          <a:ln/>
        </p:spPr>
        <p:txBody>
          <a:bodyPr wrap="square" lIns="0" tIns="0" rIns="0" bIns="0" rtlCol="0" anchor="ctr"/>
          <a:lstStyle/>
          <a:p>
            <a:pPr marL="0" indent="0" algn="ctr">
              <a:buNone/>
            </a:pPr>
            <a:r>
              <a:rPr lang="en-US" sz="1400" b="1" dirty="0">
                <a:solidFill>
                  <a:schemeClr val="bg1"/>
                </a:solidFill>
              </a:rPr>
              <a:t>Outcomes</a:t>
            </a:r>
            <a:endParaRPr lang="en-US" sz="1400" dirty="0"/>
          </a:p>
        </p:txBody>
      </p:sp>
      <p:sp>
        <p:nvSpPr>
          <p:cNvPr id="14" name="Text 12"/>
          <p:cNvSpPr txBox="1"/>
          <p:nvPr/>
        </p:nvSpPr>
        <p:spPr>
          <a:xfrm>
            <a:off x="5440680" y="2423160"/>
            <a:ext cx="1463040" cy="1005840"/>
          </a:xfrm>
          <a:prstGeom prst="rect">
            <a:avLst/>
          </a:prstGeom>
          <a:noFill/>
          <a:ln/>
        </p:spPr>
        <p:txBody>
          <a:bodyPr wrap="square" lIns="0" tIns="0" rIns="0" bIns="0" rtlCol="0" anchor="t"/>
          <a:lstStyle/>
          <a:p>
            <a:pPr marL="0" indent="0" algn="ctr">
              <a:buNone/>
            </a:pPr>
            <a:r>
              <a:rPr lang="en-US" sz="1200" dirty="0">
                <a:solidFill>
                  <a:schemeClr val="tx1"/>
                </a:solidFill>
              </a:rPr>
              <a:t>THEN participants change in knowledge, attitudes, behavior, or status…</a:t>
            </a:r>
            <a:endParaRPr lang="en-US" sz="1200" dirty="0"/>
          </a:p>
        </p:txBody>
      </p:sp>
      <p:sp>
        <p:nvSpPr>
          <p:cNvPr id="15" name="Logic model step"/>
          <p:cNvSpPr/>
          <p:nvPr/>
        </p:nvSpPr>
        <p:spPr>
          <a:xfrm>
            <a:off x="7040880" y="1600200"/>
            <a:ext cx="1645920" cy="685800"/>
          </a:xfrm>
          <a:prstGeom prst="chevron">
            <a:avLst/>
          </a:prstGeom>
          <a:solidFill>
            <a:schemeClr val="accent2"/>
          </a:solidFill>
          <a:ln/>
        </p:spPr>
        <p:txBody>
          <a:bodyPr/>
          <a:lstStyle/>
          <a:p>
            <a:endParaRPr lang="en-US"/>
          </a:p>
        </p:txBody>
      </p:sp>
      <p:sp>
        <p:nvSpPr>
          <p:cNvPr id="16" name="Text 14"/>
          <p:cNvSpPr txBox="1"/>
          <p:nvPr/>
        </p:nvSpPr>
        <p:spPr>
          <a:xfrm>
            <a:off x="7315200" y="1600200"/>
            <a:ext cx="1188720" cy="685800"/>
          </a:xfrm>
          <a:prstGeom prst="rect">
            <a:avLst/>
          </a:prstGeom>
          <a:noFill/>
          <a:ln/>
        </p:spPr>
        <p:txBody>
          <a:bodyPr wrap="square" lIns="0" tIns="0" rIns="0" bIns="0" rtlCol="0" anchor="ctr"/>
          <a:lstStyle/>
          <a:p>
            <a:pPr marL="0" indent="0" algn="ctr">
              <a:buNone/>
            </a:pPr>
            <a:r>
              <a:rPr lang="en-US" sz="1400" b="1" dirty="0">
                <a:solidFill>
                  <a:schemeClr val="bg1"/>
                </a:solidFill>
              </a:rPr>
              <a:t>Impact</a:t>
            </a:r>
            <a:endParaRPr lang="en-US" sz="1400" dirty="0"/>
          </a:p>
        </p:txBody>
      </p:sp>
      <p:sp>
        <p:nvSpPr>
          <p:cNvPr id="17" name="Text 15"/>
          <p:cNvSpPr txBox="1"/>
          <p:nvPr/>
        </p:nvSpPr>
        <p:spPr>
          <a:xfrm>
            <a:off x="7086600" y="2423160"/>
            <a:ext cx="1463040" cy="1005840"/>
          </a:xfrm>
          <a:prstGeom prst="rect">
            <a:avLst/>
          </a:prstGeom>
          <a:noFill/>
          <a:ln/>
        </p:spPr>
        <p:txBody>
          <a:bodyPr wrap="square" lIns="0" tIns="0" rIns="0" bIns="0" rtlCol="0" anchor="t"/>
          <a:lstStyle/>
          <a:p>
            <a:pPr marL="0" indent="0" algn="ctr">
              <a:buNone/>
            </a:pPr>
            <a:r>
              <a:rPr lang="en-US" sz="1200" dirty="0">
                <a:solidFill>
                  <a:schemeClr val="tx1"/>
                </a:solidFill>
              </a:rPr>
              <a:t>…and year over year, our community looks different</a:t>
            </a:r>
            <a:endParaRPr lang="en-US" sz="1200" dirty="0"/>
          </a:p>
        </p:txBody>
      </p:sp>
      <p:sp>
        <p:nvSpPr>
          <p:cNvPr id="18" name="Shape 16"/>
          <p:cNvSpPr/>
          <p:nvPr/>
        </p:nvSpPr>
        <p:spPr>
          <a:xfrm>
            <a:off x="457200" y="1097280"/>
            <a:ext cx="4901184" cy="365760"/>
          </a:xfrm>
          <a:prstGeom prst="roundRect">
            <a:avLst>
              <a:gd name="adj" fmla="val 20000"/>
            </a:avLst>
          </a:prstGeom>
          <a:solidFill>
            <a:schemeClr val="bg2"/>
          </a:solidFill>
          <a:ln/>
        </p:spPr>
        <p:txBody>
          <a:bodyPr/>
          <a:lstStyle/>
          <a:p>
            <a:endParaRPr lang="en-US"/>
          </a:p>
        </p:txBody>
      </p:sp>
      <p:sp>
        <p:nvSpPr>
          <p:cNvPr id="19" name="Text 17"/>
          <p:cNvSpPr txBox="1"/>
          <p:nvPr/>
        </p:nvSpPr>
        <p:spPr>
          <a:xfrm>
            <a:off x="457200" y="1097280"/>
            <a:ext cx="4901184" cy="365760"/>
          </a:xfrm>
          <a:prstGeom prst="rect">
            <a:avLst/>
          </a:prstGeom>
          <a:noFill/>
          <a:ln/>
        </p:spPr>
        <p:txBody>
          <a:bodyPr wrap="square" lIns="0" tIns="0" rIns="0" bIns="0" rtlCol="0" anchor="ctr"/>
          <a:lstStyle/>
          <a:p>
            <a:pPr marL="0" indent="0" algn="ctr">
              <a:buNone/>
            </a:pPr>
            <a:r>
              <a:rPr lang="en-US" sz="1200" b="1" dirty="0">
                <a:solidFill>
                  <a:schemeClr val="tx2"/>
                </a:solidFill>
              </a:rPr>
              <a:t>Internal: what the organization does</a:t>
            </a:r>
            <a:endParaRPr lang="en-US" sz="1200" dirty="0"/>
          </a:p>
        </p:txBody>
      </p:sp>
      <p:sp>
        <p:nvSpPr>
          <p:cNvPr id="20" name="Shape 18"/>
          <p:cNvSpPr/>
          <p:nvPr/>
        </p:nvSpPr>
        <p:spPr>
          <a:xfrm>
            <a:off x="5449824" y="1097280"/>
            <a:ext cx="3236976" cy="365760"/>
          </a:xfrm>
          <a:prstGeom prst="roundRect">
            <a:avLst>
              <a:gd name="adj" fmla="val 20000"/>
            </a:avLst>
          </a:prstGeom>
          <a:solidFill>
            <a:schemeClr val="accent5"/>
          </a:solidFill>
          <a:ln/>
        </p:spPr>
        <p:txBody>
          <a:bodyPr/>
          <a:lstStyle/>
          <a:p>
            <a:endParaRPr lang="en-US"/>
          </a:p>
        </p:txBody>
      </p:sp>
      <p:sp>
        <p:nvSpPr>
          <p:cNvPr id="21" name="Text 19"/>
          <p:cNvSpPr txBox="1"/>
          <p:nvPr/>
        </p:nvSpPr>
        <p:spPr>
          <a:xfrm>
            <a:off x="5449824" y="1097280"/>
            <a:ext cx="3236976" cy="365760"/>
          </a:xfrm>
          <a:prstGeom prst="rect">
            <a:avLst/>
          </a:prstGeom>
          <a:noFill/>
          <a:ln/>
        </p:spPr>
        <p:txBody>
          <a:bodyPr wrap="square" lIns="0" tIns="0" rIns="0" bIns="0" rtlCol="0" anchor="ctr"/>
          <a:lstStyle/>
          <a:p>
            <a:pPr marL="0" indent="0" algn="ctr">
              <a:buNone/>
            </a:pPr>
            <a:r>
              <a:rPr lang="en-US" sz="1200" b="1" dirty="0">
                <a:solidFill>
                  <a:schemeClr val="accent2"/>
                </a:solidFill>
              </a:rPr>
              <a:t>External: how participants change</a:t>
            </a:r>
            <a:endParaRPr lang="en-US" sz="1200" dirty="0"/>
          </a:p>
        </p:txBody>
      </p:sp>
      <p:sp>
        <p:nvSpPr>
          <p:cNvPr id="22" name="Tip"/>
          <p:cNvSpPr/>
          <p:nvPr/>
        </p:nvSpPr>
        <p:spPr>
          <a:xfrm>
            <a:off x="457200" y="3566160"/>
            <a:ext cx="8229600" cy="822960"/>
          </a:xfrm>
          <a:prstGeom prst="roundRect">
            <a:avLst>
              <a:gd name="adj" fmla="val 11111"/>
            </a:avLst>
          </a:prstGeom>
          <a:solidFill>
            <a:schemeClr val="bg2"/>
          </a:solidFill>
          <a:ln/>
        </p:spPr>
        <p:txBody>
          <a:bodyPr/>
          <a:lstStyle/>
          <a:p>
            <a:endParaRPr lang="en-US"/>
          </a:p>
        </p:txBody>
      </p:sp>
      <p:sp>
        <p:nvSpPr>
          <p:cNvPr id="23" name="Text 21"/>
          <p:cNvSpPr txBox="1"/>
          <p:nvPr/>
        </p:nvSpPr>
        <p:spPr>
          <a:xfrm>
            <a:off x="731520" y="3611880"/>
            <a:ext cx="7680960" cy="731520"/>
          </a:xfrm>
          <a:prstGeom prst="rect">
            <a:avLst/>
          </a:prstGeom>
          <a:noFill/>
          <a:ln/>
        </p:spPr>
        <p:txBody>
          <a:bodyPr wrap="square" lIns="0" tIns="0" rIns="0" bIns="0" rtlCol="0" anchor="ctr"/>
          <a:lstStyle/>
          <a:p>
            <a:pPr marL="0" indent="0">
              <a:buNone/>
            </a:pPr>
            <a:r>
              <a:rPr lang="en-US" sz="1300" b="1" dirty="0">
                <a:solidFill>
                  <a:schemeClr val="tx2"/>
                </a:solidFill>
              </a:rPr>
              <a:t>Keep it participant-facing.  </a:t>
            </a:r>
            <a:r>
              <a:rPr lang="en-US" sz="1300" dirty="0">
                <a:solidFill>
                  <a:schemeClr val="tx1"/>
                </a:solidFill>
              </a:rPr>
              <a:t>Leave out internal operations such as hiring, grants management, data entry, and running the evaluation itself. Outputs count what you did; outcomes describe what changed for people.</a:t>
            </a:r>
            <a:endParaRPr lang="en-US" sz="13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Goals describe change; indicators measure it</a:t>
            </a:r>
            <a:endParaRPr lang="en-US" sz="3000" dirty="0"/>
          </a:p>
        </p:txBody>
      </p:sp>
      <p:sp>
        <p:nvSpPr>
          <p:cNvPr id="3" name="Goal card"/>
          <p:cNvSpPr/>
          <p:nvPr/>
        </p:nvSpPr>
        <p:spPr>
          <a:xfrm>
            <a:off x="457200" y="1143000"/>
            <a:ext cx="3108960" cy="3246120"/>
          </a:xfrm>
          <a:prstGeom prst="roundRect">
            <a:avLst>
              <a:gd name="adj" fmla="val 2941"/>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4" name="Text 2"/>
          <p:cNvSpPr txBox="1"/>
          <p:nvPr/>
        </p:nvSpPr>
        <p:spPr>
          <a:xfrm>
            <a:off x="731520" y="1325880"/>
            <a:ext cx="2651760" cy="274320"/>
          </a:xfrm>
          <a:prstGeom prst="rect">
            <a:avLst/>
          </a:prstGeom>
          <a:noFill/>
          <a:ln/>
        </p:spPr>
        <p:txBody>
          <a:bodyPr wrap="square" lIns="0" tIns="0" rIns="0" bIns="0" rtlCol="0" anchor="ctr"/>
          <a:lstStyle/>
          <a:p>
            <a:pPr marL="0" indent="0">
              <a:buNone/>
            </a:pPr>
            <a:r>
              <a:rPr lang="en-US" sz="1100" b="1" dirty="0">
                <a:solidFill>
                  <a:schemeClr val="accent2"/>
                </a:solidFill>
              </a:rPr>
              <a:t>OUTCOME GOAL</a:t>
            </a:r>
            <a:endParaRPr lang="en-US" sz="1100" dirty="0"/>
          </a:p>
        </p:txBody>
      </p:sp>
      <p:sp>
        <p:nvSpPr>
          <p:cNvPr id="5" name="Text 3"/>
          <p:cNvSpPr txBox="1"/>
          <p:nvPr/>
        </p:nvSpPr>
        <p:spPr>
          <a:xfrm>
            <a:off x="731520" y="1627632"/>
            <a:ext cx="2606040" cy="1097280"/>
          </a:xfrm>
          <a:prstGeom prst="rect">
            <a:avLst/>
          </a:prstGeom>
          <a:noFill/>
          <a:ln/>
        </p:spPr>
        <p:txBody>
          <a:bodyPr wrap="square" lIns="0" tIns="0" rIns="0" bIns="0" rtlCol="0" anchor="t"/>
          <a:lstStyle/>
          <a:p>
            <a:pPr marL="0" indent="0">
              <a:buNone/>
            </a:pPr>
            <a:r>
              <a:rPr lang="en-US" sz="1300" dirty="0">
                <a:solidFill>
                  <a:schemeClr val="tx1"/>
                </a:solidFill>
              </a:rPr>
              <a:t>Qualitative: a broad statement of the change you want in participants' knowledge, attitudes, beliefs, behavior, or status.</a:t>
            </a:r>
            <a:endParaRPr lang="en-US" sz="1300" dirty="0"/>
          </a:p>
        </p:txBody>
      </p:sp>
      <p:sp>
        <p:nvSpPr>
          <p:cNvPr id="6" name="Text 4"/>
          <p:cNvSpPr txBox="1"/>
          <p:nvPr/>
        </p:nvSpPr>
        <p:spPr>
          <a:xfrm>
            <a:off x="731520" y="2788920"/>
            <a:ext cx="2606040" cy="868680"/>
          </a:xfrm>
          <a:prstGeom prst="rect">
            <a:avLst/>
          </a:prstGeom>
          <a:noFill/>
          <a:ln/>
        </p:spPr>
        <p:txBody>
          <a:bodyPr wrap="square" lIns="0" tIns="0" rIns="0" bIns="0" rtlCol="0" anchor="t"/>
          <a:lstStyle/>
          <a:p>
            <a:pPr marL="0" indent="0">
              <a:buNone/>
            </a:pPr>
            <a:r>
              <a:rPr lang="en-US" sz="1300" i="1" dirty="0">
                <a:solidFill>
                  <a:schemeClr val="tx2"/>
                </a:solidFill>
              </a:rPr>
              <a:t>“Youth in our mentoring ministry build confidence and stay engaged in school.”</a:t>
            </a:r>
            <a:endParaRPr lang="en-US" sz="1300" dirty="0"/>
          </a:p>
        </p:txBody>
      </p:sp>
      <p:sp>
        <p:nvSpPr>
          <p:cNvPr id="7" name="Text 5"/>
          <p:cNvSpPr txBox="1"/>
          <p:nvPr/>
        </p:nvSpPr>
        <p:spPr>
          <a:xfrm>
            <a:off x="731520" y="3657600"/>
            <a:ext cx="2606040" cy="594360"/>
          </a:xfrm>
          <a:prstGeom prst="rect">
            <a:avLst/>
          </a:prstGeom>
          <a:noFill/>
          <a:ln/>
        </p:spPr>
        <p:txBody>
          <a:bodyPr wrap="square" lIns="0" tIns="0" rIns="0" bIns="0" rtlCol="0" anchor="t"/>
          <a:lstStyle/>
          <a:p>
            <a:pPr marL="0" indent="0">
              <a:buNone/>
            </a:pPr>
            <a:r>
              <a:rPr lang="en-US" sz="1100" b="1" dirty="0">
                <a:solidFill>
                  <a:schemeClr val="accent6"/>
                </a:solidFill>
              </a:rPr>
              <a:t>Keep your focus here. Metrics serve the goal, not the other way around.</a:t>
            </a:r>
            <a:endParaRPr lang="en-US" sz="1100" dirty="0"/>
          </a:p>
        </p:txBody>
      </p:sp>
      <p:sp>
        <p:nvSpPr>
          <p:cNvPr id="8" name="Text 6"/>
          <p:cNvSpPr txBox="1"/>
          <p:nvPr/>
        </p:nvSpPr>
        <p:spPr>
          <a:xfrm>
            <a:off x="3840480" y="1143000"/>
            <a:ext cx="4846320" cy="274320"/>
          </a:xfrm>
          <a:prstGeom prst="rect">
            <a:avLst/>
          </a:prstGeom>
          <a:noFill/>
          <a:ln/>
        </p:spPr>
        <p:txBody>
          <a:bodyPr wrap="square" lIns="0" tIns="0" rIns="0" bIns="0" rtlCol="0" anchor="ctr"/>
          <a:lstStyle/>
          <a:p>
            <a:pPr marL="0" indent="0">
              <a:buNone/>
            </a:pPr>
            <a:r>
              <a:rPr lang="en-US" sz="1100" b="1" dirty="0">
                <a:solidFill>
                  <a:schemeClr val="accent2"/>
                </a:solidFill>
              </a:rPr>
              <a:t>INDICATOR FORMULA</a:t>
            </a:r>
            <a:endParaRPr lang="en-US" sz="1100" dirty="0"/>
          </a:p>
        </p:txBody>
      </p:sp>
      <p:sp>
        <p:nvSpPr>
          <p:cNvPr id="9" name="Indicator part"/>
          <p:cNvSpPr/>
          <p:nvPr/>
        </p:nvSpPr>
        <p:spPr>
          <a:xfrm>
            <a:off x="3840480" y="1463040"/>
            <a:ext cx="1124712" cy="731520"/>
          </a:xfrm>
          <a:prstGeom prst="roundRect">
            <a:avLst>
              <a:gd name="adj" fmla="val 10000"/>
            </a:avLst>
          </a:prstGeom>
          <a:solidFill>
            <a:schemeClr val="tx2"/>
          </a:solidFill>
          <a:ln/>
        </p:spPr>
        <p:txBody>
          <a:bodyPr/>
          <a:lstStyle/>
          <a:p>
            <a:endParaRPr lang="en-US"/>
          </a:p>
        </p:txBody>
      </p:sp>
      <p:sp>
        <p:nvSpPr>
          <p:cNvPr id="10" name="Text 8"/>
          <p:cNvSpPr txBox="1"/>
          <p:nvPr/>
        </p:nvSpPr>
        <p:spPr>
          <a:xfrm>
            <a:off x="3840480" y="1463040"/>
            <a:ext cx="1124712" cy="731520"/>
          </a:xfrm>
          <a:prstGeom prst="rect">
            <a:avLst/>
          </a:prstGeom>
          <a:noFill/>
          <a:ln/>
        </p:spPr>
        <p:txBody>
          <a:bodyPr wrap="square" lIns="0" tIns="0" rIns="0" bIns="0" rtlCol="0" anchor="ctr"/>
          <a:lstStyle/>
          <a:p>
            <a:pPr marL="0" indent="0" algn="ctr">
              <a:buNone/>
            </a:pPr>
            <a:r>
              <a:rPr lang="en-US" sz="1300" b="1" dirty="0">
                <a:solidFill>
                  <a:schemeClr val="bg1"/>
                </a:solidFill>
              </a:rPr>
              <a:t>Target</a:t>
            </a:r>
            <a:endParaRPr lang="en-US" sz="1300" dirty="0"/>
          </a:p>
          <a:p>
            <a:pPr marL="0" indent="0" algn="ctr">
              <a:buNone/>
            </a:pPr>
            <a:r>
              <a:rPr lang="en-US" sz="1000" dirty="0">
                <a:solidFill>
                  <a:schemeClr val="bg1"/>
                </a:solidFill>
              </a:rPr>
              <a:t>% expected</a:t>
            </a:r>
            <a:endParaRPr lang="en-US" sz="1300" dirty="0"/>
          </a:p>
        </p:txBody>
      </p:sp>
      <p:sp>
        <p:nvSpPr>
          <p:cNvPr id="11" name="Indicator part"/>
          <p:cNvSpPr/>
          <p:nvPr/>
        </p:nvSpPr>
        <p:spPr>
          <a:xfrm>
            <a:off x="5056632" y="1463040"/>
            <a:ext cx="1124712" cy="731520"/>
          </a:xfrm>
          <a:prstGeom prst="roundRect">
            <a:avLst>
              <a:gd name="adj" fmla="val 10000"/>
            </a:avLst>
          </a:prstGeom>
          <a:solidFill>
            <a:schemeClr val="accent2"/>
          </a:solidFill>
          <a:ln/>
        </p:spPr>
        <p:txBody>
          <a:bodyPr/>
          <a:lstStyle/>
          <a:p>
            <a:endParaRPr lang="en-US"/>
          </a:p>
        </p:txBody>
      </p:sp>
      <p:sp>
        <p:nvSpPr>
          <p:cNvPr id="12" name="Text 10"/>
          <p:cNvSpPr txBox="1"/>
          <p:nvPr/>
        </p:nvSpPr>
        <p:spPr>
          <a:xfrm>
            <a:off x="5056632" y="1463040"/>
            <a:ext cx="1124712" cy="731520"/>
          </a:xfrm>
          <a:prstGeom prst="rect">
            <a:avLst/>
          </a:prstGeom>
          <a:noFill/>
          <a:ln/>
        </p:spPr>
        <p:txBody>
          <a:bodyPr wrap="square" lIns="0" tIns="0" rIns="0" bIns="0" rtlCol="0" anchor="ctr"/>
          <a:lstStyle/>
          <a:p>
            <a:pPr marL="0" indent="0" algn="ctr">
              <a:buNone/>
            </a:pPr>
            <a:r>
              <a:rPr lang="en-US" sz="1300" b="1" dirty="0">
                <a:solidFill>
                  <a:schemeClr val="bg1"/>
                </a:solidFill>
              </a:rPr>
              <a:t>Population</a:t>
            </a:r>
            <a:endParaRPr lang="en-US" sz="1300" dirty="0"/>
          </a:p>
          <a:p>
            <a:pPr marL="0" indent="0" algn="ctr">
              <a:buNone/>
            </a:pPr>
            <a:r>
              <a:rPr lang="en-US" sz="1000" dirty="0">
                <a:solidFill>
                  <a:schemeClr val="bg1"/>
                </a:solidFill>
              </a:rPr>
              <a:t>who</a:t>
            </a:r>
            <a:endParaRPr lang="en-US" sz="1300" dirty="0"/>
          </a:p>
        </p:txBody>
      </p:sp>
      <p:sp>
        <p:nvSpPr>
          <p:cNvPr id="13" name="Indicator part"/>
          <p:cNvSpPr/>
          <p:nvPr/>
        </p:nvSpPr>
        <p:spPr>
          <a:xfrm>
            <a:off x="6272784" y="1463040"/>
            <a:ext cx="1124712" cy="731520"/>
          </a:xfrm>
          <a:prstGeom prst="roundRect">
            <a:avLst>
              <a:gd name="adj" fmla="val 10000"/>
            </a:avLst>
          </a:prstGeom>
          <a:solidFill>
            <a:schemeClr val="tx2"/>
          </a:solidFill>
          <a:ln/>
        </p:spPr>
        <p:txBody>
          <a:bodyPr/>
          <a:lstStyle/>
          <a:p>
            <a:endParaRPr lang="en-US"/>
          </a:p>
        </p:txBody>
      </p:sp>
      <p:sp>
        <p:nvSpPr>
          <p:cNvPr id="14" name="Text 12"/>
          <p:cNvSpPr txBox="1"/>
          <p:nvPr/>
        </p:nvSpPr>
        <p:spPr>
          <a:xfrm>
            <a:off x="6272784" y="1463040"/>
            <a:ext cx="1124712" cy="731520"/>
          </a:xfrm>
          <a:prstGeom prst="rect">
            <a:avLst/>
          </a:prstGeom>
          <a:noFill/>
          <a:ln/>
        </p:spPr>
        <p:txBody>
          <a:bodyPr wrap="square" lIns="0" tIns="0" rIns="0" bIns="0" rtlCol="0" anchor="ctr"/>
          <a:lstStyle/>
          <a:p>
            <a:pPr marL="0" indent="0" algn="ctr">
              <a:buNone/>
            </a:pPr>
            <a:r>
              <a:rPr lang="en-US" sz="1300" b="1" dirty="0">
                <a:solidFill>
                  <a:schemeClr val="bg1"/>
                </a:solidFill>
              </a:rPr>
              <a:t>Threshold</a:t>
            </a:r>
            <a:endParaRPr lang="en-US" sz="1300" dirty="0"/>
          </a:p>
          <a:p>
            <a:pPr marL="0" indent="0" algn="ctr">
              <a:buNone/>
            </a:pPr>
            <a:r>
              <a:rPr lang="en-US" sz="1000" dirty="0">
                <a:solidFill>
                  <a:schemeClr val="bg1"/>
                </a:solidFill>
              </a:rPr>
              <a:t>minimum</a:t>
            </a:r>
            <a:endParaRPr lang="en-US" sz="1300" dirty="0"/>
          </a:p>
        </p:txBody>
      </p:sp>
      <p:sp>
        <p:nvSpPr>
          <p:cNvPr id="15" name="Indicator part"/>
          <p:cNvSpPr/>
          <p:nvPr/>
        </p:nvSpPr>
        <p:spPr>
          <a:xfrm>
            <a:off x="7488936" y="1463040"/>
            <a:ext cx="1124712" cy="731520"/>
          </a:xfrm>
          <a:prstGeom prst="roundRect">
            <a:avLst>
              <a:gd name="adj" fmla="val 10000"/>
            </a:avLst>
          </a:prstGeom>
          <a:solidFill>
            <a:schemeClr val="accent2"/>
          </a:solidFill>
          <a:ln/>
        </p:spPr>
        <p:txBody>
          <a:bodyPr/>
          <a:lstStyle/>
          <a:p>
            <a:endParaRPr lang="en-US"/>
          </a:p>
        </p:txBody>
      </p:sp>
      <p:sp>
        <p:nvSpPr>
          <p:cNvPr id="16" name="Text 14"/>
          <p:cNvSpPr txBox="1"/>
          <p:nvPr/>
        </p:nvSpPr>
        <p:spPr>
          <a:xfrm>
            <a:off x="7488936" y="1463040"/>
            <a:ext cx="1124712" cy="731520"/>
          </a:xfrm>
          <a:prstGeom prst="rect">
            <a:avLst/>
          </a:prstGeom>
          <a:noFill/>
          <a:ln/>
        </p:spPr>
        <p:txBody>
          <a:bodyPr wrap="square" lIns="0" tIns="0" rIns="0" bIns="0" rtlCol="0" anchor="ctr"/>
          <a:lstStyle/>
          <a:p>
            <a:pPr marL="0" indent="0" algn="ctr">
              <a:buNone/>
            </a:pPr>
            <a:r>
              <a:rPr lang="en-US" sz="1300" b="1" dirty="0">
                <a:solidFill>
                  <a:schemeClr val="bg1"/>
                </a:solidFill>
              </a:rPr>
              <a:t>Timeline</a:t>
            </a:r>
            <a:endParaRPr lang="en-US" sz="1300" dirty="0"/>
          </a:p>
          <a:p>
            <a:pPr marL="0" indent="0" algn="ctr">
              <a:buNone/>
            </a:pPr>
            <a:r>
              <a:rPr lang="en-US" sz="1000" dirty="0">
                <a:solidFill>
                  <a:schemeClr val="bg1"/>
                </a:solidFill>
              </a:rPr>
              <a:t>by when</a:t>
            </a:r>
            <a:endParaRPr lang="en-US" sz="1300" dirty="0"/>
          </a:p>
        </p:txBody>
      </p:sp>
      <p:sp>
        <p:nvSpPr>
          <p:cNvPr id="17" name="Text 15"/>
          <p:cNvSpPr txBox="1"/>
          <p:nvPr/>
        </p:nvSpPr>
        <p:spPr>
          <a:xfrm>
            <a:off x="3840480" y="2240280"/>
            <a:ext cx="4846320" cy="274320"/>
          </a:xfrm>
          <a:prstGeom prst="rect">
            <a:avLst/>
          </a:prstGeom>
          <a:noFill/>
          <a:ln/>
        </p:spPr>
        <p:txBody>
          <a:bodyPr wrap="square" lIns="0" tIns="0" rIns="0" bIns="0" rtlCol="0" anchor="ctr"/>
          <a:lstStyle/>
          <a:p>
            <a:pPr marL="0" indent="0">
              <a:buNone/>
            </a:pPr>
            <a:r>
              <a:rPr lang="en-US" sz="1100" i="1" dirty="0">
                <a:solidFill>
                  <a:schemeClr val="accent6"/>
                </a:solidFill>
              </a:rPr>
              <a:t>…plus how you will measure it</a:t>
            </a:r>
            <a:endParaRPr lang="en-US" sz="1100" dirty="0"/>
          </a:p>
        </p:txBody>
      </p:sp>
      <p:sp>
        <p:nvSpPr>
          <p:cNvPr id="18" name="Text 16"/>
          <p:cNvSpPr txBox="1"/>
          <p:nvPr/>
        </p:nvSpPr>
        <p:spPr>
          <a:xfrm>
            <a:off x="3840480" y="2560320"/>
            <a:ext cx="4846320" cy="914400"/>
          </a:xfrm>
          <a:prstGeom prst="rect">
            <a:avLst/>
          </a:prstGeom>
          <a:noFill/>
          <a:ln/>
        </p:spPr>
        <p:txBody>
          <a:bodyPr wrap="square" lIns="0" tIns="0" rIns="0" bIns="0" rtlCol="0" anchor="t"/>
          <a:lstStyle/>
          <a:p>
            <a:pPr marL="0" indent="0">
              <a:buNone/>
            </a:pPr>
            <a:r>
              <a:rPr lang="en-US" sz="1250" b="1" dirty="0">
                <a:solidFill>
                  <a:schemeClr val="tx2"/>
                </a:solidFill>
              </a:rPr>
              <a:t>Ministry example</a:t>
            </a:r>
            <a:endParaRPr lang="en-US" sz="1250" dirty="0"/>
          </a:p>
          <a:p>
            <a:pPr marL="0" indent="0">
              <a:buNone/>
            </a:pPr>
            <a:r>
              <a:rPr lang="en-US" sz="1250" dirty="0">
                <a:solidFill>
                  <a:schemeClr val="tx1"/>
                </a:solidFill>
              </a:rPr>
              <a:t>75% of mentees who attend at least 10 sessions will report “agree” or “strongly agree” that they feel more confident at school by the end of the school year, on a pre-post youth survey.</a:t>
            </a:r>
            <a:endParaRPr lang="en-US" sz="1250" dirty="0"/>
          </a:p>
        </p:txBody>
      </p:sp>
      <p:sp>
        <p:nvSpPr>
          <p:cNvPr id="19" name="Text 17"/>
          <p:cNvSpPr txBox="1"/>
          <p:nvPr/>
        </p:nvSpPr>
        <p:spPr>
          <a:xfrm>
            <a:off x="3840480" y="3520440"/>
            <a:ext cx="4846320" cy="868680"/>
          </a:xfrm>
          <a:prstGeom prst="rect">
            <a:avLst/>
          </a:prstGeom>
          <a:noFill/>
          <a:ln/>
        </p:spPr>
        <p:txBody>
          <a:bodyPr wrap="square" lIns="0" tIns="0" rIns="0" bIns="0" rtlCol="0" anchor="t"/>
          <a:lstStyle/>
          <a:p>
            <a:pPr marL="0" indent="0">
              <a:buNone/>
            </a:pPr>
            <a:r>
              <a:rPr lang="en-US" sz="1250" b="1" dirty="0">
                <a:solidFill>
                  <a:schemeClr val="tx2"/>
                </a:solidFill>
              </a:rPr>
              <a:t>From Broadway Dallas (HSMTA)</a:t>
            </a:r>
            <a:endParaRPr lang="en-US" sz="1250" dirty="0"/>
          </a:p>
          <a:p>
            <a:pPr marL="0" indent="0">
              <a:buNone/>
            </a:pPr>
            <a:r>
              <a:rPr lang="en-US" sz="1250" dirty="0">
                <a:solidFill>
                  <a:schemeClr val="tx1"/>
                </a:solidFill>
              </a:rPr>
              <a:t>80% of students will report a “moderate” or “large” improvement in their musical theatre skills on the student survey given after the awards ceremony.</a:t>
            </a:r>
            <a:endParaRPr lang="en-US" sz="125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Process matters too</a:t>
            </a:r>
            <a:endParaRPr lang="en-US" sz="3000" dirty="0"/>
          </a:p>
        </p:txBody>
      </p:sp>
      <p:sp>
        <p:nvSpPr>
          <p:cNvPr id="3" name="Survey tip"/>
          <p:cNvSpPr/>
          <p:nvPr/>
        </p:nvSpPr>
        <p:spPr>
          <a:xfrm>
            <a:off x="425483" y="2542884"/>
            <a:ext cx="4130041" cy="837904"/>
          </a:xfrm>
          <a:prstGeom prst="roundRect">
            <a:avLst>
              <a:gd name="adj" fmla="val 4706"/>
            </a:avLst>
          </a:prstGeom>
          <a:solidFill>
            <a:schemeClr val="bg2"/>
          </a:solidFill>
          <a:ln/>
        </p:spPr>
        <p:txBody>
          <a:bodyPr/>
          <a:lstStyle/>
          <a:p>
            <a:endParaRPr lang="en-US"/>
          </a:p>
        </p:txBody>
      </p:sp>
      <p:sp>
        <p:nvSpPr>
          <p:cNvPr id="4" name="Text 2"/>
          <p:cNvSpPr txBox="1"/>
          <p:nvPr/>
        </p:nvSpPr>
        <p:spPr>
          <a:xfrm>
            <a:off x="1159064" y="2801816"/>
            <a:ext cx="2844525" cy="320040"/>
          </a:xfrm>
          <a:prstGeom prst="rect">
            <a:avLst/>
          </a:prstGeom>
          <a:noFill/>
          <a:ln/>
        </p:spPr>
        <p:txBody>
          <a:bodyPr wrap="square" lIns="0" tIns="0" rIns="0" bIns="0"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Consistency &amp; Repeatability</a:t>
            </a:r>
            <a:endParaRPr lang="en-US" sz="1700" dirty="0"/>
          </a:p>
        </p:txBody>
      </p:sp>
      <p:sp>
        <p:nvSpPr>
          <p:cNvPr id="6" name="Survey tip"/>
          <p:cNvSpPr/>
          <p:nvPr/>
        </p:nvSpPr>
        <p:spPr>
          <a:xfrm>
            <a:off x="4709777" y="2542884"/>
            <a:ext cx="4164639" cy="813463"/>
          </a:xfrm>
          <a:prstGeom prst="roundRect">
            <a:avLst>
              <a:gd name="adj" fmla="val 4706"/>
            </a:avLst>
          </a:prstGeom>
          <a:solidFill>
            <a:schemeClr val="bg2"/>
          </a:solidFill>
          <a:ln/>
        </p:spPr>
        <p:txBody>
          <a:bodyPr/>
          <a:lstStyle/>
          <a:p>
            <a:endParaRPr lang="en-US"/>
          </a:p>
        </p:txBody>
      </p:sp>
      <p:sp>
        <p:nvSpPr>
          <p:cNvPr id="7" name="Text 5"/>
          <p:cNvSpPr txBox="1"/>
          <p:nvPr/>
        </p:nvSpPr>
        <p:spPr>
          <a:xfrm>
            <a:off x="5841039" y="2801816"/>
            <a:ext cx="2083762" cy="320040"/>
          </a:xfrm>
          <a:prstGeom prst="rect">
            <a:avLst/>
          </a:prstGeom>
          <a:noFill/>
          <a:ln/>
        </p:spPr>
        <p:txBody>
          <a:bodyPr wrap="square" lIns="0" tIns="0" rIns="0" bIns="0"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Control &amp; Flexibility</a:t>
            </a:r>
            <a:endParaRPr lang="en-US" sz="1700" dirty="0"/>
          </a:p>
        </p:txBody>
      </p:sp>
      <p:sp>
        <p:nvSpPr>
          <p:cNvPr id="9" name="Survey tip"/>
          <p:cNvSpPr/>
          <p:nvPr/>
        </p:nvSpPr>
        <p:spPr>
          <a:xfrm>
            <a:off x="457200" y="3588386"/>
            <a:ext cx="4098325" cy="935834"/>
          </a:xfrm>
          <a:prstGeom prst="roundRect">
            <a:avLst>
              <a:gd name="adj" fmla="val 4706"/>
            </a:avLst>
          </a:prstGeom>
          <a:solidFill>
            <a:schemeClr val="bg2"/>
          </a:solidFill>
          <a:ln/>
        </p:spPr>
        <p:txBody>
          <a:bodyPr/>
          <a:lstStyle/>
          <a:p>
            <a:endParaRPr lang="en-US"/>
          </a:p>
        </p:txBody>
      </p:sp>
      <p:sp>
        <p:nvSpPr>
          <p:cNvPr id="10" name="Text 8"/>
          <p:cNvSpPr txBox="1"/>
          <p:nvPr/>
        </p:nvSpPr>
        <p:spPr>
          <a:xfrm>
            <a:off x="1159064" y="3896283"/>
            <a:ext cx="3915444" cy="320040"/>
          </a:xfrm>
          <a:prstGeom prst="rect">
            <a:avLst/>
          </a:prstGeom>
          <a:noFill/>
          <a:ln/>
        </p:spPr>
        <p:txBody>
          <a:bodyPr wrap="square" lIns="0" tIns="0" rIns="0" bIns="0"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Learning &amp; Improvement</a:t>
            </a:r>
            <a:endParaRPr lang="en-US" sz="1700" dirty="0"/>
          </a:p>
        </p:txBody>
      </p:sp>
      <p:sp>
        <p:nvSpPr>
          <p:cNvPr id="12" name="Survey tip"/>
          <p:cNvSpPr/>
          <p:nvPr/>
        </p:nvSpPr>
        <p:spPr>
          <a:xfrm>
            <a:off x="4685063" y="3592460"/>
            <a:ext cx="4164639" cy="931760"/>
          </a:xfrm>
          <a:prstGeom prst="roundRect">
            <a:avLst>
              <a:gd name="adj" fmla="val 4706"/>
            </a:avLst>
          </a:prstGeom>
          <a:solidFill>
            <a:schemeClr val="bg2"/>
          </a:solidFill>
          <a:ln/>
        </p:spPr>
        <p:txBody>
          <a:bodyPr/>
          <a:lstStyle/>
          <a:p>
            <a:endParaRPr lang="en-US"/>
          </a:p>
        </p:txBody>
      </p:sp>
      <p:sp>
        <p:nvSpPr>
          <p:cNvPr id="13" name="Text 11"/>
          <p:cNvSpPr txBox="1"/>
          <p:nvPr/>
        </p:nvSpPr>
        <p:spPr>
          <a:xfrm>
            <a:off x="5536239" y="3911505"/>
            <a:ext cx="2693362" cy="320040"/>
          </a:xfrm>
          <a:prstGeom prst="rect">
            <a:avLst/>
          </a:prstGeom>
          <a:noFill/>
          <a:ln/>
        </p:spPr>
        <p:txBody>
          <a:bodyPr wrap="square" lIns="0" tIns="0" rIns="0" bIns="0"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Motivation &amp; Engagement</a:t>
            </a:r>
            <a:endParaRPr lang="en-US" sz="1700" dirty="0"/>
          </a:p>
        </p:txBody>
      </p:sp>
      <p:sp>
        <p:nvSpPr>
          <p:cNvPr id="15" name="Fix it example"/>
          <p:cNvSpPr/>
          <p:nvPr/>
        </p:nvSpPr>
        <p:spPr>
          <a:xfrm>
            <a:off x="438458" y="1167718"/>
            <a:ext cx="8411244" cy="1051585"/>
          </a:xfrm>
          <a:prstGeom prst="roundRect">
            <a:avLst>
              <a:gd name="adj" fmla="val 3125"/>
            </a:avLst>
          </a:prstGeom>
          <a:solidFill>
            <a:schemeClr val="tx2"/>
          </a:solidFill>
          <a:ln/>
        </p:spPr>
        <p:txBody>
          <a:bodyPr/>
          <a:lstStyle/>
          <a:p>
            <a:endParaRPr lang="en-US"/>
          </a:p>
        </p:txBody>
      </p:sp>
      <p:sp>
        <p:nvSpPr>
          <p:cNvPr id="17" name="Text 15"/>
          <p:cNvSpPr txBox="1"/>
          <p:nvPr/>
        </p:nvSpPr>
        <p:spPr>
          <a:xfrm>
            <a:off x="533194" y="1252209"/>
            <a:ext cx="8341222" cy="904371"/>
          </a:xfrm>
          <a:prstGeom prst="rect">
            <a:avLst/>
          </a:prstGeom>
          <a:noFill/>
          <a:ln/>
        </p:spPr>
        <p:txBody>
          <a:bodyPr wrap="square" lIns="0" tIns="0" rIns="0" bIns="0" rtlCol="0" anchor="t"/>
          <a:lstStyle/>
          <a:p>
            <a:pPr algn="ctr"/>
            <a:r>
              <a:rPr lang="en-US" sz="2000" b="1" dirty="0">
                <a:solidFill>
                  <a:srgbClr val="BDECE8"/>
                </a:solidFill>
              </a:rPr>
              <a:t>While the desired outcome is important, </a:t>
            </a:r>
            <a:br>
              <a:rPr lang="en-US" sz="2000" b="1" dirty="0">
                <a:solidFill>
                  <a:srgbClr val="BDECE8"/>
                </a:solidFill>
              </a:rPr>
            </a:br>
            <a:r>
              <a:rPr lang="en-US" sz="2000" b="1" dirty="0">
                <a:solidFill>
                  <a:srgbClr val="BDECE8"/>
                </a:solidFill>
              </a:rPr>
              <a:t>the process itself, with its inherent steps and choices, </a:t>
            </a:r>
            <a:br>
              <a:rPr lang="en-US" sz="2000" b="1" dirty="0">
                <a:solidFill>
                  <a:srgbClr val="BDECE8"/>
                </a:solidFill>
              </a:rPr>
            </a:br>
            <a:r>
              <a:rPr lang="en-US" sz="2000" b="1" dirty="0">
                <a:solidFill>
                  <a:srgbClr val="BDECE8"/>
                </a:solidFill>
              </a:rPr>
              <a:t>shapes the eventual result.</a:t>
            </a:r>
            <a:endParaRPr lang="en-US" sz="20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Case study: After-School All-Stars North Texas</a:t>
            </a:r>
            <a:endParaRPr lang="en-US" sz="3000" dirty="0"/>
          </a:p>
        </p:txBody>
      </p:sp>
      <p:sp>
        <p:nvSpPr>
          <p:cNvPr id="3" name="Timeline line"/>
          <p:cNvSpPr/>
          <p:nvPr/>
        </p:nvSpPr>
        <p:spPr>
          <a:xfrm>
            <a:off x="777240" y="1572768"/>
            <a:ext cx="7589520" cy="0"/>
          </a:xfrm>
          <a:prstGeom prst="line">
            <a:avLst/>
          </a:prstGeom>
          <a:noFill/>
          <a:ln w="25400">
            <a:solidFill>
              <a:srgbClr val="4F8677"/>
            </a:solidFill>
            <a:prstDash val="solid"/>
          </a:ln>
        </p:spPr>
        <p:txBody>
          <a:bodyPr/>
          <a:lstStyle/>
          <a:p>
            <a:endParaRPr lang="en-US"/>
          </a:p>
        </p:txBody>
      </p:sp>
      <p:sp>
        <p:nvSpPr>
          <p:cNvPr id="4" name="Timeline dot"/>
          <p:cNvSpPr/>
          <p:nvPr/>
        </p:nvSpPr>
        <p:spPr>
          <a:xfrm>
            <a:off x="640080" y="1389888"/>
            <a:ext cx="365760" cy="365760"/>
          </a:xfrm>
          <a:prstGeom prst="ellipse">
            <a:avLst/>
          </a:prstGeom>
          <a:solidFill>
            <a:schemeClr val="tx2"/>
          </a:solidFill>
          <a:ln w="25400">
            <a:solidFill>
              <a:srgbClr val="FFFFFF"/>
            </a:solidFill>
            <a:prstDash val="solid"/>
          </a:ln>
        </p:spPr>
        <p:txBody>
          <a:bodyPr/>
          <a:lstStyle/>
          <a:p>
            <a:endParaRPr lang="en-US"/>
          </a:p>
        </p:txBody>
      </p:sp>
      <p:sp>
        <p:nvSpPr>
          <p:cNvPr id="5" name="Text 3"/>
          <p:cNvSpPr txBox="1"/>
          <p:nvPr/>
        </p:nvSpPr>
        <p:spPr>
          <a:xfrm>
            <a:off x="457200" y="1874520"/>
            <a:ext cx="1920240" cy="274320"/>
          </a:xfrm>
          <a:prstGeom prst="rect">
            <a:avLst/>
          </a:prstGeom>
          <a:noFill/>
          <a:ln/>
        </p:spPr>
        <p:txBody>
          <a:bodyPr wrap="square" lIns="0" tIns="0" rIns="0" bIns="0" rtlCol="0" anchor="ctr"/>
          <a:lstStyle/>
          <a:p>
            <a:pPr marL="0" indent="0">
              <a:buNone/>
            </a:pPr>
            <a:r>
              <a:rPr lang="en-US" sz="1200" b="1" dirty="0">
                <a:solidFill>
                  <a:schemeClr val="accent2"/>
                </a:solidFill>
              </a:rPr>
              <a:t>Year 1</a:t>
            </a:r>
            <a:endParaRPr lang="en-US" sz="1200" dirty="0"/>
          </a:p>
        </p:txBody>
      </p:sp>
      <p:sp>
        <p:nvSpPr>
          <p:cNvPr id="6" name="Text 4"/>
          <p:cNvSpPr txBox="1"/>
          <p:nvPr/>
        </p:nvSpPr>
        <p:spPr>
          <a:xfrm>
            <a:off x="457200" y="2148840"/>
            <a:ext cx="1920240" cy="502920"/>
          </a:xfrm>
          <a:prstGeom prst="rect">
            <a:avLst/>
          </a:prstGeom>
          <a:noFill/>
          <a:ln/>
        </p:spPr>
        <p:txBody>
          <a:bodyPr wrap="square" lIns="0" tIns="0" rIns="0" bIns="0" rtlCol="0" anchor="t"/>
          <a:lstStyle/>
          <a:p>
            <a:pPr marL="0" indent="0">
              <a:buNone/>
            </a:pPr>
            <a:r>
              <a:rPr lang="en-US" sz="1400" b="1" dirty="0">
                <a:solidFill>
                  <a:schemeClr val="tx2"/>
                </a:solidFill>
              </a:rPr>
              <a:t>Process and outcomes evaluation</a:t>
            </a:r>
            <a:endParaRPr lang="en-US" sz="1400" dirty="0"/>
          </a:p>
        </p:txBody>
      </p:sp>
      <p:sp>
        <p:nvSpPr>
          <p:cNvPr id="7" name="Text 5"/>
          <p:cNvSpPr txBox="1"/>
          <p:nvPr/>
        </p:nvSpPr>
        <p:spPr>
          <a:xfrm>
            <a:off x="457200" y="2670048"/>
            <a:ext cx="1920240" cy="868680"/>
          </a:xfrm>
          <a:prstGeom prst="rect">
            <a:avLst/>
          </a:prstGeom>
          <a:noFill/>
          <a:ln/>
        </p:spPr>
        <p:txBody>
          <a:bodyPr wrap="square" lIns="0" tIns="0" rIns="0" bIns="0" rtlCol="0" anchor="t"/>
          <a:lstStyle/>
          <a:p>
            <a:pPr marL="0" indent="0">
              <a:buNone/>
            </a:pPr>
            <a:r>
              <a:rPr lang="en-US" sz="1200" dirty="0">
                <a:solidFill>
                  <a:schemeClr val="tx1"/>
                </a:solidFill>
              </a:rPr>
              <a:t>Is the program implemented as designed? Did students reach the outcomes?</a:t>
            </a:r>
            <a:endParaRPr lang="en-US" sz="1200" dirty="0"/>
          </a:p>
        </p:txBody>
      </p:sp>
      <p:sp>
        <p:nvSpPr>
          <p:cNvPr id="8" name="Timeline dot"/>
          <p:cNvSpPr/>
          <p:nvPr/>
        </p:nvSpPr>
        <p:spPr>
          <a:xfrm>
            <a:off x="2743200" y="1389888"/>
            <a:ext cx="365760" cy="365760"/>
          </a:xfrm>
          <a:prstGeom prst="ellipse">
            <a:avLst/>
          </a:prstGeom>
          <a:solidFill>
            <a:schemeClr val="accent2"/>
          </a:solidFill>
          <a:ln w="25400">
            <a:solidFill>
              <a:srgbClr val="FFFFFF"/>
            </a:solidFill>
            <a:prstDash val="solid"/>
          </a:ln>
        </p:spPr>
        <p:txBody>
          <a:bodyPr/>
          <a:lstStyle/>
          <a:p>
            <a:endParaRPr lang="en-US"/>
          </a:p>
        </p:txBody>
      </p:sp>
      <p:sp>
        <p:nvSpPr>
          <p:cNvPr id="9" name="Text 7"/>
          <p:cNvSpPr txBox="1"/>
          <p:nvPr/>
        </p:nvSpPr>
        <p:spPr>
          <a:xfrm>
            <a:off x="2560320" y="1874520"/>
            <a:ext cx="1920240" cy="274320"/>
          </a:xfrm>
          <a:prstGeom prst="rect">
            <a:avLst/>
          </a:prstGeom>
          <a:noFill/>
          <a:ln/>
        </p:spPr>
        <p:txBody>
          <a:bodyPr wrap="square" lIns="0" tIns="0" rIns="0" bIns="0" rtlCol="0" anchor="ctr"/>
          <a:lstStyle/>
          <a:p>
            <a:pPr marL="0" indent="0">
              <a:buNone/>
            </a:pPr>
            <a:r>
              <a:rPr lang="en-US" sz="1200" b="1" dirty="0">
                <a:solidFill>
                  <a:schemeClr val="accent2"/>
                </a:solidFill>
              </a:rPr>
              <a:t>Year 2</a:t>
            </a:r>
            <a:endParaRPr lang="en-US" sz="1200" dirty="0"/>
          </a:p>
        </p:txBody>
      </p:sp>
      <p:sp>
        <p:nvSpPr>
          <p:cNvPr id="10" name="Text 8"/>
          <p:cNvSpPr txBox="1"/>
          <p:nvPr/>
        </p:nvSpPr>
        <p:spPr>
          <a:xfrm>
            <a:off x="2560320" y="2148840"/>
            <a:ext cx="1920240" cy="502920"/>
          </a:xfrm>
          <a:prstGeom prst="rect">
            <a:avLst/>
          </a:prstGeom>
          <a:noFill/>
          <a:ln/>
        </p:spPr>
        <p:txBody>
          <a:bodyPr wrap="square" lIns="0" tIns="0" rIns="0" bIns="0" rtlCol="0" anchor="t"/>
          <a:lstStyle/>
          <a:p>
            <a:pPr marL="0" indent="0">
              <a:buNone/>
            </a:pPr>
            <a:r>
              <a:rPr lang="en-US" sz="1400" b="1" dirty="0">
                <a:solidFill>
                  <a:schemeClr val="tx2"/>
                </a:solidFill>
              </a:rPr>
              <a:t>Continuous quality improvement</a:t>
            </a:r>
            <a:endParaRPr lang="en-US" sz="1400" dirty="0"/>
          </a:p>
        </p:txBody>
      </p:sp>
      <p:sp>
        <p:nvSpPr>
          <p:cNvPr id="11" name="Text 9"/>
          <p:cNvSpPr txBox="1"/>
          <p:nvPr/>
        </p:nvSpPr>
        <p:spPr>
          <a:xfrm>
            <a:off x="2560320" y="2670048"/>
            <a:ext cx="1920240" cy="868680"/>
          </a:xfrm>
          <a:prstGeom prst="rect">
            <a:avLst/>
          </a:prstGeom>
          <a:noFill/>
          <a:ln/>
        </p:spPr>
        <p:txBody>
          <a:bodyPr wrap="square" lIns="0" tIns="0" rIns="0" bIns="0" rtlCol="0" anchor="t"/>
          <a:lstStyle/>
          <a:p>
            <a:pPr marL="0" indent="0">
              <a:buNone/>
            </a:pPr>
            <a:r>
              <a:rPr lang="en-US" sz="1200" dirty="0">
                <a:solidFill>
                  <a:schemeClr val="tx1"/>
                </a:solidFill>
              </a:rPr>
              <a:t>Outcomes-to-action table, define quality, set non-negotiables, name assumptions and supports</a:t>
            </a:r>
            <a:endParaRPr lang="en-US" sz="1200" dirty="0"/>
          </a:p>
        </p:txBody>
      </p:sp>
      <p:sp>
        <p:nvSpPr>
          <p:cNvPr id="12" name="Timeline dot"/>
          <p:cNvSpPr/>
          <p:nvPr/>
        </p:nvSpPr>
        <p:spPr>
          <a:xfrm>
            <a:off x="4846320" y="1389888"/>
            <a:ext cx="365760" cy="365760"/>
          </a:xfrm>
          <a:prstGeom prst="ellipse">
            <a:avLst/>
          </a:prstGeom>
          <a:solidFill>
            <a:schemeClr val="tx2"/>
          </a:solidFill>
          <a:ln w="25400">
            <a:solidFill>
              <a:srgbClr val="FFFFFF"/>
            </a:solidFill>
            <a:prstDash val="solid"/>
          </a:ln>
        </p:spPr>
        <p:txBody>
          <a:bodyPr/>
          <a:lstStyle/>
          <a:p>
            <a:endParaRPr lang="en-US"/>
          </a:p>
        </p:txBody>
      </p:sp>
      <p:sp>
        <p:nvSpPr>
          <p:cNvPr id="13" name="Text 11"/>
          <p:cNvSpPr txBox="1"/>
          <p:nvPr/>
        </p:nvSpPr>
        <p:spPr>
          <a:xfrm>
            <a:off x="4663440" y="1874520"/>
            <a:ext cx="1920240" cy="274320"/>
          </a:xfrm>
          <a:prstGeom prst="rect">
            <a:avLst/>
          </a:prstGeom>
          <a:noFill/>
          <a:ln/>
        </p:spPr>
        <p:txBody>
          <a:bodyPr wrap="square" lIns="0" tIns="0" rIns="0" bIns="0" rtlCol="0" anchor="ctr"/>
          <a:lstStyle/>
          <a:p>
            <a:pPr marL="0" indent="0">
              <a:buNone/>
            </a:pPr>
            <a:r>
              <a:rPr lang="en-US" sz="1200" b="1" dirty="0">
                <a:solidFill>
                  <a:schemeClr val="accent2"/>
                </a:solidFill>
              </a:rPr>
              <a:t>Year 3</a:t>
            </a:r>
            <a:endParaRPr lang="en-US" sz="1200" dirty="0"/>
          </a:p>
        </p:txBody>
      </p:sp>
      <p:sp>
        <p:nvSpPr>
          <p:cNvPr id="14" name="Text 12"/>
          <p:cNvSpPr txBox="1"/>
          <p:nvPr/>
        </p:nvSpPr>
        <p:spPr>
          <a:xfrm>
            <a:off x="4663440" y="2148840"/>
            <a:ext cx="1920240" cy="502920"/>
          </a:xfrm>
          <a:prstGeom prst="rect">
            <a:avLst/>
          </a:prstGeom>
          <a:noFill/>
          <a:ln/>
        </p:spPr>
        <p:txBody>
          <a:bodyPr wrap="square" lIns="0" tIns="0" rIns="0" bIns="0" rtlCol="0" anchor="t"/>
          <a:lstStyle/>
          <a:p>
            <a:pPr marL="0" indent="0">
              <a:buNone/>
            </a:pPr>
            <a:r>
              <a:rPr lang="en-US" sz="1400" b="1" dirty="0">
                <a:solidFill>
                  <a:schemeClr val="tx2"/>
                </a:solidFill>
              </a:rPr>
              <a:t>Improvement sustainability</a:t>
            </a:r>
            <a:endParaRPr lang="en-US" sz="1400" dirty="0"/>
          </a:p>
        </p:txBody>
      </p:sp>
      <p:sp>
        <p:nvSpPr>
          <p:cNvPr id="15" name="Text 13"/>
          <p:cNvSpPr txBox="1"/>
          <p:nvPr/>
        </p:nvSpPr>
        <p:spPr>
          <a:xfrm>
            <a:off x="4663440" y="2670048"/>
            <a:ext cx="1920240" cy="868680"/>
          </a:xfrm>
          <a:prstGeom prst="rect">
            <a:avLst/>
          </a:prstGeom>
          <a:noFill/>
          <a:ln/>
        </p:spPr>
        <p:txBody>
          <a:bodyPr wrap="square" lIns="0" tIns="0" rIns="0" bIns="0" rtlCol="0" anchor="t"/>
          <a:lstStyle/>
          <a:p>
            <a:pPr marL="0" indent="0">
              <a:buNone/>
            </a:pPr>
            <a:r>
              <a:rPr lang="en-US" sz="1200" dirty="0">
                <a:solidFill>
                  <a:schemeClr val="tx1"/>
                </a:solidFill>
              </a:rPr>
              <a:t>Master improvement list, training plan, accountability, and implementation logistics</a:t>
            </a:r>
            <a:endParaRPr lang="en-US" sz="1200" dirty="0"/>
          </a:p>
        </p:txBody>
      </p:sp>
      <p:sp>
        <p:nvSpPr>
          <p:cNvPr id="16" name="Timeline dot"/>
          <p:cNvSpPr/>
          <p:nvPr/>
        </p:nvSpPr>
        <p:spPr>
          <a:xfrm>
            <a:off x="6949440" y="1389888"/>
            <a:ext cx="365760" cy="365760"/>
          </a:xfrm>
          <a:prstGeom prst="ellipse">
            <a:avLst/>
          </a:prstGeom>
          <a:solidFill>
            <a:schemeClr val="tx2"/>
          </a:solidFill>
          <a:ln w="25400">
            <a:solidFill>
              <a:srgbClr val="FFFFFF"/>
            </a:solidFill>
            <a:prstDash val="solid"/>
          </a:ln>
        </p:spPr>
        <p:txBody>
          <a:bodyPr/>
          <a:lstStyle/>
          <a:p>
            <a:endParaRPr lang="en-US"/>
          </a:p>
        </p:txBody>
      </p:sp>
      <p:sp>
        <p:nvSpPr>
          <p:cNvPr id="17" name="Text 15"/>
          <p:cNvSpPr txBox="1"/>
          <p:nvPr/>
        </p:nvSpPr>
        <p:spPr>
          <a:xfrm>
            <a:off x="6766560" y="1874520"/>
            <a:ext cx="1920240" cy="274320"/>
          </a:xfrm>
          <a:prstGeom prst="rect">
            <a:avLst/>
          </a:prstGeom>
          <a:noFill/>
          <a:ln/>
        </p:spPr>
        <p:txBody>
          <a:bodyPr wrap="square" lIns="0" tIns="0" rIns="0" bIns="0" rtlCol="0" anchor="ctr"/>
          <a:lstStyle/>
          <a:p>
            <a:pPr marL="0" indent="0">
              <a:buNone/>
            </a:pPr>
            <a:r>
              <a:rPr lang="en-US" sz="1200" b="1" dirty="0">
                <a:solidFill>
                  <a:schemeClr val="accent2"/>
                </a:solidFill>
              </a:rPr>
              <a:t>Year 4</a:t>
            </a:r>
            <a:endParaRPr lang="en-US" sz="1200" dirty="0"/>
          </a:p>
        </p:txBody>
      </p:sp>
      <p:sp>
        <p:nvSpPr>
          <p:cNvPr id="18" name="Text 16"/>
          <p:cNvSpPr txBox="1"/>
          <p:nvPr/>
        </p:nvSpPr>
        <p:spPr>
          <a:xfrm>
            <a:off x="6766560" y="2148840"/>
            <a:ext cx="1920240" cy="502920"/>
          </a:xfrm>
          <a:prstGeom prst="rect">
            <a:avLst/>
          </a:prstGeom>
          <a:noFill/>
          <a:ln/>
        </p:spPr>
        <p:txBody>
          <a:bodyPr wrap="square" lIns="0" tIns="0" rIns="0" bIns="0" rtlCol="0" anchor="t"/>
          <a:lstStyle/>
          <a:p>
            <a:pPr marL="0" indent="0">
              <a:buNone/>
            </a:pPr>
            <a:r>
              <a:rPr lang="en-US" sz="1400" b="1" dirty="0">
                <a:solidFill>
                  <a:schemeClr val="tx2"/>
                </a:solidFill>
              </a:rPr>
              <a:t>Updated evaluation (2026)</a:t>
            </a:r>
            <a:endParaRPr lang="en-US" sz="1400" dirty="0"/>
          </a:p>
        </p:txBody>
      </p:sp>
      <p:sp>
        <p:nvSpPr>
          <p:cNvPr id="19" name="Text 17"/>
          <p:cNvSpPr txBox="1"/>
          <p:nvPr/>
        </p:nvSpPr>
        <p:spPr>
          <a:xfrm>
            <a:off x="6766560" y="2670048"/>
            <a:ext cx="1920240" cy="868680"/>
          </a:xfrm>
          <a:prstGeom prst="rect">
            <a:avLst/>
          </a:prstGeom>
          <a:noFill/>
          <a:ln/>
        </p:spPr>
        <p:txBody>
          <a:bodyPr wrap="square" lIns="0" tIns="0" rIns="0" bIns="0" rtlCol="0" anchor="t"/>
          <a:lstStyle/>
          <a:p>
            <a:pPr marL="0" indent="0">
              <a:buNone/>
            </a:pPr>
            <a:r>
              <a:rPr lang="en-US" sz="1200" dirty="0">
                <a:solidFill>
                  <a:schemeClr val="tx1"/>
                </a:solidFill>
              </a:rPr>
              <a:t>Re-measure process and outcomes; gather staff feedback on the changes</a:t>
            </a:r>
            <a:endParaRPr lang="en-US" sz="1200" dirty="0"/>
          </a:p>
        </p:txBody>
      </p:sp>
      <p:sp>
        <p:nvSpPr>
          <p:cNvPr id="20" name="Lesson"/>
          <p:cNvSpPr/>
          <p:nvPr/>
        </p:nvSpPr>
        <p:spPr>
          <a:xfrm>
            <a:off x="457200" y="3657600"/>
            <a:ext cx="8229600" cy="777240"/>
          </a:xfrm>
          <a:prstGeom prst="roundRect">
            <a:avLst>
              <a:gd name="adj" fmla="val 11765"/>
            </a:avLst>
          </a:prstGeom>
          <a:solidFill>
            <a:schemeClr val="bg2"/>
          </a:solidFill>
          <a:ln/>
        </p:spPr>
        <p:txBody>
          <a:bodyPr/>
          <a:lstStyle/>
          <a:p>
            <a:endParaRPr lang="en-US"/>
          </a:p>
        </p:txBody>
      </p:sp>
      <p:sp>
        <p:nvSpPr>
          <p:cNvPr id="21" name="Text 19"/>
          <p:cNvSpPr txBox="1"/>
          <p:nvPr/>
        </p:nvSpPr>
        <p:spPr>
          <a:xfrm>
            <a:off x="731520" y="3685032"/>
            <a:ext cx="7680960" cy="731520"/>
          </a:xfrm>
          <a:prstGeom prst="rect">
            <a:avLst/>
          </a:prstGeom>
          <a:noFill/>
          <a:ln/>
        </p:spPr>
        <p:txBody>
          <a:bodyPr wrap="square" lIns="0" tIns="0" rIns="0" bIns="0" rtlCol="0" anchor="ctr"/>
          <a:lstStyle/>
          <a:p>
            <a:pPr marL="0" indent="0">
              <a:buNone/>
            </a:pPr>
            <a:r>
              <a:rPr lang="en-US" sz="1300" b="1" dirty="0">
                <a:solidFill>
                  <a:schemeClr val="tx2"/>
                </a:solidFill>
              </a:rPr>
              <a:t>The lesson:  </a:t>
            </a:r>
            <a:r>
              <a:rPr lang="en-US" sz="1300" dirty="0">
                <a:solidFill>
                  <a:schemeClr val="tx1"/>
                </a:solidFill>
              </a:rPr>
              <a:t>Strong processes produce reliable outcomes. Evaluation told them where they were; quality improvement showed them how to get where they needed to be.</a:t>
            </a:r>
            <a:endParaRPr lang="en-US" sz="13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What a funder told us: The Addy Foundation</a:t>
            </a:r>
            <a:endParaRPr lang="en-US" sz="3000" dirty="0"/>
          </a:p>
        </p:txBody>
      </p:sp>
      <p:sp>
        <p:nvSpPr>
          <p:cNvPr id="3" name="Funder card"/>
          <p:cNvSpPr/>
          <p:nvPr/>
        </p:nvSpPr>
        <p:spPr>
          <a:xfrm>
            <a:off x="457200" y="1143000"/>
            <a:ext cx="2615184" cy="3246120"/>
          </a:xfrm>
          <a:prstGeom prst="roundRect">
            <a:avLst>
              <a:gd name="adj" fmla="val 3497"/>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4" name="Icon circle"/>
          <p:cNvSpPr/>
          <p:nvPr/>
        </p:nvSpPr>
        <p:spPr>
          <a:xfrm>
            <a:off x="685800" y="1325880"/>
            <a:ext cx="548640" cy="548640"/>
          </a:xfrm>
          <a:prstGeom prst="ellipse">
            <a:avLst/>
          </a:prstGeom>
          <a:solidFill>
            <a:schemeClr val="tx2"/>
          </a:solidFill>
          <a:ln/>
        </p:spPr>
        <p:txBody>
          <a:bodyPr/>
          <a:lstStyle/>
          <a:p>
            <a:endParaRPr lang="en-US"/>
          </a:p>
        </p:txBody>
      </p:sp>
      <p:pic>
        <p:nvPicPr>
          <p:cNvPr id="5" name="Icon" descr="preencoded.png"/>
          <p:cNvPicPr>
            <a:picLocks noChangeAspect="1"/>
          </p:cNvPicPr>
          <p:nvPr/>
        </p:nvPicPr>
        <p:blipFill>
          <a:blip r:embed="rId3"/>
          <a:stretch>
            <a:fillRect/>
          </a:stretch>
        </p:blipFill>
        <p:spPr>
          <a:xfrm>
            <a:off x="822960" y="1463040"/>
            <a:ext cx="274320" cy="274320"/>
          </a:xfrm>
          <a:prstGeom prst="rect">
            <a:avLst/>
          </a:prstGeom>
        </p:spPr>
      </p:pic>
      <p:sp>
        <p:nvSpPr>
          <p:cNvPr id="6" name="Text 3"/>
          <p:cNvSpPr txBox="1"/>
          <p:nvPr/>
        </p:nvSpPr>
        <p:spPr>
          <a:xfrm>
            <a:off x="1325880" y="1280160"/>
            <a:ext cx="1645920" cy="640080"/>
          </a:xfrm>
          <a:prstGeom prst="rect">
            <a:avLst/>
          </a:prstGeom>
          <a:noFill/>
          <a:ln/>
        </p:spPr>
        <p:txBody>
          <a:bodyPr wrap="square" lIns="0" tIns="0" rIns="0" bIns="0" rtlCol="0" anchor="ctr"/>
          <a:lstStyle/>
          <a:p>
            <a:pPr marL="0" indent="0">
              <a:buNone/>
            </a:pPr>
            <a:r>
              <a:rPr lang="en-US" sz="1500" b="1" dirty="0">
                <a:solidFill>
                  <a:schemeClr val="tx2"/>
                </a:solidFill>
              </a:rPr>
              <a:t>What funders look for</a:t>
            </a:r>
            <a:endParaRPr lang="en-US" sz="1500" dirty="0"/>
          </a:p>
        </p:txBody>
      </p:sp>
      <p:sp>
        <p:nvSpPr>
          <p:cNvPr id="7" name="Text 4"/>
          <p:cNvSpPr txBox="1"/>
          <p:nvPr/>
        </p:nvSpPr>
        <p:spPr>
          <a:xfrm>
            <a:off x="685800" y="2103120"/>
            <a:ext cx="2240280" cy="214884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Is the program sustainable?</a:t>
            </a:r>
            <a:endParaRPr lang="en-US" sz="1300" dirty="0"/>
          </a:p>
          <a:p>
            <a:pPr marL="342900" indent="-342900">
              <a:spcAft>
                <a:spcPts val="600"/>
              </a:spcAft>
              <a:buSzPct val="100000"/>
              <a:buChar char="•"/>
            </a:pPr>
            <a:r>
              <a:rPr lang="en-US" sz="1300" dirty="0">
                <a:solidFill>
                  <a:schemeClr val="tx1"/>
                </a:solidFill>
              </a:rPr>
              <a:t>Is it replicable and scalable?</a:t>
            </a:r>
            <a:endParaRPr lang="en-US" sz="1300" dirty="0"/>
          </a:p>
          <a:p>
            <a:pPr marL="342900" indent="-342900">
              <a:spcAft>
                <a:spcPts val="600"/>
              </a:spcAft>
              <a:buSzPct val="100000"/>
              <a:buChar char="•"/>
            </a:pPr>
            <a:r>
              <a:rPr lang="en-US" sz="1300" dirty="0">
                <a:solidFill>
                  <a:schemeClr val="tx1"/>
                </a:solidFill>
              </a:rPr>
              <a:t>Clear, measurable process and outcome goals</a:t>
            </a:r>
            <a:endParaRPr lang="en-US" sz="1300" dirty="0"/>
          </a:p>
          <a:p>
            <a:pPr marL="342900" indent="-342900">
              <a:spcAft>
                <a:spcPts val="600"/>
              </a:spcAft>
              <a:buSzPct val="100000"/>
              <a:buChar char="•"/>
            </a:pPr>
            <a:r>
              <a:rPr lang="en-US" sz="1300" dirty="0">
                <a:solidFill>
                  <a:schemeClr val="tx1"/>
                </a:solidFill>
              </a:rPr>
              <a:t>Using data to drive decisions</a:t>
            </a:r>
            <a:endParaRPr lang="en-US" sz="1300" dirty="0"/>
          </a:p>
        </p:txBody>
      </p:sp>
      <p:sp>
        <p:nvSpPr>
          <p:cNvPr id="8" name="Funder card"/>
          <p:cNvSpPr/>
          <p:nvPr/>
        </p:nvSpPr>
        <p:spPr>
          <a:xfrm>
            <a:off x="3264408" y="1143000"/>
            <a:ext cx="2615184" cy="3246120"/>
          </a:xfrm>
          <a:prstGeom prst="roundRect">
            <a:avLst>
              <a:gd name="adj" fmla="val 3497"/>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9" name="Icon circle"/>
          <p:cNvSpPr/>
          <p:nvPr/>
        </p:nvSpPr>
        <p:spPr>
          <a:xfrm>
            <a:off x="3493008" y="1325880"/>
            <a:ext cx="548640" cy="548640"/>
          </a:xfrm>
          <a:prstGeom prst="ellipse">
            <a:avLst/>
          </a:prstGeom>
          <a:solidFill>
            <a:schemeClr val="accent2"/>
          </a:solidFill>
          <a:ln/>
        </p:spPr>
        <p:txBody>
          <a:bodyPr/>
          <a:lstStyle/>
          <a:p>
            <a:endParaRPr lang="en-US"/>
          </a:p>
        </p:txBody>
      </p:sp>
      <p:pic>
        <p:nvPicPr>
          <p:cNvPr id="10" name="Icon" descr="preencoded.png"/>
          <p:cNvPicPr>
            <a:picLocks noChangeAspect="1"/>
          </p:cNvPicPr>
          <p:nvPr/>
        </p:nvPicPr>
        <p:blipFill>
          <a:blip r:embed="rId4"/>
          <a:stretch>
            <a:fillRect/>
          </a:stretch>
        </p:blipFill>
        <p:spPr>
          <a:xfrm>
            <a:off x="3630168" y="1463040"/>
            <a:ext cx="274320" cy="274320"/>
          </a:xfrm>
          <a:prstGeom prst="rect">
            <a:avLst/>
          </a:prstGeom>
        </p:spPr>
      </p:pic>
      <p:sp>
        <p:nvSpPr>
          <p:cNvPr id="11" name="Text 7"/>
          <p:cNvSpPr txBox="1"/>
          <p:nvPr/>
        </p:nvSpPr>
        <p:spPr>
          <a:xfrm>
            <a:off x="4133088" y="1280160"/>
            <a:ext cx="1645920" cy="640080"/>
          </a:xfrm>
          <a:prstGeom prst="rect">
            <a:avLst/>
          </a:prstGeom>
          <a:noFill/>
          <a:ln/>
        </p:spPr>
        <p:txBody>
          <a:bodyPr wrap="square" lIns="0" tIns="0" rIns="0" bIns="0" rtlCol="0" anchor="ctr"/>
          <a:lstStyle/>
          <a:p>
            <a:pPr marL="0" indent="0">
              <a:buNone/>
            </a:pPr>
            <a:r>
              <a:rPr lang="en-US" sz="1500" b="1" dirty="0">
                <a:solidFill>
                  <a:schemeClr val="tx2"/>
                </a:solidFill>
              </a:rPr>
              <a:t>Why improvement work wins</a:t>
            </a:r>
            <a:endParaRPr lang="en-US" sz="1500" dirty="0"/>
          </a:p>
        </p:txBody>
      </p:sp>
      <p:sp>
        <p:nvSpPr>
          <p:cNvPr id="12" name="Text 8"/>
          <p:cNvSpPr txBox="1"/>
          <p:nvPr/>
        </p:nvSpPr>
        <p:spPr>
          <a:xfrm>
            <a:off x="3493008" y="2103120"/>
            <a:ext cx="2240280" cy="214884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Illustrates the work</a:t>
            </a:r>
            <a:endParaRPr lang="en-US" sz="1300" dirty="0"/>
          </a:p>
          <a:p>
            <a:pPr marL="342900" indent="-342900">
              <a:spcAft>
                <a:spcPts val="600"/>
              </a:spcAft>
              <a:buSzPct val="100000"/>
              <a:buChar char="•"/>
            </a:pPr>
            <a:r>
              <a:rPr lang="en-US" sz="1300" dirty="0">
                <a:solidFill>
                  <a:schemeClr val="tx1"/>
                </a:solidFill>
              </a:rPr>
              <a:t>Proves the return</a:t>
            </a:r>
            <a:endParaRPr lang="en-US" sz="1300" dirty="0"/>
          </a:p>
          <a:p>
            <a:pPr marL="342900" indent="-342900">
              <a:spcAft>
                <a:spcPts val="600"/>
              </a:spcAft>
              <a:buSzPct val="100000"/>
              <a:buChar char="•"/>
            </a:pPr>
            <a:r>
              <a:rPr lang="en-US" sz="1300" dirty="0">
                <a:solidFill>
                  <a:schemeClr val="tx1"/>
                </a:solidFill>
              </a:rPr>
              <a:t>Makes the case for continued support</a:t>
            </a:r>
            <a:endParaRPr lang="en-US" sz="1300" dirty="0"/>
          </a:p>
          <a:p>
            <a:pPr marL="342900" indent="-342900">
              <a:spcAft>
                <a:spcPts val="600"/>
              </a:spcAft>
              <a:buSzPct val="100000"/>
              <a:buChar char="•"/>
            </a:pPr>
            <a:r>
              <a:rPr lang="en-US" sz="1300" dirty="0">
                <a:solidFill>
                  <a:schemeClr val="tx1"/>
                </a:solidFill>
              </a:rPr>
              <a:t>Positions the funder as a partner</a:t>
            </a:r>
            <a:endParaRPr lang="en-US" sz="1300" dirty="0"/>
          </a:p>
        </p:txBody>
      </p:sp>
      <p:sp>
        <p:nvSpPr>
          <p:cNvPr id="13" name="Funder card"/>
          <p:cNvSpPr/>
          <p:nvPr/>
        </p:nvSpPr>
        <p:spPr>
          <a:xfrm>
            <a:off x="6071616" y="1143000"/>
            <a:ext cx="2615184" cy="3246120"/>
          </a:xfrm>
          <a:prstGeom prst="roundRect">
            <a:avLst>
              <a:gd name="adj" fmla="val 3497"/>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14" name="Icon circle"/>
          <p:cNvSpPr/>
          <p:nvPr/>
        </p:nvSpPr>
        <p:spPr>
          <a:xfrm>
            <a:off x="6300216" y="1325880"/>
            <a:ext cx="548640" cy="548640"/>
          </a:xfrm>
          <a:prstGeom prst="ellipse">
            <a:avLst/>
          </a:prstGeom>
          <a:solidFill>
            <a:schemeClr val="tx2"/>
          </a:solidFill>
          <a:ln/>
        </p:spPr>
        <p:txBody>
          <a:bodyPr/>
          <a:lstStyle/>
          <a:p>
            <a:endParaRPr lang="en-US"/>
          </a:p>
        </p:txBody>
      </p:sp>
      <p:pic>
        <p:nvPicPr>
          <p:cNvPr id="15" name="Icon" descr="preencoded.png"/>
          <p:cNvPicPr>
            <a:picLocks noChangeAspect="1"/>
          </p:cNvPicPr>
          <p:nvPr/>
        </p:nvPicPr>
        <p:blipFill>
          <a:blip r:embed="rId5"/>
          <a:stretch>
            <a:fillRect/>
          </a:stretch>
        </p:blipFill>
        <p:spPr>
          <a:xfrm>
            <a:off x="6437376" y="1463040"/>
            <a:ext cx="274320" cy="274320"/>
          </a:xfrm>
          <a:prstGeom prst="rect">
            <a:avLst/>
          </a:prstGeom>
        </p:spPr>
      </p:pic>
      <p:sp>
        <p:nvSpPr>
          <p:cNvPr id="16" name="Text 11"/>
          <p:cNvSpPr txBox="1"/>
          <p:nvPr/>
        </p:nvSpPr>
        <p:spPr>
          <a:xfrm>
            <a:off x="6940296" y="1280160"/>
            <a:ext cx="1645920" cy="640080"/>
          </a:xfrm>
          <a:prstGeom prst="rect">
            <a:avLst/>
          </a:prstGeom>
          <a:noFill/>
          <a:ln/>
        </p:spPr>
        <p:txBody>
          <a:bodyPr wrap="square" lIns="0" tIns="0" rIns="0" bIns="0" rtlCol="0" anchor="ctr"/>
          <a:lstStyle/>
          <a:p>
            <a:pPr marL="0" indent="0">
              <a:buNone/>
            </a:pPr>
            <a:r>
              <a:rPr lang="en-US" sz="1500" b="1" dirty="0">
                <a:solidFill>
                  <a:schemeClr val="tx2"/>
                </a:solidFill>
              </a:rPr>
              <a:t>If plans change mid-year</a:t>
            </a:r>
            <a:endParaRPr lang="en-US" sz="1500" dirty="0"/>
          </a:p>
        </p:txBody>
      </p:sp>
      <p:sp>
        <p:nvSpPr>
          <p:cNvPr id="17" name="Text 12"/>
          <p:cNvSpPr txBox="1"/>
          <p:nvPr/>
        </p:nvSpPr>
        <p:spPr>
          <a:xfrm>
            <a:off x="6300216" y="2103120"/>
            <a:ext cx="2240280" cy="214884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Communicate early and often</a:t>
            </a:r>
            <a:endParaRPr lang="en-US" sz="1300" dirty="0"/>
          </a:p>
          <a:p>
            <a:pPr marL="342900" indent="-342900">
              <a:spcAft>
                <a:spcPts val="600"/>
              </a:spcAft>
              <a:buSzPct val="100000"/>
              <a:buChar char="•"/>
            </a:pPr>
            <a:r>
              <a:rPr lang="en-US" sz="1300" dirty="0">
                <a:solidFill>
                  <a:schemeClr val="tx1"/>
                </a:solidFill>
              </a:rPr>
              <a:t>Spell out what is changing and why</a:t>
            </a:r>
            <a:endParaRPr lang="en-US" sz="1300" dirty="0"/>
          </a:p>
          <a:p>
            <a:pPr marL="342900" indent="-342900">
              <a:spcAft>
                <a:spcPts val="600"/>
              </a:spcAft>
              <a:buSzPct val="100000"/>
              <a:buChar char="•"/>
            </a:pPr>
            <a:r>
              <a:rPr lang="en-US" sz="1300" dirty="0">
                <a:solidFill>
                  <a:schemeClr val="tx1"/>
                </a:solidFill>
              </a:rPr>
              <a:t>Ask permission, not forgiveness</a:t>
            </a:r>
            <a:endParaRPr lang="en-US" sz="1300" dirty="0"/>
          </a:p>
          <a:p>
            <a:pPr marL="342900" indent="-342900">
              <a:spcAft>
                <a:spcPts val="600"/>
              </a:spcAft>
              <a:buSzPct val="100000"/>
              <a:buChar char="•"/>
            </a:pPr>
            <a:r>
              <a:rPr lang="en-US" sz="1300" dirty="0">
                <a:solidFill>
                  <a:schemeClr val="tx1"/>
                </a:solidFill>
              </a:rPr>
              <a:t>Be transparent about challenges</a:t>
            </a:r>
            <a:endParaRPr lang="en-US" sz="13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Activity: from board priority to proof</a:t>
            </a:r>
            <a:endParaRPr lang="en-US" sz="3000" dirty="0"/>
          </a:p>
        </p:txBody>
      </p:sp>
      <p:sp>
        <p:nvSpPr>
          <p:cNvPr id="3" name="Text 1"/>
          <p:cNvSpPr txBox="1"/>
          <p:nvPr/>
        </p:nvSpPr>
        <p:spPr>
          <a:xfrm>
            <a:off x="457200" y="960120"/>
            <a:ext cx="8229600" cy="274320"/>
          </a:xfrm>
          <a:prstGeom prst="rect">
            <a:avLst/>
          </a:prstGeom>
          <a:noFill/>
          <a:ln/>
        </p:spPr>
        <p:txBody>
          <a:bodyPr wrap="square" lIns="0" tIns="0" rIns="0" bIns="0" rtlCol="0" anchor="ctr"/>
          <a:lstStyle/>
          <a:p>
            <a:pPr marL="0" indent="0">
              <a:buNone/>
            </a:pPr>
            <a:r>
              <a:rPr lang="en-US" sz="1300" i="1" dirty="0">
                <a:solidFill>
                  <a:schemeClr val="accent2"/>
                </a:solidFill>
              </a:rPr>
              <a:t>8 minutes  ·  Use the worksheet on page 4 of your handout  ·  Share one indicator in the chat</a:t>
            </a:r>
            <a:endParaRPr lang="en-US" sz="1300" dirty="0"/>
          </a:p>
        </p:txBody>
      </p:sp>
      <p:sp>
        <p:nvSpPr>
          <p:cNvPr id="4" name="Activity step"/>
          <p:cNvSpPr/>
          <p:nvPr/>
        </p:nvSpPr>
        <p:spPr>
          <a:xfrm>
            <a:off x="457200" y="1417320"/>
            <a:ext cx="2615184" cy="1371600"/>
          </a:xfrm>
          <a:prstGeom prst="roundRect">
            <a:avLst>
              <a:gd name="adj" fmla="val 6667"/>
            </a:avLst>
          </a:prstGeom>
          <a:solidFill>
            <a:schemeClr val="tx2"/>
          </a:solidFill>
          <a:ln/>
        </p:spPr>
        <p:txBody>
          <a:bodyPr/>
          <a:lstStyle/>
          <a:p>
            <a:endParaRPr lang="en-US"/>
          </a:p>
        </p:txBody>
      </p:sp>
      <p:sp>
        <p:nvSpPr>
          <p:cNvPr id="5" name="Shape 3"/>
          <p:cNvSpPr/>
          <p:nvPr/>
        </p:nvSpPr>
        <p:spPr>
          <a:xfrm>
            <a:off x="640080" y="1600200"/>
            <a:ext cx="457200" cy="457200"/>
          </a:xfrm>
          <a:prstGeom prst="ellipse">
            <a:avLst/>
          </a:prstGeom>
          <a:solidFill>
            <a:schemeClr val="accent3"/>
          </a:solidFill>
          <a:ln/>
        </p:spPr>
        <p:txBody>
          <a:bodyPr/>
          <a:lstStyle/>
          <a:p>
            <a:endParaRPr lang="en-US"/>
          </a:p>
        </p:txBody>
      </p:sp>
      <p:sp>
        <p:nvSpPr>
          <p:cNvPr id="6" name="Text 4"/>
          <p:cNvSpPr txBox="1"/>
          <p:nvPr/>
        </p:nvSpPr>
        <p:spPr>
          <a:xfrm>
            <a:off x="640080" y="160020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1</a:t>
            </a:r>
            <a:endParaRPr lang="en-US" sz="1600" dirty="0"/>
          </a:p>
        </p:txBody>
      </p:sp>
      <p:sp>
        <p:nvSpPr>
          <p:cNvPr id="7" name="Text 5"/>
          <p:cNvSpPr txBox="1"/>
          <p:nvPr/>
        </p:nvSpPr>
        <p:spPr>
          <a:xfrm>
            <a:off x="1234440" y="1600200"/>
            <a:ext cx="1737360" cy="457200"/>
          </a:xfrm>
          <a:prstGeom prst="rect">
            <a:avLst/>
          </a:prstGeom>
          <a:noFill/>
          <a:ln/>
        </p:spPr>
        <p:txBody>
          <a:bodyPr wrap="square" lIns="0" tIns="0" rIns="0" bIns="0" rtlCol="0" anchor="ctr"/>
          <a:lstStyle/>
          <a:p>
            <a:pPr marL="0" indent="0">
              <a:buNone/>
            </a:pPr>
            <a:r>
              <a:rPr lang="en-US" sz="1500" b="1" dirty="0">
                <a:solidFill>
                  <a:schemeClr val="bg1"/>
                </a:solidFill>
              </a:rPr>
              <a:t>Board priority</a:t>
            </a:r>
            <a:endParaRPr lang="en-US" sz="1500" dirty="0"/>
          </a:p>
        </p:txBody>
      </p:sp>
      <p:sp>
        <p:nvSpPr>
          <p:cNvPr id="8" name="Text 6"/>
          <p:cNvSpPr txBox="1"/>
          <p:nvPr/>
        </p:nvSpPr>
        <p:spPr>
          <a:xfrm>
            <a:off x="640080" y="2148840"/>
            <a:ext cx="2286000" cy="566928"/>
          </a:xfrm>
          <a:prstGeom prst="rect">
            <a:avLst/>
          </a:prstGeom>
          <a:noFill/>
          <a:ln/>
        </p:spPr>
        <p:txBody>
          <a:bodyPr wrap="square" lIns="0" tIns="0" rIns="0" bIns="0" rtlCol="0" anchor="t"/>
          <a:lstStyle/>
          <a:p>
            <a:pPr marL="0" indent="0">
              <a:buNone/>
            </a:pPr>
            <a:r>
              <a:rPr lang="en-US" sz="1250" dirty="0">
                <a:solidFill>
                  <a:schemeClr val="accent3"/>
                </a:solidFill>
              </a:rPr>
              <a:t>Name one priority from your strategic plan</a:t>
            </a:r>
            <a:endParaRPr lang="en-US" sz="1250" dirty="0"/>
          </a:p>
        </p:txBody>
      </p:sp>
      <p:sp>
        <p:nvSpPr>
          <p:cNvPr id="9" name="Activity step"/>
          <p:cNvSpPr/>
          <p:nvPr/>
        </p:nvSpPr>
        <p:spPr>
          <a:xfrm>
            <a:off x="3264408" y="1417320"/>
            <a:ext cx="2615184" cy="1371600"/>
          </a:xfrm>
          <a:prstGeom prst="roundRect">
            <a:avLst>
              <a:gd name="adj" fmla="val 6667"/>
            </a:avLst>
          </a:prstGeom>
          <a:solidFill>
            <a:schemeClr val="bg2"/>
          </a:solidFill>
          <a:ln/>
        </p:spPr>
        <p:txBody>
          <a:bodyPr/>
          <a:lstStyle/>
          <a:p>
            <a:endParaRPr lang="en-US"/>
          </a:p>
        </p:txBody>
      </p:sp>
      <p:sp>
        <p:nvSpPr>
          <p:cNvPr id="10" name="Shape 8"/>
          <p:cNvSpPr/>
          <p:nvPr/>
        </p:nvSpPr>
        <p:spPr>
          <a:xfrm>
            <a:off x="3447288" y="1600200"/>
            <a:ext cx="457200" cy="457200"/>
          </a:xfrm>
          <a:prstGeom prst="ellipse">
            <a:avLst/>
          </a:prstGeom>
          <a:solidFill>
            <a:schemeClr val="tx2"/>
          </a:solidFill>
          <a:ln/>
        </p:spPr>
        <p:txBody>
          <a:bodyPr/>
          <a:lstStyle/>
          <a:p>
            <a:endParaRPr lang="en-US"/>
          </a:p>
        </p:txBody>
      </p:sp>
      <p:sp>
        <p:nvSpPr>
          <p:cNvPr id="11" name="Text 9"/>
          <p:cNvSpPr txBox="1"/>
          <p:nvPr/>
        </p:nvSpPr>
        <p:spPr>
          <a:xfrm>
            <a:off x="3447288" y="160020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2" name="Text 10"/>
          <p:cNvSpPr txBox="1"/>
          <p:nvPr/>
        </p:nvSpPr>
        <p:spPr>
          <a:xfrm>
            <a:off x="4041648" y="1600200"/>
            <a:ext cx="1737360" cy="457200"/>
          </a:xfrm>
          <a:prstGeom prst="rect">
            <a:avLst/>
          </a:prstGeom>
          <a:noFill/>
          <a:ln/>
        </p:spPr>
        <p:txBody>
          <a:bodyPr wrap="square" lIns="0" tIns="0" rIns="0" bIns="0" rtlCol="0" anchor="ctr"/>
          <a:lstStyle/>
          <a:p>
            <a:pPr marL="0" indent="0">
              <a:buNone/>
            </a:pPr>
            <a:r>
              <a:rPr lang="en-US" sz="1500" b="1" dirty="0">
                <a:solidFill>
                  <a:schemeClr val="tx2"/>
                </a:solidFill>
              </a:rPr>
              <a:t>Outcome</a:t>
            </a:r>
            <a:endParaRPr lang="en-US" sz="1500" dirty="0"/>
          </a:p>
        </p:txBody>
      </p:sp>
      <p:sp>
        <p:nvSpPr>
          <p:cNvPr id="13" name="Text 11"/>
          <p:cNvSpPr txBox="1"/>
          <p:nvPr/>
        </p:nvSpPr>
        <p:spPr>
          <a:xfrm>
            <a:off x="3447288" y="2148840"/>
            <a:ext cx="2286000" cy="566928"/>
          </a:xfrm>
          <a:prstGeom prst="rect">
            <a:avLst/>
          </a:prstGeom>
          <a:noFill/>
          <a:ln/>
        </p:spPr>
        <p:txBody>
          <a:bodyPr wrap="square" lIns="0" tIns="0" rIns="0" bIns="0" rtlCol="0" anchor="t"/>
          <a:lstStyle/>
          <a:p>
            <a:pPr marL="0" indent="0">
              <a:buNone/>
            </a:pPr>
            <a:r>
              <a:rPr lang="en-US" sz="1250" dirty="0">
                <a:solidFill>
                  <a:schemeClr val="tx1"/>
                </a:solidFill>
              </a:rPr>
              <a:t>How will participants be different?</a:t>
            </a:r>
            <a:endParaRPr lang="en-US" sz="1250" dirty="0"/>
          </a:p>
        </p:txBody>
      </p:sp>
      <p:sp>
        <p:nvSpPr>
          <p:cNvPr id="14" name="Activity step"/>
          <p:cNvSpPr/>
          <p:nvPr/>
        </p:nvSpPr>
        <p:spPr>
          <a:xfrm>
            <a:off x="6071616" y="1417320"/>
            <a:ext cx="2615184" cy="1371600"/>
          </a:xfrm>
          <a:prstGeom prst="roundRect">
            <a:avLst>
              <a:gd name="adj" fmla="val 6667"/>
            </a:avLst>
          </a:prstGeom>
          <a:solidFill>
            <a:schemeClr val="bg2"/>
          </a:solidFill>
          <a:ln/>
        </p:spPr>
        <p:txBody>
          <a:bodyPr/>
          <a:lstStyle/>
          <a:p>
            <a:endParaRPr lang="en-US"/>
          </a:p>
        </p:txBody>
      </p:sp>
      <p:sp>
        <p:nvSpPr>
          <p:cNvPr id="15" name="Shape 13"/>
          <p:cNvSpPr/>
          <p:nvPr/>
        </p:nvSpPr>
        <p:spPr>
          <a:xfrm>
            <a:off x="6254496" y="1600200"/>
            <a:ext cx="457200" cy="457200"/>
          </a:xfrm>
          <a:prstGeom prst="ellipse">
            <a:avLst/>
          </a:prstGeom>
          <a:solidFill>
            <a:schemeClr val="tx2"/>
          </a:solidFill>
          <a:ln/>
        </p:spPr>
        <p:txBody>
          <a:bodyPr/>
          <a:lstStyle/>
          <a:p>
            <a:endParaRPr lang="en-US"/>
          </a:p>
        </p:txBody>
      </p:sp>
      <p:sp>
        <p:nvSpPr>
          <p:cNvPr id="16" name="Text 14"/>
          <p:cNvSpPr txBox="1"/>
          <p:nvPr/>
        </p:nvSpPr>
        <p:spPr>
          <a:xfrm>
            <a:off x="6254496" y="160020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17" name="Text 15"/>
          <p:cNvSpPr txBox="1"/>
          <p:nvPr/>
        </p:nvSpPr>
        <p:spPr>
          <a:xfrm>
            <a:off x="6848856" y="1600200"/>
            <a:ext cx="1737360" cy="457200"/>
          </a:xfrm>
          <a:prstGeom prst="rect">
            <a:avLst/>
          </a:prstGeom>
          <a:noFill/>
          <a:ln/>
        </p:spPr>
        <p:txBody>
          <a:bodyPr wrap="square" lIns="0" tIns="0" rIns="0" bIns="0" rtlCol="0" anchor="ctr"/>
          <a:lstStyle/>
          <a:p>
            <a:pPr marL="0" indent="0">
              <a:buNone/>
            </a:pPr>
            <a:r>
              <a:rPr lang="en-US" sz="1500" b="1" dirty="0">
                <a:solidFill>
                  <a:schemeClr val="tx2"/>
                </a:solidFill>
              </a:rPr>
              <a:t>Interventions</a:t>
            </a:r>
            <a:endParaRPr lang="en-US" sz="1500" dirty="0"/>
          </a:p>
        </p:txBody>
      </p:sp>
      <p:sp>
        <p:nvSpPr>
          <p:cNvPr id="18" name="Text 16"/>
          <p:cNvSpPr txBox="1"/>
          <p:nvPr/>
        </p:nvSpPr>
        <p:spPr>
          <a:xfrm>
            <a:off x="6254496" y="2148840"/>
            <a:ext cx="2286000" cy="566928"/>
          </a:xfrm>
          <a:prstGeom prst="rect">
            <a:avLst/>
          </a:prstGeom>
          <a:noFill/>
          <a:ln/>
        </p:spPr>
        <p:txBody>
          <a:bodyPr wrap="square" lIns="0" tIns="0" rIns="0" bIns="0" rtlCol="0" anchor="t"/>
          <a:lstStyle/>
          <a:p>
            <a:pPr marL="0" indent="0">
              <a:buNone/>
            </a:pPr>
            <a:r>
              <a:rPr lang="en-US" sz="1250" dirty="0">
                <a:solidFill>
                  <a:schemeClr val="tx1"/>
                </a:solidFill>
              </a:rPr>
              <a:t>Which services lead to that change?</a:t>
            </a:r>
            <a:endParaRPr lang="en-US" sz="1250" dirty="0"/>
          </a:p>
        </p:txBody>
      </p:sp>
      <p:sp>
        <p:nvSpPr>
          <p:cNvPr id="19" name="Activity step"/>
          <p:cNvSpPr/>
          <p:nvPr/>
        </p:nvSpPr>
        <p:spPr>
          <a:xfrm>
            <a:off x="457200" y="2926080"/>
            <a:ext cx="2615184" cy="1371600"/>
          </a:xfrm>
          <a:prstGeom prst="roundRect">
            <a:avLst>
              <a:gd name="adj" fmla="val 6667"/>
            </a:avLst>
          </a:prstGeom>
          <a:solidFill>
            <a:schemeClr val="bg2"/>
          </a:solidFill>
          <a:ln/>
        </p:spPr>
        <p:txBody>
          <a:bodyPr/>
          <a:lstStyle/>
          <a:p>
            <a:endParaRPr lang="en-US"/>
          </a:p>
        </p:txBody>
      </p:sp>
      <p:sp>
        <p:nvSpPr>
          <p:cNvPr id="20" name="Shape 18"/>
          <p:cNvSpPr/>
          <p:nvPr/>
        </p:nvSpPr>
        <p:spPr>
          <a:xfrm>
            <a:off x="640080" y="3108960"/>
            <a:ext cx="457200" cy="457200"/>
          </a:xfrm>
          <a:prstGeom prst="ellipse">
            <a:avLst/>
          </a:prstGeom>
          <a:solidFill>
            <a:schemeClr val="tx2"/>
          </a:solidFill>
          <a:ln/>
        </p:spPr>
        <p:txBody>
          <a:bodyPr/>
          <a:lstStyle/>
          <a:p>
            <a:endParaRPr lang="en-US"/>
          </a:p>
        </p:txBody>
      </p:sp>
      <p:sp>
        <p:nvSpPr>
          <p:cNvPr id="21" name="Text 19"/>
          <p:cNvSpPr txBox="1"/>
          <p:nvPr/>
        </p:nvSpPr>
        <p:spPr>
          <a:xfrm>
            <a:off x="640080" y="310896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22" name="Text 20"/>
          <p:cNvSpPr txBox="1"/>
          <p:nvPr/>
        </p:nvSpPr>
        <p:spPr>
          <a:xfrm>
            <a:off x="1234440" y="3108960"/>
            <a:ext cx="1737360" cy="457200"/>
          </a:xfrm>
          <a:prstGeom prst="rect">
            <a:avLst/>
          </a:prstGeom>
          <a:noFill/>
          <a:ln/>
        </p:spPr>
        <p:txBody>
          <a:bodyPr wrap="square" lIns="0" tIns="0" rIns="0" bIns="0" rtlCol="0" anchor="ctr"/>
          <a:lstStyle/>
          <a:p>
            <a:pPr marL="0" indent="0">
              <a:buNone/>
            </a:pPr>
            <a:r>
              <a:rPr lang="en-US" sz="1500" b="1" dirty="0">
                <a:solidFill>
                  <a:schemeClr val="tx2"/>
                </a:solidFill>
              </a:rPr>
              <a:t>Indicator</a:t>
            </a:r>
            <a:endParaRPr lang="en-US" sz="1500" dirty="0"/>
          </a:p>
        </p:txBody>
      </p:sp>
      <p:sp>
        <p:nvSpPr>
          <p:cNvPr id="23" name="Text 21"/>
          <p:cNvSpPr txBox="1"/>
          <p:nvPr/>
        </p:nvSpPr>
        <p:spPr>
          <a:xfrm>
            <a:off x="640080" y="3657600"/>
            <a:ext cx="2286000" cy="566928"/>
          </a:xfrm>
          <a:prstGeom prst="rect">
            <a:avLst/>
          </a:prstGeom>
          <a:noFill/>
          <a:ln/>
        </p:spPr>
        <p:txBody>
          <a:bodyPr wrap="square" lIns="0" tIns="0" rIns="0" bIns="0" rtlCol="0" anchor="t"/>
          <a:lstStyle/>
          <a:p>
            <a:pPr marL="0" indent="0">
              <a:buNone/>
            </a:pPr>
            <a:r>
              <a:rPr lang="en-US" sz="1250" dirty="0">
                <a:solidFill>
                  <a:schemeClr val="tx1"/>
                </a:solidFill>
              </a:rPr>
              <a:t>Target, population, threshold, timeline</a:t>
            </a:r>
            <a:endParaRPr lang="en-US" sz="1250" dirty="0"/>
          </a:p>
        </p:txBody>
      </p:sp>
      <p:sp>
        <p:nvSpPr>
          <p:cNvPr id="24" name="Activity step"/>
          <p:cNvSpPr/>
          <p:nvPr/>
        </p:nvSpPr>
        <p:spPr>
          <a:xfrm>
            <a:off x="3264408" y="2926080"/>
            <a:ext cx="2615184" cy="1371600"/>
          </a:xfrm>
          <a:prstGeom prst="roundRect">
            <a:avLst>
              <a:gd name="adj" fmla="val 6667"/>
            </a:avLst>
          </a:prstGeom>
          <a:solidFill>
            <a:schemeClr val="bg2"/>
          </a:solidFill>
          <a:ln/>
        </p:spPr>
        <p:txBody>
          <a:bodyPr/>
          <a:lstStyle/>
          <a:p>
            <a:endParaRPr lang="en-US"/>
          </a:p>
        </p:txBody>
      </p:sp>
      <p:sp>
        <p:nvSpPr>
          <p:cNvPr id="25" name="Shape 23"/>
          <p:cNvSpPr/>
          <p:nvPr/>
        </p:nvSpPr>
        <p:spPr>
          <a:xfrm>
            <a:off x="3447288" y="3108960"/>
            <a:ext cx="457200" cy="457200"/>
          </a:xfrm>
          <a:prstGeom prst="ellipse">
            <a:avLst/>
          </a:prstGeom>
          <a:solidFill>
            <a:schemeClr val="tx2"/>
          </a:solidFill>
          <a:ln/>
        </p:spPr>
        <p:txBody>
          <a:bodyPr/>
          <a:lstStyle/>
          <a:p>
            <a:endParaRPr lang="en-US"/>
          </a:p>
        </p:txBody>
      </p:sp>
      <p:sp>
        <p:nvSpPr>
          <p:cNvPr id="26" name="Text 24"/>
          <p:cNvSpPr txBox="1"/>
          <p:nvPr/>
        </p:nvSpPr>
        <p:spPr>
          <a:xfrm>
            <a:off x="3447288" y="310896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5</a:t>
            </a:r>
            <a:endParaRPr lang="en-US" sz="1600" dirty="0"/>
          </a:p>
        </p:txBody>
      </p:sp>
      <p:sp>
        <p:nvSpPr>
          <p:cNvPr id="27" name="Text 25"/>
          <p:cNvSpPr txBox="1"/>
          <p:nvPr/>
        </p:nvSpPr>
        <p:spPr>
          <a:xfrm>
            <a:off x="4041648" y="3108960"/>
            <a:ext cx="1737360" cy="457200"/>
          </a:xfrm>
          <a:prstGeom prst="rect">
            <a:avLst/>
          </a:prstGeom>
          <a:noFill/>
          <a:ln/>
        </p:spPr>
        <p:txBody>
          <a:bodyPr wrap="square" lIns="0" tIns="0" rIns="0" bIns="0" rtlCol="0" anchor="ctr"/>
          <a:lstStyle/>
          <a:p>
            <a:pPr marL="0" indent="0">
              <a:buNone/>
            </a:pPr>
            <a:r>
              <a:rPr lang="en-US" sz="1500" b="1" dirty="0">
                <a:solidFill>
                  <a:schemeClr val="tx2"/>
                </a:solidFill>
              </a:rPr>
              <a:t>Quality &amp; support</a:t>
            </a:r>
            <a:endParaRPr lang="en-US" sz="1500" dirty="0"/>
          </a:p>
        </p:txBody>
      </p:sp>
      <p:sp>
        <p:nvSpPr>
          <p:cNvPr id="28" name="Text 26"/>
          <p:cNvSpPr txBox="1"/>
          <p:nvPr/>
        </p:nvSpPr>
        <p:spPr>
          <a:xfrm>
            <a:off x="3447288" y="3657600"/>
            <a:ext cx="2286000" cy="566928"/>
          </a:xfrm>
          <a:prstGeom prst="rect">
            <a:avLst/>
          </a:prstGeom>
          <a:noFill/>
          <a:ln/>
        </p:spPr>
        <p:txBody>
          <a:bodyPr wrap="square" lIns="0" tIns="0" rIns="0" bIns="0" rtlCol="0" anchor="t"/>
          <a:lstStyle/>
          <a:p>
            <a:pPr marL="0" indent="0">
              <a:buNone/>
            </a:pPr>
            <a:r>
              <a:rPr lang="en-US" sz="1250" dirty="0">
                <a:solidFill>
                  <a:schemeClr val="tx1"/>
                </a:solidFill>
              </a:rPr>
              <a:t>What does quality look like? What do staff need?</a:t>
            </a:r>
            <a:endParaRPr lang="en-US" sz="1250" dirty="0"/>
          </a:p>
        </p:txBody>
      </p:sp>
      <p:sp>
        <p:nvSpPr>
          <p:cNvPr id="29" name="Activity step"/>
          <p:cNvSpPr/>
          <p:nvPr/>
        </p:nvSpPr>
        <p:spPr>
          <a:xfrm>
            <a:off x="6071616" y="2926080"/>
            <a:ext cx="2615184" cy="1371600"/>
          </a:xfrm>
          <a:prstGeom prst="roundRect">
            <a:avLst>
              <a:gd name="adj" fmla="val 6667"/>
            </a:avLst>
          </a:prstGeom>
          <a:solidFill>
            <a:schemeClr val="tx2"/>
          </a:solidFill>
          <a:ln/>
        </p:spPr>
        <p:txBody>
          <a:bodyPr/>
          <a:lstStyle/>
          <a:p>
            <a:endParaRPr lang="en-US"/>
          </a:p>
        </p:txBody>
      </p:sp>
      <p:sp>
        <p:nvSpPr>
          <p:cNvPr id="30" name="Shape 28"/>
          <p:cNvSpPr/>
          <p:nvPr/>
        </p:nvSpPr>
        <p:spPr>
          <a:xfrm>
            <a:off x="6254496" y="3108960"/>
            <a:ext cx="457200" cy="457200"/>
          </a:xfrm>
          <a:prstGeom prst="ellipse">
            <a:avLst/>
          </a:prstGeom>
          <a:solidFill>
            <a:schemeClr val="accent3"/>
          </a:solidFill>
          <a:ln/>
        </p:spPr>
        <p:txBody>
          <a:bodyPr/>
          <a:lstStyle/>
          <a:p>
            <a:endParaRPr lang="en-US"/>
          </a:p>
        </p:txBody>
      </p:sp>
      <p:sp>
        <p:nvSpPr>
          <p:cNvPr id="31" name="Text 29"/>
          <p:cNvSpPr txBox="1"/>
          <p:nvPr/>
        </p:nvSpPr>
        <p:spPr>
          <a:xfrm>
            <a:off x="6254496" y="310896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6</a:t>
            </a:r>
            <a:endParaRPr lang="en-US" sz="1600" dirty="0"/>
          </a:p>
        </p:txBody>
      </p:sp>
      <p:sp>
        <p:nvSpPr>
          <p:cNvPr id="32" name="Text 30"/>
          <p:cNvSpPr txBox="1"/>
          <p:nvPr/>
        </p:nvSpPr>
        <p:spPr>
          <a:xfrm>
            <a:off x="6848856" y="3108960"/>
            <a:ext cx="1737360" cy="457200"/>
          </a:xfrm>
          <a:prstGeom prst="rect">
            <a:avLst/>
          </a:prstGeom>
          <a:noFill/>
          <a:ln/>
        </p:spPr>
        <p:txBody>
          <a:bodyPr wrap="square" lIns="0" tIns="0" rIns="0" bIns="0" rtlCol="0" anchor="ctr"/>
          <a:lstStyle/>
          <a:p>
            <a:pPr marL="0" indent="0">
              <a:buNone/>
            </a:pPr>
            <a:r>
              <a:rPr lang="en-US" sz="1500" b="1" dirty="0">
                <a:solidFill>
                  <a:schemeClr val="bg1"/>
                </a:solidFill>
              </a:rPr>
              <a:t>Report &amp; steward</a:t>
            </a:r>
            <a:endParaRPr lang="en-US" sz="1500" dirty="0"/>
          </a:p>
        </p:txBody>
      </p:sp>
      <p:sp>
        <p:nvSpPr>
          <p:cNvPr id="33" name="Text 31"/>
          <p:cNvSpPr txBox="1"/>
          <p:nvPr/>
        </p:nvSpPr>
        <p:spPr>
          <a:xfrm>
            <a:off x="6254496" y="3657600"/>
            <a:ext cx="2286000" cy="566928"/>
          </a:xfrm>
          <a:prstGeom prst="rect">
            <a:avLst/>
          </a:prstGeom>
          <a:noFill/>
          <a:ln/>
        </p:spPr>
        <p:txBody>
          <a:bodyPr wrap="square" lIns="0" tIns="0" rIns="0" bIns="0" rtlCol="0" anchor="t"/>
          <a:lstStyle/>
          <a:p>
            <a:pPr marL="0" indent="0">
              <a:buNone/>
            </a:pPr>
            <a:r>
              <a:rPr lang="en-US" sz="1250" dirty="0">
                <a:solidFill>
                  <a:schemeClr val="accent3"/>
                </a:solidFill>
              </a:rPr>
              <a:t>How will the board see it? How will donors hear it?</a:t>
            </a:r>
            <a:endParaRPr lang="en-US" sz="1250" dirty="0"/>
          </a:p>
        </p:txBody>
      </p:sp>
      <p:sp>
        <p:nvSpPr>
          <p:cNvPr id="34" name="Text 32"/>
          <p:cNvSpPr txBox="1"/>
          <p:nvPr/>
        </p:nvSpPr>
        <p:spPr>
          <a:xfrm>
            <a:off x="457200" y="4434840"/>
            <a:ext cx="8229600" cy="274320"/>
          </a:xfrm>
          <a:prstGeom prst="rect">
            <a:avLst/>
          </a:prstGeom>
          <a:noFill/>
          <a:ln/>
        </p:spPr>
        <p:txBody>
          <a:bodyPr wrap="square" lIns="0" tIns="0" rIns="0" bIns="0" rtlCol="0" anchor="ctr"/>
          <a:lstStyle/>
          <a:p>
            <a:pPr marL="0" indent="0">
              <a:buNone/>
            </a:pPr>
            <a:r>
              <a:rPr lang="en-US" sz="1100" i="1" dirty="0">
                <a:solidFill>
                  <a:schemeClr val="accent6"/>
                </a:solidFill>
              </a:rPr>
              <a:t>Steps 1 and 6 are the board's bookends; steps 2–5 are the staff's build.</a:t>
            </a:r>
            <a:endParaRPr lang="en-US" sz="1100" dirty="0"/>
          </a:p>
        </p:txBody>
      </p:sp>
      <p:sp>
        <p:nvSpPr>
          <p:cNvPr id="3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Your next 30 days</a:t>
            </a:r>
            <a:endParaRPr lang="en-US" sz="3000" dirty="0"/>
          </a:p>
        </p:txBody>
      </p:sp>
      <p:sp>
        <p:nvSpPr>
          <p:cNvPr id="3" name="Next step"/>
          <p:cNvSpPr/>
          <p:nvPr/>
        </p:nvSpPr>
        <p:spPr>
          <a:xfrm>
            <a:off x="457200" y="1097280"/>
            <a:ext cx="8229600" cy="713232"/>
          </a:xfrm>
          <a:prstGeom prst="roundRect">
            <a:avLst>
              <a:gd name="adj" fmla="val 10256"/>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4" name="Icon circle"/>
          <p:cNvSpPr/>
          <p:nvPr/>
        </p:nvSpPr>
        <p:spPr>
          <a:xfrm>
            <a:off x="640080" y="1197864"/>
            <a:ext cx="512064" cy="512064"/>
          </a:xfrm>
          <a:prstGeom prst="ellipse">
            <a:avLst/>
          </a:prstGeom>
          <a:solidFill>
            <a:schemeClr val="tx2"/>
          </a:solidFill>
          <a:ln/>
        </p:spPr>
        <p:txBody>
          <a:bodyPr/>
          <a:lstStyle/>
          <a:p>
            <a:endParaRPr lang="en-US"/>
          </a:p>
        </p:txBody>
      </p:sp>
      <p:pic>
        <p:nvPicPr>
          <p:cNvPr id="5" name="Icon" descr="preencoded.png"/>
          <p:cNvPicPr>
            <a:picLocks noChangeAspect="1"/>
          </p:cNvPicPr>
          <p:nvPr/>
        </p:nvPicPr>
        <p:blipFill>
          <a:blip r:embed="rId3"/>
          <a:stretch>
            <a:fillRect/>
          </a:stretch>
        </p:blipFill>
        <p:spPr>
          <a:xfrm>
            <a:off x="768096" y="1325880"/>
            <a:ext cx="256032" cy="256032"/>
          </a:xfrm>
          <a:prstGeom prst="rect">
            <a:avLst/>
          </a:prstGeom>
        </p:spPr>
      </p:pic>
      <p:sp>
        <p:nvSpPr>
          <p:cNvPr id="6" name="Text 3"/>
          <p:cNvSpPr txBox="1"/>
          <p:nvPr/>
        </p:nvSpPr>
        <p:spPr>
          <a:xfrm>
            <a:off x="1325880" y="1097280"/>
            <a:ext cx="1828800" cy="713232"/>
          </a:xfrm>
          <a:prstGeom prst="rect">
            <a:avLst/>
          </a:prstGeom>
          <a:noFill/>
          <a:ln/>
        </p:spPr>
        <p:txBody>
          <a:bodyPr wrap="square" lIns="0" tIns="0" rIns="0" bIns="0" rtlCol="0" anchor="ctr"/>
          <a:lstStyle/>
          <a:p>
            <a:pPr marL="0" indent="0">
              <a:buNone/>
            </a:pPr>
            <a:r>
              <a:rPr lang="en-US" sz="1500" b="1" dirty="0">
                <a:solidFill>
                  <a:schemeClr val="tx2"/>
                </a:solidFill>
              </a:rPr>
              <a:t>Board</a:t>
            </a:r>
            <a:endParaRPr lang="en-US" sz="1500" dirty="0"/>
          </a:p>
        </p:txBody>
      </p:sp>
      <p:sp>
        <p:nvSpPr>
          <p:cNvPr id="7" name="Text 4"/>
          <p:cNvSpPr txBox="1"/>
          <p:nvPr/>
        </p:nvSpPr>
        <p:spPr>
          <a:xfrm>
            <a:off x="3154680" y="1097280"/>
            <a:ext cx="5349240" cy="713232"/>
          </a:xfrm>
          <a:prstGeom prst="rect">
            <a:avLst/>
          </a:prstGeom>
          <a:noFill/>
          <a:ln/>
        </p:spPr>
        <p:txBody>
          <a:bodyPr wrap="square" lIns="0" tIns="0" rIns="0" bIns="0" rtlCol="0" anchor="ctr"/>
          <a:lstStyle/>
          <a:p>
            <a:pPr marL="0" indent="0">
              <a:buNone/>
            </a:pPr>
            <a:r>
              <a:rPr lang="en-US" sz="1400" dirty="0">
                <a:solidFill>
                  <a:schemeClr val="tx1"/>
                </a:solidFill>
              </a:rPr>
              <a:t>Add one outcome measure, with a target, to every board meeting agenda</a:t>
            </a:r>
            <a:endParaRPr lang="en-US" sz="1400" dirty="0"/>
          </a:p>
        </p:txBody>
      </p:sp>
      <p:sp>
        <p:nvSpPr>
          <p:cNvPr id="8" name="Next step"/>
          <p:cNvSpPr/>
          <p:nvPr/>
        </p:nvSpPr>
        <p:spPr>
          <a:xfrm>
            <a:off x="457200" y="1920240"/>
            <a:ext cx="8229600" cy="713232"/>
          </a:xfrm>
          <a:prstGeom prst="roundRect">
            <a:avLst>
              <a:gd name="adj" fmla="val 10256"/>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9" name="Icon circle"/>
          <p:cNvSpPr/>
          <p:nvPr/>
        </p:nvSpPr>
        <p:spPr>
          <a:xfrm>
            <a:off x="640080" y="2020824"/>
            <a:ext cx="512064" cy="512064"/>
          </a:xfrm>
          <a:prstGeom prst="ellipse">
            <a:avLst/>
          </a:prstGeom>
          <a:solidFill>
            <a:schemeClr val="accent2"/>
          </a:solidFill>
          <a:ln/>
        </p:spPr>
        <p:txBody>
          <a:bodyPr/>
          <a:lstStyle/>
          <a:p>
            <a:endParaRPr lang="en-US"/>
          </a:p>
        </p:txBody>
      </p:sp>
      <p:pic>
        <p:nvPicPr>
          <p:cNvPr id="10" name="Icon" descr="preencoded.png"/>
          <p:cNvPicPr>
            <a:picLocks noChangeAspect="1"/>
          </p:cNvPicPr>
          <p:nvPr/>
        </p:nvPicPr>
        <p:blipFill>
          <a:blip r:embed="rId4"/>
          <a:stretch>
            <a:fillRect/>
          </a:stretch>
        </p:blipFill>
        <p:spPr>
          <a:xfrm>
            <a:off x="768096" y="2148840"/>
            <a:ext cx="256032" cy="256032"/>
          </a:xfrm>
          <a:prstGeom prst="rect">
            <a:avLst/>
          </a:prstGeom>
        </p:spPr>
      </p:pic>
      <p:sp>
        <p:nvSpPr>
          <p:cNvPr id="11" name="Text 7"/>
          <p:cNvSpPr txBox="1"/>
          <p:nvPr/>
        </p:nvSpPr>
        <p:spPr>
          <a:xfrm>
            <a:off x="1325880" y="1920240"/>
            <a:ext cx="1828800" cy="713232"/>
          </a:xfrm>
          <a:prstGeom prst="rect">
            <a:avLst/>
          </a:prstGeom>
          <a:noFill/>
          <a:ln/>
        </p:spPr>
        <p:txBody>
          <a:bodyPr wrap="square" lIns="0" tIns="0" rIns="0" bIns="0" rtlCol="0" anchor="ctr"/>
          <a:lstStyle/>
          <a:p>
            <a:pPr marL="0" indent="0">
              <a:buNone/>
            </a:pPr>
            <a:r>
              <a:rPr lang="en-US" sz="1500" b="1" dirty="0">
                <a:solidFill>
                  <a:schemeClr val="tx2"/>
                </a:solidFill>
              </a:rPr>
              <a:t>Program staff</a:t>
            </a:r>
            <a:endParaRPr lang="en-US" sz="1500" dirty="0"/>
          </a:p>
        </p:txBody>
      </p:sp>
      <p:sp>
        <p:nvSpPr>
          <p:cNvPr id="12" name="Text 8"/>
          <p:cNvSpPr txBox="1"/>
          <p:nvPr/>
        </p:nvSpPr>
        <p:spPr>
          <a:xfrm>
            <a:off x="3154680" y="1920240"/>
            <a:ext cx="5349240" cy="713232"/>
          </a:xfrm>
          <a:prstGeom prst="rect">
            <a:avLst/>
          </a:prstGeom>
          <a:noFill/>
          <a:ln/>
        </p:spPr>
        <p:txBody>
          <a:bodyPr wrap="square" lIns="0" tIns="0" rIns="0" bIns="0" rtlCol="0" anchor="ctr"/>
          <a:lstStyle/>
          <a:p>
            <a:pPr marL="0" indent="0">
              <a:buNone/>
            </a:pPr>
            <a:r>
              <a:rPr lang="en-US" sz="1400" dirty="0">
                <a:solidFill>
                  <a:schemeClr val="tx1"/>
                </a:solidFill>
              </a:rPr>
              <a:t>Draft a one-page logic model and two indicators for one program</a:t>
            </a:r>
            <a:endParaRPr lang="en-US" sz="1400" dirty="0"/>
          </a:p>
        </p:txBody>
      </p:sp>
      <p:sp>
        <p:nvSpPr>
          <p:cNvPr id="13" name="Next step"/>
          <p:cNvSpPr/>
          <p:nvPr/>
        </p:nvSpPr>
        <p:spPr>
          <a:xfrm>
            <a:off x="457200" y="2743200"/>
            <a:ext cx="8229600" cy="713232"/>
          </a:xfrm>
          <a:prstGeom prst="roundRect">
            <a:avLst>
              <a:gd name="adj" fmla="val 10256"/>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14" name="Icon circle"/>
          <p:cNvSpPr/>
          <p:nvPr/>
        </p:nvSpPr>
        <p:spPr>
          <a:xfrm>
            <a:off x="640080" y="2843784"/>
            <a:ext cx="512064" cy="512064"/>
          </a:xfrm>
          <a:prstGeom prst="ellipse">
            <a:avLst/>
          </a:prstGeom>
          <a:solidFill>
            <a:schemeClr val="tx2"/>
          </a:solidFill>
          <a:ln/>
        </p:spPr>
        <p:txBody>
          <a:bodyPr/>
          <a:lstStyle/>
          <a:p>
            <a:endParaRPr lang="en-US"/>
          </a:p>
        </p:txBody>
      </p:sp>
      <p:pic>
        <p:nvPicPr>
          <p:cNvPr id="15" name="Icon" descr="preencoded.png"/>
          <p:cNvPicPr>
            <a:picLocks noChangeAspect="1"/>
          </p:cNvPicPr>
          <p:nvPr/>
        </p:nvPicPr>
        <p:blipFill>
          <a:blip r:embed="rId5"/>
          <a:stretch>
            <a:fillRect/>
          </a:stretch>
        </p:blipFill>
        <p:spPr>
          <a:xfrm>
            <a:off x="768096" y="2971800"/>
            <a:ext cx="256032" cy="256032"/>
          </a:xfrm>
          <a:prstGeom prst="rect">
            <a:avLst/>
          </a:prstGeom>
        </p:spPr>
      </p:pic>
      <p:sp>
        <p:nvSpPr>
          <p:cNvPr id="16" name="Text 11"/>
          <p:cNvSpPr txBox="1"/>
          <p:nvPr/>
        </p:nvSpPr>
        <p:spPr>
          <a:xfrm>
            <a:off x="1325880" y="2743200"/>
            <a:ext cx="1828800" cy="713232"/>
          </a:xfrm>
          <a:prstGeom prst="rect">
            <a:avLst/>
          </a:prstGeom>
          <a:noFill/>
          <a:ln/>
        </p:spPr>
        <p:txBody>
          <a:bodyPr wrap="square" lIns="0" tIns="0" rIns="0" bIns="0" rtlCol="0" anchor="ctr"/>
          <a:lstStyle/>
          <a:p>
            <a:pPr marL="0" indent="0">
              <a:buNone/>
            </a:pPr>
            <a:r>
              <a:rPr lang="en-US" sz="1500" b="1" dirty="0">
                <a:solidFill>
                  <a:schemeClr val="tx2"/>
                </a:solidFill>
              </a:rPr>
              <a:t>Fundraising staff</a:t>
            </a:r>
            <a:endParaRPr lang="en-US" sz="1500" dirty="0"/>
          </a:p>
        </p:txBody>
      </p:sp>
      <p:sp>
        <p:nvSpPr>
          <p:cNvPr id="17" name="Text 12"/>
          <p:cNvSpPr txBox="1"/>
          <p:nvPr/>
        </p:nvSpPr>
        <p:spPr>
          <a:xfrm>
            <a:off x="3154680" y="2743200"/>
            <a:ext cx="5349240" cy="713232"/>
          </a:xfrm>
          <a:prstGeom prst="rect">
            <a:avLst/>
          </a:prstGeom>
          <a:noFill/>
          <a:ln/>
        </p:spPr>
        <p:txBody>
          <a:bodyPr wrap="square" lIns="0" tIns="0" rIns="0" bIns="0" rtlCol="0" anchor="ctr"/>
          <a:lstStyle/>
          <a:p>
            <a:pPr marL="0" indent="0">
              <a:buNone/>
            </a:pPr>
            <a:r>
              <a:rPr lang="en-US" sz="1400" dirty="0">
                <a:solidFill>
                  <a:schemeClr val="tx1"/>
                </a:solidFill>
              </a:rPr>
              <a:t>Send one stewardship update that reports an outcome, not just activity</a:t>
            </a:r>
            <a:endParaRPr lang="en-US" sz="1400" dirty="0"/>
          </a:p>
        </p:txBody>
      </p:sp>
      <p:sp>
        <p:nvSpPr>
          <p:cNvPr id="18" name="Next step"/>
          <p:cNvSpPr/>
          <p:nvPr/>
        </p:nvSpPr>
        <p:spPr>
          <a:xfrm>
            <a:off x="457200" y="3566160"/>
            <a:ext cx="8229600" cy="713232"/>
          </a:xfrm>
          <a:prstGeom prst="roundRect">
            <a:avLst>
              <a:gd name="adj" fmla="val 10256"/>
            </a:avLst>
          </a:prstGeom>
          <a:solidFill>
            <a:schemeClr val="bg1"/>
          </a:solidFill>
          <a:ln/>
          <a:effectLst>
            <a:outerShdw blurRad="76200" dist="25400" dir="5400000" algn="bl" rotWithShape="0">
              <a:srgbClr val="0D1E2F">
                <a:alpha val="12000"/>
              </a:srgbClr>
            </a:outerShdw>
          </a:effectLst>
        </p:spPr>
        <p:txBody>
          <a:bodyPr/>
          <a:lstStyle/>
          <a:p>
            <a:endParaRPr lang="en-US"/>
          </a:p>
        </p:txBody>
      </p:sp>
      <p:sp>
        <p:nvSpPr>
          <p:cNvPr id="19" name="Icon circle"/>
          <p:cNvSpPr/>
          <p:nvPr/>
        </p:nvSpPr>
        <p:spPr>
          <a:xfrm>
            <a:off x="640080" y="3666744"/>
            <a:ext cx="512064" cy="512064"/>
          </a:xfrm>
          <a:prstGeom prst="ellipse">
            <a:avLst/>
          </a:prstGeom>
          <a:solidFill>
            <a:schemeClr val="accent2"/>
          </a:solidFill>
          <a:ln/>
        </p:spPr>
        <p:txBody>
          <a:bodyPr/>
          <a:lstStyle/>
          <a:p>
            <a:endParaRPr lang="en-US"/>
          </a:p>
        </p:txBody>
      </p:sp>
      <p:pic>
        <p:nvPicPr>
          <p:cNvPr id="20" name="Icon" descr="preencoded.png"/>
          <p:cNvPicPr>
            <a:picLocks noChangeAspect="1"/>
          </p:cNvPicPr>
          <p:nvPr/>
        </p:nvPicPr>
        <p:blipFill>
          <a:blip r:embed="rId6"/>
          <a:stretch>
            <a:fillRect/>
          </a:stretch>
        </p:blipFill>
        <p:spPr>
          <a:xfrm>
            <a:off x="768096" y="3794760"/>
            <a:ext cx="256032" cy="256032"/>
          </a:xfrm>
          <a:prstGeom prst="rect">
            <a:avLst/>
          </a:prstGeom>
        </p:spPr>
      </p:pic>
      <p:sp>
        <p:nvSpPr>
          <p:cNvPr id="21" name="Text 15"/>
          <p:cNvSpPr txBox="1"/>
          <p:nvPr/>
        </p:nvSpPr>
        <p:spPr>
          <a:xfrm>
            <a:off x="1325880" y="3566160"/>
            <a:ext cx="1828800" cy="713232"/>
          </a:xfrm>
          <a:prstGeom prst="rect">
            <a:avLst/>
          </a:prstGeom>
          <a:noFill/>
          <a:ln/>
        </p:spPr>
        <p:txBody>
          <a:bodyPr wrap="square" lIns="0" tIns="0" rIns="0" bIns="0" rtlCol="0" anchor="ctr"/>
          <a:lstStyle/>
          <a:p>
            <a:pPr marL="0" indent="0">
              <a:buNone/>
            </a:pPr>
            <a:r>
              <a:rPr lang="en-US" sz="1500" b="1" dirty="0">
                <a:solidFill>
                  <a:schemeClr val="tx2"/>
                </a:solidFill>
              </a:rPr>
              <a:t>Finance staff</a:t>
            </a:r>
            <a:endParaRPr lang="en-US" sz="1500" dirty="0"/>
          </a:p>
        </p:txBody>
      </p:sp>
      <p:sp>
        <p:nvSpPr>
          <p:cNvPr id="22" name="Text 16"/>
          <p:cNvSpPr txBox="1"/>
          <p:nvPr/>
        </p:nvSpPr>
        <p:spPr>
          <a:xfrm>
            <a:off x="3154680" y="3566160"/>
            <a:ext cx="5349240" cy="713232"/>
          </a:xfrm>
          <a:prstGeom prst="rect">
            <a:avLst/>
          </a:prstGeom>
          <a:noFill/>
          <a:ln/>
        </p:spPr>
        <p:txBody>
          <a:bodyPr wrap="square" lIns="0" tIns="0" rIns="0" bIns="0" rtlCol="0" anchor="ctr"/>
          <a:lstStyle/>
          <a:p>
            <a:pPr marL="0" indent="0">
              <a:buNone/>
            </a:pPr>
            <a:r>
              <a:rPr lang="en-US" sz="1400" dirty="0">
                <a:solidFill>
                  <a:schemeClr val="tx1"/>
                </a:solidFill>
              </a:rPr>
              <a:t>Budget a modest, protected line for evaluation tools and staff time</a:t>
            </a:r>
            <a:endParaRPr lang="en-US" sz="1400" dirty="0"/>
          </a:p>
        </p:txBody>
      </p:sp>
      <p:sp>
        <p:nvSpPr>
          <p:cNvPr id="25" name="Slide Number Placeholder 0"/>
          <p:cNvSpPr>
            <a:spLocks noGrp="1"/>
          </p:cNvSpPr>
          <p:nvPr>
            <p:ph type="sldNum" sz="quarter" idx="4294967295"/>
          </p:nvPr>
        </p:nvSpPr>
        <p:spPr>
          <a:xfrm>
            <a:off x="8229600" y="4800600"/>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6"/>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164757"/>
        </a:solidFill>
        <a:effectLst/>
      </p:bgPr>
    </p:bg>
    <p:spTree>
      <p:nvGrpSpPr>
        <p:cNvPr id="1" name=""/>
        <p:cNvGrpSpPr/>
        <p:nvPr/>
      </p:nvGrpSpPr>
      <p:grpSpPr>
        <a:xfrm>
          <a:off x="0" y="0"/>
          <a:ext cx="0" cy="0"/>
          <a:chOff x="0" y="0"/>
          <a:chExt cx="0" cy="0"/>
        </a:xfrm>
      </p:grpSpPr>
      <p:pic>
        <p:nvPicPr>
          <p:cNvPr id="2" name="Compass photo" descr="compass.png"/>
          <p:cNvPicPr>
            <a:picLocks noChangeAspect="1"/>
          </p:cNvPicPr>
          <p:nvPr/>
        </p:nvPicPr>
        <p:blipFill>
          <a:blip r:embed="rId3"/>
          <a:stretch>
            <a:fillRect/>
          </a:stretch>
        </p:blipFill>
        <p:spPr>
          <a:xfrm>
            <a:off x="6190488" y="0"/>
            <a:ext cx="2953512" cy="5143500"/>
          </a:xfrm>
          <a:prstGeom prst="rect">
            <a:avLst/>
          </a:prstGeom>
        </p:spPr>
      </p:pic>
      <p:pic>
        <p:nvPicPr>
          <p:cNvPr id="3" name="Question icon" descr="preencoded.png"/>
          <p:cNvPicPr>
            <a:picLocks noChangeAspect="1"/>
          </p:cNvPicPr>
          <p:nvPr/>
        </p:nvPicPr>
        <p:blipFill>
          <a:blip r:embed="rId4"/>
          <a:stretch>
            <a:fillRect/>
          </a:stretch>
        </p:blipFill>
        <p:spPr>
          <a:xfrm>
            <a:off x="457200" y="502920"/>
            <a:ext cx="548640" cy="548640"/>
          </a:xfrm>
          <a:prstGeom prst="rect">
            <a:avLst/>
          </a:prstGeom>
        </p:spPr>
      </p:pic>
      <p:sp>
        <p:nvSpPr>
          <p:cNvPr id="4" name="Text 0"/>
          <p:cNvSpPr txBox="1"/>
          <p:nvPr/>
        </p:nvSpPr>
        <p:spPr>
          <a:xfrm>
            <a:off x="1188720" y="457200"/>
            <a:ext cx="4572000" cy="685800"/>
          </a:xfrm>
          <a:prstGeom prst="rect">
            <a:avLst/>
          </a:prstGeom>
          <a:noFill/>
          <a:ln/>
        </p:spPr>
        <p:txBody>
          <a:bodyPr wrap="square" lIns="0" tIns="0" rIns="0" bIns="0" rtlCol="0" anchor="ctr"/>
          <a:lstStyle/>
          <a:p>
            <a:pPr marL="0" indent="0">
              <a:buNone/>
            </a:pPr>
            <a:r>
              <a:rPr lang="en-US" sz="4000" b="1" dirty="0">
                <a:solidFill>
                  <a:schemeClr val="bg1"/>
                </a:solidFill>
                <a:latin typeface="Cambria" pitchFamily="34" charset="0"/>
                <a:ea typeface="Cambria" pitchFamily="34" charset="-122"/>
                <a:cs typeface="Cambria" pitchFamily="34" charset="-120"/>
              </a:rPr>
              <a:t>Questions?</a:t>
            </a:r>
            <a:endParaRPr lang="en-US" sz="4000" dirty="0"/>
          </a:p>
        </p:txBody>
      </p:sp>
      <p:sp>
        <p:nvSpPr>
          <p:cNvPr id="5" name="Text 1"/>
          <p:cNvSpPr txBox="1"/>
          <p:nvPr/>
        </p:nvSpPr>
        <p:spPr>
          <a:xfrm>
            <a:off x="457200" y="1600200"/>
            <a:ext cx="5486400" cy="1005840"/>
          </a:xfrm>
          <a:prstGeom prst="rect">
            <a:avLst/>
          </a:prstGeom>
          <a:noFill/>
          <a:ln/>
        </p:spPr>
        <p:txBody>
          <a:bodyPr wrap="square" lIns="0" tIns="0" rIns="0" bIns="0" rtlCol="0" anchor="t"/>
          <a:lstStyle/>
          <a:p>
            <a:pPr marL="0" indent="0">
              <a:buNone/>
            </a:pPr>
            <a:r>
              <a:rPr lang="en-US" sz="1600" b="1" dirty="0">
                <a:solidFill>
                  <a:srgbClr val="FFFFFF"/>
                </a:solidFill>
              </a:rPr>
              <a:t>Angela A. Johnson, PhD, MBA</a:t>
            </a:r>
            <a:endParaRPr lang="en-US" sz="1300" dirty="0"/>
          </a:p>
          <a:p>
            <a:pPr marL="0" indent="0">
              <a:buNone/>
            </a:pPr>
            <a:r>
              <a:rPr lang="en-US" sz="1300" dirty="0">
                <a:solidFill>
                  <a:srgbClr val="BDECE8"/>
                </a:solidFill>
              </a:rPr>
              <a:t>Executive Director, Alliance for Greater Works</a:t>
            </a:r>
            <a:endParaRPr lang="en-US" sz="1300" dirty="0"/>
          </a:p>
          <a:p>
            <a:pPr marL="0" indent="0">
              <a:buNone/>
            </a:pPr>
            <a:r>
              <a:rPr lang="en-US" sz="1300" dirty="0">
                <a:solidFill>
                  <a:srgbClr val="FFFFFF"/>
                </a:solidFill>
              </a:rPr>
              <a:t>ajohnson@alliancetx.org  ·  214-460-4851</a:t>
            </a:r>
            <a:endParaRPr lang="en-US" sz="1300" dirty="0"/>
          </a:p>
        </p:txBody>
      </p:sp>
      <p:sp>
        <p:nvSpPr>
          <p:cNvPr id="6" name="Text 2"/>
          <p:cNvSpPr txBox="1"/>
          <p:nvPr/>
        </p:nvSpPr>
        <p:spPr>
          <a:xfrm>
            <a:off x="457200" y="2743200"/>
            <a:ext cx="5486400" cy="1188720"/>
          </a:xfrm>
          <a:prstGeom prst="rect">
            <a:avLst/>
          </a:prstGeom>
          <a:noFill/>
          <a:ln/>
        </p:spPr>
        <p:txBody>
          <a:bodyPr wrap="square" lIns="0" tIns="0" rIns="0" bIns="0" rtlCol="0" anchor="t"/>
          <a:lstStyle/>
          <a:p>
            <a:pPr marL="0" indent="0">
              <a:buNone/>
            </a:pPr>
            <a:r>
              <a:rPr lang="en-US" sz="1600" b="1" dirty="0">
                <a:solidFill>
                  <a:srgbClr val="FFFFFF"/>
                </a:solidFill>
              </a:rPr>
              <a:t>Nora E. Douglas, PhD</a:t>
            </a:r>
            <a:endParaRPr lang="en-US" sz="1300" dirty="0"/>
          </a:p>
          <a:p>
            <a:pPr marL="0" indent="0">
              <a:buNone/>
            </a:pPr>
            <a:r>
              <a:rPr lang="en-US" sz="1300" dirty="0">
                <a:solidFill>
                  <a:srgbClr val="BDECE8"/>
                </a:solidFill>
              </a:rPr>
              <a:t>Founder and CEO, Systems Thought Partners</a:t>
            </a:r>
            <a:endParaRPr lang="en-US" sz="1300" dirty="0"/>
          </a:p>
          <a:p>
            <a:pPr marL="0" indent="0">
              <a:buNone/>
            </a:pPr>
            <a:r>
              <a:rPr lang="en-US" sz="1300" dirty="0">
                <a:solidFill>
                  <a:srgbClr val="FFFFFF"/>
                </a:solidFill>
              </a:rPr>
              <a:t>nora@systemsthoughtpartners.com  ·  214-557-3584</a:t>
            </a:r>
            <a:endParaRPr lang="en-US" sz="1300" dirty="0"/>
          </a:p>
          <a:p>
            <a:pPr marL="0" indent="0">
              <a:buNone/>
            </a:pPr>
            <a:r>
              <a:rPr lang="en-US" sz="1300" dirty="0">
                <a:solidFill>
                  <a:srgbClr val="FFFFFF"/>
                </a:solidFill>
              </a:rPr>
              <a:t>systemsthoughtpartners.com</a:t>
            </a:r>
            <a:endParaRPr lang="en-US" sz="1300" dirty="0"/>
          </a:p>
        </p:txBody>
      </p:sp>
      <p:sp>
        <p:nvSpPr>
          <p:cNvPr id="7" name="Text 3"/>
          <p:cNvSpPr txBox="1"/>
          <p:nvPr/>
        </p:nvSpPr>
        <p:spPr>
          <a:xfrm>
            <a:off x="457200" y="4343400"/>
            <a:ext cx="5486400" cy="365760"/>
          </a:xfrm>
          <a:prstGeom prst="rect">
            <a:avLst/>
          </a:prstGeom>
          <a:noFill/>
          <a:ln/>
        </p:spPr>
        <p:txBody>
          <a:bodyPr wrap="square" lIns="0" tIns="0" rIns="0" bIns="0" rtlCol="0" anchor="ctr"/>
          <a:lstStyle/>
          <a:p>
            <a:pPr marL="0" indent="0">
              <a:buNone/>
            </a:pPr>
            <a:r>
              <a:rPr lang="en-US" sz="1600" i="1" dirty="0">
                <a:solidFill>
                  <a:schemeClr val="accent3"/>
                </a:solidFill>
                <a:latin typeface="Cambria" pitchFamily="34" charset="0"/>
                <a:ea typeface="Cambria" pitchFamily="34" charset="-122"/>
                <a:cs typeface="Cambria" pitchFamily="34" charset="-120"/>
              </a:rPr>
              <a:t>Thank you for leading with wisdom.</a:t>
            </a:r>
            <a:endParaRPr lang="en-US" sz="1600" dirty="0"/>
          </a:p>
        </p:txBody>
      </p:sp>
    </p:spTree>
  </p:cSld>
  <p:clrMapOvr>
    <a:masterClrMapping/>
  </p:clrMapOvr>
</p:sld>
</file>

<file path=ppt/theme/theme1.xml><?xml version="1.0" encoding="utf-8"?>
<a:theme xmlns:a="http://schemas.openxmlformats.org/drawingml/2006/main" name="Ultimate Financial and Legal Summit">
  <a:themeElements>
    <a:clrScheme name="Ultimate Financial and Legal Summit">
      <a:dk1>
        <a:srgbClr val="0D1E2F"/>
      </a:dk1>
      <a:lt1>
        <a:srgbClr val="FFFFFF"/>
      </a:lt1>
      <a:dk2>
        <a:srgbClr val="164757"/>
      </a:dk2>
      <a:lt2>
        <a:srgbClr val="EEF7F6"/>
      </a:lt2>
      <a:accent1>
        <a:srgbClr val="164757"/>
      </a:accent1>
      <a:accent2>
        <a:srgbClr val="4F8677"/>
      </a:accent2>
      <a:accent3>
        <a:srgbClr val="BDECE8"/>
      </a:accent3>
      <a:accent4>
        <a:srgbClr val="2E7D8C"/>
      </a:accent4>
      <a:accent5>
        <a:srgbClr val="D7EFEC"/>
      </a:accent5>
      <a:accent6>
        <a:srgbClr val="466B7D"/>
      </a:accent6>
      <a:hlink>
        <a:srgbClr val="2E7D8C"/>
      </a:hlink>
      <a:folHlink>
        <a:srgbClr val="466B7D"/>
      </a:folHlink>
    </a:clrScheme>
    <a:fontScheme name="Ultimate Financial and Legal Summi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TotalTime>
  <Words>3993</Words>
  <Application>Microsoft Office PowerPoint</Application>
  <PresentationFormat>On-screen Show (16:9)</PresentationFormat>
  <Paragraphs>287</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Cambria</vt:lpstr>
      <vt:lpstr>Ultimate Financial and Legal Summit</vt:lpstr>
      <vt:lpstr>PowerPoint Presentation</vt:lpstr>
      <vt:lpstr>Your presenters</vt:lpstr>
      <vt:lpstr>Our goal: connect board priorities to proof</vt:lpstr>
      <vt:lpstr>Generosity is strong; loyalty must be earned</vt:lpstr>
      <vt:lpstr>Fiduciary duties, seen through an impact lens</vt:lpstr>
      <vt:lpstr>Who does what: noses in, fingers out</vt:lpstr>
      <vt:lpstr>The golden thread: from strategic plan to proof</vt:lpstr>
      <vt:lpstr>What the thread looks like in a congregation</vt:lpstr>
      <vt:lpstr>The board's role in fundraising and stewardship</vt:lpstr>
      <vt:lpstr>A one-page board impact dashboard</vt:lpstr>
      <vt:lpstr>Measure what matters on a nonprofit budget</vt:lpstr>
      <vt:lpstr>A logic model maps resources to results</vt:lpstr>
      <vt:lpstr>Goals describe change; indicators measure it</vt:lpstr>
      <vt:lpstr>Process matters too</vt:lpstr>
      <vt:lpstr>Case study: After-School All-Stars North Texas</vt:lpstr>
      <vt:lpstr>What a funder told us: The Addy Foundation</vt:lpstr>
      <vt:lpstr>Activity: from board priority to proof</vt:lpstr>
      <vt:lpstr>Your next 30 days</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Proving What Works: Evaluation Tools for Resource-Constrained Ministries</dc:title>
  <dc:subject>PptxGenJS Presentation</dc:subject>
  <dc:creator>Angela A. Johnson, PhD, MBA and Nora E. Douglas, PhD</dc:creator>
  <cp:lastModifiedBy>Author</cp:lastModifiedBy>
  <cp:revision>7</cp:revision>
  <dcterms:created xsi:type="dcterms:W3CDTF">2026-10-15T15:46:40Z</dcterms:created>
  <dcterms:modified xsi:type="dcterms:W3CDTF">2026-10-16T21:18:49Z</dcterms:modified>
</cp:coreProperties>
</file>