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82678BF8-C2A8-F00C-84E8-C79FDAF32EFD}">
          <p14:sldIdLst>
            <p14:sldId id="256"/>
            <p14:sldId id="257"/>
            <p14:sldId id="258"/>
            <p14:sldId id="259"/>
          </p14:sldIdLst>
        </p14:section>
        <p14:section name="The Risk" id="{A546F5D1-C5D2-9306-3EBF-93BC790751E2}">
          <p14:sldIdLst>
            <p14:sldId id="260"/>
            <p14:sldId id="261"/>
            <p14:sldId id="262"/>
          </p14:sldIdLst>
        </p14:section>
        <p14:section name="The Plan" id="{0E0D55AB-4383-E32B-5010-E4C7777BA9FA}">
          <p14:sldIdLst>
            <p14:sldId id="263"/>
            <p14:sldId id="264"/>
            <p14:sldId id="265"/>
            <p14:sldId id="266"/>
            <p14:sldId id="267"/>
          </p14:sldIdLst>
        </p14:section>
        <p14:section name="The Handoff" id="{86CDDEF0-5BE1-4975-7175-FFCD4DDE6173}">
          <p14:sldIdLst>
            <p14:sldId id="268"/>
            <p14:sldId id="269"/>
            <p14:sldId id="270"/>
            <p14:sldId id="271"/>
          </p14:sldIdLst>
        </p14:section>
        <p14:section name="Action" id="{0F5F82DF-4856-54FF-BDA8-11500EF12771}">
          <p14:sldIdLst>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82"/>
    <p:restoredTop sz="59697"/>
  </p:normalViewPr>
  <p:slideViewPr>
    <p:cSldViewPr snapToGrid="0" snapToObjects="1">
      <p:cViewPr varScale="1">
        <p:scale>
          <a:sx n="126" d="100"/>
          <a:sy n="126" d="100"/>
        </p:scale>
        <p:origin x="1240" y="176"/>
      </p:cViewPr>
      <p:guideLst/>
    </p:cSldViewPr>
  </p:slideViewPr>
  <p:notesTextViewPr>
    <p:cViewPr>
      <p:scale>
        <a:sx n="1" d="1"/>
        <a:sy n="1" d="1"/>
      </p:scale>
      <p:origin x="0" y="0"/>
    </p:cViewPr>
  </p:notesTextViewPr>
  <p:notesViewPr>
    <p:cSldViewPr snapToGrid="0" snapToObjects="1">
      <p:cViewPr varScale="1">
        <p:scale>
          <a:sx n="123" d="100"/>
          <a:sy n="123" d="100"/>
        </p:scale>
        <p:origin x="581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789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0:00 to 1:00 (1 minute). Total session: 45 minutes = 38 minutes of content plus 7 minutes of Q&amp;A.
KEY MESSAGE: Succession is a risk the organization manages on purpose, not an event that happens to it.
SAY: Welcome. Introduce yourself in two sentences: "I am Dr. Elizabeth Moffitt, and most people call me Dr. Liz. I lead The Christopher Quinn Group, where we help organizations make the HR connection." Then say why this topic matters to you. Then set the frame: "In a relay, races are rarely lost on speed. They are lost in the exchange zone, in the few seconds when the baton moves from one hand to the next. Organizations are the same. Today is about those few seconds."
SAY: This summit is about financial and legal strength. Leadership transition belongs here because an unplanned exit is one of the largest unmanaged financial and legal exposures most organizations carry.
AUDIENCE: Church, ministry and nonprofit leaders: executive pastors, CEOs, COOs, financial administrators, and marketing and fundraising professionals. Throughout, "board" means your governing body (board, elders, trustees or council) and "leader" means your senior pastor, executive director or CEO. Say this once up front so every role in the room hears itself in the content.
LOGISTICS: Tell the room there will be a two-minute self-assessment partway through, so have a pen or phone ready, and that questions are held to the end.
TRANSITION: "Let me start with a question, and I want you to answer it honestly in your own head."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1:00 to 3:00 (2 minutes).
KEY MESSAGE: Make the risk concrete and personal before offering any framework.
SAY: Read the question aloud, then pause for a full five seconds. Silence does the work here.
ENGAGE: "Raise your hand if you know the answer with certainty." Then: "Keep it up if that answer is written down and the board has approved it." Most hands will drop. Name what just happened without embarrassing anyone: "That gap between knowing and documenting is what we are here to close."
SAY: Walk through the three follow-up questions quickly. Point out that none of them is about retirement. They are about an ordinary Tuesday going wrong: an illness, an accident, a family emergency, a resignation.
TRANSITION: "If your hand went down, you are in the majority. Here is the data."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3:00 to 5:00 (2 minutes).
KEY MESSAGE: Being unprepared is the norm, which means preparing is a competitive advantage with funders and partners.
SAY: BoardSource's Leading with Intent research found that only 29 percent of nonprofits surveyed reported having a written succession plan. Roughly seven in ten are exposed. The same body of research has repeatedly found that a large share of chief executives expect to leave within about five years, so the exposure is not theoretical.
SAY: Reframe the topic. Most boards avoid succession because it feels like a conversation about someone's retirement, or worse, about pushing someone out. It is neither. It is the same discipline as insuring the building or carrying D&amp;O coverage: you plan for an event you hope is far away.
SAY: Funders increasingly ask about leadership continuity during due diligence. A written plan is a signal of organizational maturity.
NOTE: The 29 percent figure describes nonprofits broadly and is not a church-specific statistic. Do not present it as one. For ministry leaders, make the point by experience instead: most have seen a pastoral transition handled well and one handled badly.
NOTE: If asked about the source, the 29 percent figure is from the 2021 edition of Leading with Intent. Earlier editions reported 27 percent. Verify against the latest edition before the session if you want the most current number.
TRANSITION: "So here is what we will cover in the next half hour."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5:00 to 6:00 (1 minute). Keep this brisk.
KEY MESSAGE: This is a working session with three concrete takeaways, not a lecture.
SAY: Three parts. First the risk: what is actually at stake and where the exposure sits. Second the plan: the three plans you need and what goes in them. Third the handoff itself: roles, timeline and communication.
SAY: You will leave with three things: a readiness score for your organization, an outline of an emergency succession plan, and a 90-day action list you can take to your next board meeting.
TRANSITION: "Let us start with what is at stake."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6:00 to 8:00 (2 minutes).
KEY MESSAGE: A successful transition is measured by what survives it: mission, relationships and momentum.
SAY: These three words come straight from the session description. Use them as the scorecard for the rest of the talk.
SAY (Mission): The first test is whether the people you serve notice. If programs pause, if payroll is late, if the food pantry does not open, the handoff has already failed, regardless of who the next leader is.
SAY (Relationships): In many organizations, especially founder-led and faith-based ones, the major donor gives because of the leader. That is a strength until the leader leaves. The goal is to transfer trust from a person to the institution before the transition, not during it.
SAY (Momentum): Transitions create a wait-and-see period. Staff hold decisions, funders hold renewals, partners hold commitments. A plan shortens that pause.
TRANSITION: "So where, specifically, does the baton get dropped? There are four places."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8:00 to 11:00 (3 minutes).
KEY MESSAGE: Succession risk is four specific, fixable exposures. Naming them makes them manageable.
SAY (Financial): Ask who can sign checks, approve payroll and log into the bank. If the answer is one person, the organization can be unable to pay staff within one pay cycle of that person's absence. Add the funder dimension: grants are often renewed on the strength of a relationship with one leader.
SAY (Legal and compliance): Who is the registered agent? Who knows when the Form 990 and state filings are due? Who has authority to sign a contract or a lease renewal if the executive is unavailable? Authority that is not delegated in writing does not exist when you need it.
SAY (Relational): Map your top ten donors and partners. Next to each, write the name of the one person they would call. If the same name appears ten times, that is concentration risk, the same as having one customer.
SAY (Knowledge): This is the quiet one. Vendor histories, the reason a policy exists, the password to the donor database, the story behind a major gift. None of it is on the balance sheet and all of it walks out the door.
SAY (tie to the summit theme): Concentrated access is also a cybersecurity exposure. One person holding every admin login, with no documented offboarding, is a continuity risk and a security risk at the same time. Removing a departed leader's access is part of the handoff.
STORY PROMPT: Share a brief real example from your own experience of one of these four going wrong. Keep it under 45 seconds and remove identifying details.
TRANSITION: "Now let us find out where your organization stands."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11:00 to 14:00 (3 minutes). This is the main interactive moment. Protect the time.
KEY MESSAGE: Every participant leaves knowing their own starting point.
ENGAGE: "Take out a pen or your phone. Five statements. Give yourself one point for each one that is true today, not true in theory." Read each statement aloud, pausing three to four seconds after each.
ENGAGE: Ask for a show of hands by score band: 4 to 5, then 2 to 3, then 0 to 1. Expect most of the room in the middle and bottom bands. Normalize it: "This is exactly what the national data predicts."
SAY: Notice that four of the five statements are about finance, legal authority and documentation. Only one is about people. Succession planning begins as an operational and governance task, which is why it can start this month even if no one is planning to leave.
SAY: Whatever your score, the next section gives you the order to work in.
FACILITATION TIP: If the room is small, invite one volunteer to share which statement was their clearest no and why. Limit to 30 seconds.
TRANSITION: "Let us talk about the plan. Actually, three plans."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14:00 to 16:00 (2 minutes).
KEY MESSAGE: "Succession plan" is three different documents for three different situations. Most organizations need to start with the first.
SAY (Emergency): This covers the unplanned, short-notice absence. It can be written in a few hours and approved at one board meeting. If you scored 0 to 3 a moment ago, this is your first deliverable.
SAY (Departure-defined): The leader has told the board, privately or publicly, that they intend to leave within a defined window. This plan is a roadmap for a deliberate transition. It is where founder transitions and long-tenured pastor or executive transitions live.
SAY (Leader development): This is the ongoing work when no one is leaving. It ties talent development to the strategic plan so that the organization is always building the leadership it will need next. It is also what makes the first two plans work.
SAY: A common mistake is to jump to the question "who is the successor?" That is a plan-two question. Answer plan one first.
TRANSITION: "So what goes into the emergency plan?"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16:00 to 19:00 (3 minutes).
KEY MESSAGE: An emergency succession plan has five components and fits on two to three pages.
SAY (1. Acting leader): Name the position that steps in, usually the deputy, COO or a senior program director, and a second position as backup. Name positions rather than individuals so the plan survives staff turnover.
SAY (2. Authority limits): Spell out what the acting leader may do without further board approval: spending threshold, hiring and termination authority, contract signing. Ambiguity here causes paralysis in the first two weeks.
SAY (3. Communication): List who is told and in what order, who makes each call, and the holding statement. The first 72 hours determine whether staff and funders feel the organization is in control.
SAY (4. Critical information): The plan does not hold the passwords. It says where they are held and who has access: the secure vault, the bank contacts, the insurance broker, the attorney, the auditor.
SAY (5. Board triggers): Define what counts as short-term versus long-term absence, when the executive committee convenes, and at what point the board appoints a formal interim or opens a search.
SAY (Test it): Once a year, give the board chair 20 minutes at a meeting: "Our executive director is unreachable for 60 days starting today. Walk me through the first week." The gaps appear immediately.
TRANSITION: "Given where we are, at a financial and legal summit, let us go one level deeper on those two areas."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19:00 to 22:00 (3 minutes).
KEY MESSAGE: Eight checks that keep money moving and authority intact through any leadership change.
SAY (Financial): Start with signers. Many banks take days or weeks to update signature cards and require board minutes to do it. If your only signer is the person who is suddenly unavailable, you may be unable to make payroll. The same applies to administrator rights on online banking, payroll and the donor database. Next, the grant calendar: reports and reimbursement requests that are missed during a transition become cash flow problems. Last, funder introductions, which we will come back to.
SAY (Legal): Read your bylaws for what happens when an officer or the chief executive position is vacant, and who may act in the interim. If they are silent, that is an amendment to raise with counsel. Have a template board resolution ready so that changing signers and registered agents takes one meeting, not three. Keep an inventory of contracts, leases, licenses and filing deadlines. Review insurance, including directors and officers coverage, and ask your broker whether anything changes during an interim period.
SAY: For boards, this is a duty of care issue. Planning for continuity of leadership is part of the board's basic oversight responsibility, not a courtesy to the executive.
SAY (to financial administrators and COOs): You are usually the ones who discover these gaps first. This slide is your checklist to bring to the executive and the board.
CAVEAT: State clearly that this is general guidance and not legal or accounting advice. Requirements differ by state and by organization type, including churches and faith-based entities.
ENGAGE (optional, if time allows): "Which of these eight could you fix by the end of this month?" Take one or two quick answers.
TRANSITION: "Documents handle the emergency. People handle the future."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22:00 to 24:00 (2 minutes).
KEY MESSAGE: Leadership depth is built through daily practice, and the rule of two is the simplest standard to apply.
SAY: The rule of two is the one idea to remember from this session. Every critical relationship, system and process is known by at least two people. It applies equally to the bank login, the largest donor and the knowledge of how the annual audit gets done.
SAY (Cross-train): Start with the functions where a two-week gap would cause real harm. In small organizations that is usually finance and payroll first.
SAY (Delegate real authority): Development means decisions, not tasks. Let an emerging leader own a budget, present to the board or run a program end to end. You learn more about readiness in six months of real authority than in years of observation.
SAY (Share the relationships): The current leader brings a second person to funder meetings now, while there is no transition on the horizon. It reads as strength, not as a warning sign.
SAY (to marketing and fundraising professionals): You hold the donor relationships and the public voice. Ask whether every top donor knows at least two people in the organization, and whether donor history lives in the database or in someone's memory.
SAY: For small organizations with no obvious internal successor, the bench may include board members, a trusted consultant or a peer organization's leader who could serve as interim. A bench does not have to be on the payroll.
CHALLENGE THE ROOM: Leaders sometimes hold information because it makes them indispensable. Indispensable is another word for single point of failure.
TRANSITION: "Now the harder question. When the leader changes, what must not change?"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24:00 to 27:00 (3 minutes). This is the heart of the session title. Slow down here.
KEY MESSAGE: Protecting the vision requires deciding, in writing, what is essential and what is merely familiar.
SAY: "Without dropping the vision" is the phrase in our title. Most transitions that damage the vision do it in one of two ways. Either the organization treats everything the outgoing leader did as sacred, and the successor is not allowed to lead, or it treats nothing as sacred, and the mission drifts.
SAY (Carry forward): Mission, who you serve, core values, and the commitments you have made to funders and the community. These belong to the organization and the board is their guardian.
SAY (Free to change): Programs, structure, style, tools and traditions. These are how the current leader delivers the mission. A successor needs explicit permission to change them.
SAY: The practical step is a one-page document the board and the current leader write together, before any search begins. It becomes part of the position profile and the onboarding of the next leader. For faith-based organizations, this is also where convictions and doctrinal commitments are stated plainly so a successor knows what they are agreeing to steward.
ENGAGE: "Turn to the person next to you. Name one thing in your organization that people treat as vision but is really a habit." Allow 60 seconds, then take one answer from the room.
TRANSITION: "That brings us to the handoff itself, and to who is responsible for what."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27:00 to 29:00 (2 minutes).
KEY MESSAGE: Succession fails when ownership is unclear. The board owns it, the current leader enables it, the successor earns it.
SAY (Board): The board owns succession. It approves the emergency plan, leads the search and makes the selection. It also sets the terms of the outgoing leader's exit, including any continuing role. A board that lets the outgoing leader choose the successor alone has delegated its most important decision.
SAY (Current leader): The current leader's job is to make the organization transferable: document, delegate, share relationships. Then set a date and honor it. The hardest part is the last part.
SAY (Successor): The incoming leader earns trust by listening first, honoring what must be carried forward, and then leading in their own way. Being a copy of the predecessor is neither possible nor the goal.
SAY (church and ministry context): Read "board" as the body your polity gives this authority: elders, trustees, a council or a denominational process. Know what your bylaws and denomination require before a transition begins, because they may govern who selects the next pastor and how.
CHALLENGE THE ROOM: Founder and long-tenure transitions carry a specific risk. When the outgoing leader stays on the board, keeps an office or remains the funders' first call, the new leader does not actually have the job. If a continuing role is appropriate, it should be defined, limited and in writing, with the new leader's agreement.
TRANSITION: "How long should a planned transition take? Longer than most people expect."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29:00 to 32:00 (3 minutes).
KEY MESSAGE: A planned transition is a 12 to 18 month project with five stages, plus the first 90 days after the handoff.
SAY (18 to 12 months): The leader and the board chair agree privately on timing. The board refreshes the strategic direction so it is hiring for where the organization is going, not where it has been.
SAY (12 to 9 months): The board forms a transition committee, updates the role profile and decides whether there is a ready internal candidate or whether to run an open search. Decide the outgoing leader's future role here, before candidates are involved.
SAY (9 to 3 months): Selection, then announcement in a deliberate sequence, which is the next slide.
SAY (3 to 0 months): The overlap. This is the exchange zone. Both runners are moving. Relationships are handed over in person: joint meetings with top funders, partners, the bank, the auditor and legal counsel. Signing authority is formally transferred by board resolution. Keep the overlap short and purposeful. Long overlaps create two leaders.
SAY (First 90 days): The board's job is not finished at the hire. Set clear 90-day priorities with the new leader, schedule regular check-ins with the chair, and hold the predecessor to the agreed boundaries.
SAY: Smaller organizations may compress this. The sequence matters more than the exact months. What does not compress well is the relationship transfer.
TRANSITION: "The moment that most often goes wrong is the announcement."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32:00 to 34:00 (2 minutes).
KEY MESSAGE: Sequence and consistency of the message protect trust. No stakeholder should hear the news second-hand.
SAY: The order is inside out. Board first, then staff, then key funders and partners, then the wider community. Compress the timing between steps to hours or days, not weeks, because news travels.
SAY (Staff): Staff hear it in person from the leader, on the same day the full board is informed. They are the people most affected and the most likely to be asked about it by everyone else.
SAY (Funders and partners): Your top funders get a personal call from the leader and the board chair before anything is public. A funder who learns about a transition from a newsletter draws conclusions about how the organization is managed.
SAY (Community): One clear public message, with the incoming leader visible as soon as they are named.
SAY: Every version of the message answers the same three questions. What is changing: who and when. What is not changing: the mission, the programs, the commitments. What happens next: the process and the timeline. Uncertainty about the third question is what causes anxiety.
SAY (church and ministry context): The congregation is both family and donor base. Members should hear it from the pastor and governing leaders in person, not by email or social media, and before the wider public does. Communications and development staff should be brought in early enough to prepare the message, not handed it the night before.
TIP: Prepare a one-page message document with these three answers and give it to every board member so that they all say the same thing.
TRANSITION: "Let me pull together the patterns I see most often when transitions go badly."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34:00 to 36:00 (2 minutes). Move quickly. Each row is one sentence.
KEY MESSAGE: The failure patterns are predictable, and each has a specific countermeasure.
SAY (1): Waiting until it is urgent. The countermeasure is a standing annual agenda item, so the conversation is routine rather than a signal that something is wrong.
SAY (2): Naming a successor without developing one. An anointed heir who has never held real authority is untested. Give candidates real decisions and honest feedback now. Also avoid promising the role to anyone. The board decides when the time comes.
SAY (3): The plan lives in one person's head. If it is not written, approved and stored where others can reach it, it does not exist on the day you need it.
SAY (4): The predecessor who never fully leaves. Agree on any continuing role in writing: scope, duration and reporting line.
SAY (5): Telling funders last. They should hear it early, personally and with a plan.
ENGAGE (optional): "Which of the five is the biggest risk in your organization?" Ask for a show of fingers, one through five. It takes ten seconds and gives you a read of the room for Q&amp;A.
TRANSITION: "So what do you do when you get back to the office?"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36:00 to 38:00 (2 minutes).
KEY MESSAGE: Nine actions in ninety days move an organization from exposed to prepared, with no search and no one leaving.
SAY (30 days): Three quick wins. Decide which position acts in an emergency and which is the backup. Add a second bank signer and a second administrator on critical systems. Ask the board chair to put succession on the next agenda. None of these requires a budget.
SAY (60 days): Draft the emergency plan using the five components from earlier. Build the inventory of accounts, contracts and credentials. Have the current leader bring a second person to meetings with the top funders.
SAY (90 days): The board formally approves the plan, runs a 20-minute tabletop test, and the leadership team starts development plans for at least two people with leadership potential.
SAY: If you scored 0 or 1 on the readiness check, completing the 30-day column alone will move you to a 2 or 3.
CALL TO ACTION: "Before you leave this room, write down the one action from the 30-day column that you will complete, and the name of the person you will tell about it this week." Pause 15 seconds to let them write.
TRANSITION: "Let me close with this."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38:00 to 45:00. One minute to close, then 6 to 7 minutes of Q&amp;A.
KEY MESSAGE: Succession planning done early is a choice. Done late, it is a crisis.
CLOSE: Return to the relay image. "The best relay teams do not have the fastest runners. They have the cleanest exchanges, and they practice them long before race day. Your mission deserves the same. Plan the handoff while it is still a choice."
SAY: Repeat the three first steps: write the emergency plan, apply the rule of two, put succession on the board calendar.
Q&amp;A FACILITATION: Repeat each question for the room before answering. Keep answers under 90 seconds. If a question is specific to one organization's legal or financial situation, offer to continue after the session and recommend they consult their attorney or CPA.
LIKELY QUESTIONS AND SHORT ANSWERS:
1. "How do I raise this without my executive director feeling pushed out?" Start with the emergency plan and frame it as risk management for every key role, not only the top one. It is about the organization's continuity, not the individual's performance.
2. "We are too small to have a successor on staff." Then your bench is outside the payroll: a board member, a former staff member, a trusted consultant or an interim executive. Name the option in the emergency plan.
3. "Our founder will not discuss leaving." The board has a duty to plan regardless. Begin with the emergency plan, which does not require a departure date, and build from there.
4. "Should the outgoing leader join the board?" Generally not immediately. A defined break gives the new leader room to establish authority. If a role continues, put its scope and duration in writing.
5. "Internal successor or outside search?" Decide based on the strategy for the next five years, not on loyalty or convenience. A strong internal candidate should still be assessed against the role profile.
IF TIME RUNS SHORT: Skip the optional engagement prompts on slides 10 and 16, and shorten slide 14 to the overlap stage only.
FINAL LINE: Thank the audience and the summit hosts, and tell people how to reach you and The Christopher Quinn Group.</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5486400" cy="1920240"/>
          </a:xfrm>
          <a:prstGeom prst="rect">
            <a:avLst/>
          </a:prstGeom>
          <a:noFill/>
          <a:ln/>
        </p:spPr>
        <p:txBody>
          <a:bodyPr wrap="square" rtlCol="0"/>
          <a:lstStyle>
            <a:lvl1pPr marL="0" indent="0" algn="l">
              <a:buNone/>
              <a:defRPr lang="en-US" sz="3800" b="1" dirty="0">
                <a:solidFill>
                  <a:schemeClr val="bg1"/>
                </a:solidFill>
              </a:defRPr>
            </a:lvl1pPr>
          </a:lstStyle>
          <a:p>
            <a:pPr marL="0" indent="0" algn="l">
              <a:buNone/>
            </a:pPr>
            <a:endParaRPr lang="en-US" sz="3800" dirty="0"/>
          </a:p>
        </p:txBody>
      </p:sp>
      <p:sp>
        <p:nvSpPr>
          <p:cNvPr id="3" name="Text 0"/>
          <p:cNvSpPr>
            <a:spLocks noGrp="1"/>
          </p:cNvSpPr>
          <p:nvPr>
            <p:ph type="body" idx="101" hasCustomPrompt="1"/>
          </p:nvPr>
        </p:nvSpPr>
        <p:spPr>
          <a:xfrm>
            <a:off x="548640" y="2468880"/>
            <a:ext cx="5486400" cy="457200"/>
          </a:xfrm>
          <a:prstGeom prst="rect">
            <a:avLst/>
          </a:prstGeom>
          <a:noFill/>
          <a:ln/>
        </p:spPr>
        <p:txBody>
          <a:bodyPr wrap="square" rtlCol="0"/>
          <a:lstStyle>
            <a:lvl1pPr marL="0" indent="0" algn="l">
              <a:buNone/>
              <a:defRPr lang="en-US" sz="2000" dirty="0">
                <a:solidFill>
                  <a:schemeClr val="accent1"/>
                </a:solidFill>
              </a:defRPr>
            </a:lvl1pPr>
          </a:lstStyle>
          <a:p>
            <a:pPr marL="0" indent="0" algn="l">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tatement Dark">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640080"/>
            <a:ext cx="7863840" cy="1920240"/>
          </a:xfrm>
          <a:prstGeom prst="rect">
            <a:avLst/>
          </a:prstGeom>
          <a:noFill/>
          <a:ln/>
        </p:spPr>
        <p:txBody>
          <a:bodyPr wrap="square" rtlCol="0"/>
          <a:lstStyle>
            <a:lvl1pPr marL="0" indent="0" algn="l">
              <a:buNone/>
              <a:defRPr lang="en-US" sz="3600" b="1" dirty="0">
                <a:solidFill>
                  <a:schemeClr val="bg1"/>
                </a:solidFill>
              </a:defRPr>
            </a:lvl1pPr>
          </a:lstStyle>
          <a:p>
            <a:pPr marL="0" indent="0" algn="l">
              <a:buNone/>
            </a:pPr>
            <a:endParaRPr lang="en-US" sz="3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lstStyle>
            <a:lvl1pPr marL="0" indent="0" algn="l">
              <a:buNone/>
              <a:defRPr lang="en-US" sz="3200" b="1" dirty="0">
                <a:solidFill>
                  <a:schemeClr val="tx2"/>
                </a:solidFill>
              </a:defRPr>
            </a:lvl1pPr>
          </a:lstStyle>
          <a:p>
            <a:pPr marL="0" indent="0" algn="l">
              <a:buNone/>
            </a:pPr>
            <a:endParaRPr lang="en-US" sz="3200" dirty="0"/>
          </a:p>
        </p:txBody>
      </p:sp>
      <p:pic>
        <p:nvPicPr>
          <p:cNvPr id="3" name="Image 0" descr="preencoded.png"/>
          <p:cNvPicPr>
            <a:picLocks noChangeAspect="1"/>
          </p:cNvPicPr>
          <p:nvPr/>
        </p:nvPicPr>
        <p:blipFill>
          <a:blip r:embed="rId2"/>
          <a:stretch>
            <a:fillRect/>
          </a:stretch>
        </p:blipFill>
        <p:spPr>
          <a:xfrm>
            <a:off x="7086600" y="4663440"/>
            <a:ext cx="907525" cy="301752"/>
          </a:xfrm>
          <a:prstGeom prst="rect">
            <a:avLst/>
          </a:prstGeom>
        </p:spPr>
      </p:pic>
      <p:sp>
        <p:nvSpPr>
          <p:cNvPr id="4" name="Text 0"/>
          <p:cNvSpPr/>
          <p:nvPr/>
        </p:nvSpPr>
        <p:spPr>
          <a:xfrm>
            <a:off x="457200" y="4754880"/>
            <a:ext cx="5486400" cy="228600"/>
          </a:xfrm>
          <a:prstGeom prst="rect">
            <a:avLst/>
          </a:prstGeom>
          <a:noFill/>
          <a:ln/>
        </p:spPr>
        <p:txBody>
          <a:bodyPr wrap="square" lIns="0" tIns="0" rIns="0" bIns="0" rtlCol="0" anchor="ctr"/>
          <a:lstStyle/>
          <a:p>
            <a:pPr marL="0" indent="0">
              <a:buNone/>
            </a:pPr>
            <a:r>
              <a:rPr lang="en-US" sz="1000" dirty="0">
                <a:solidFill>
                  <a:schemeClr val="accent6"/>
                </a:solidFill>
              </a:rPr>
              <a:t>Passing the Baton Without Dropping the Vision  |  Dr. Elizabeth Moffitt</a:t>
            </a:r>
            <a:endParaRPr lang="en-US" sz="10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5486400" cy="1920240"/>
          </a:xfrm>
          <a:prstGeom prst="rect">
            <a:avLst/>
          </a:prstGeom>
          <a:noFill/>
          <a:ln/>
        </p:spPr>
        <p:txBody>
          <a:bodyPr wrap="square" rtlCol="0" anchor="b"/>
          <a:lstStyle/>
          <a:p>
            <a:pPr marL="0" indent="0" algn="l">
              <a:buNone/>
            </a:pPr>
            <a:r>
              <a:rPr lang="en-US" sz="3800" b="1" dirty="0">
                <a:solidFill>
                  <a:schemeClr val="bg1"/>
                </a:solidFill>
              </a:rPr>
              <a:t>Passing the Baton Without Dropping the Vision</a:t>
            </a:r>
            <a:endParaRPr lang="en-US" sz="3800" dirty="0"/>
          </a:p>
        </p:txBody>
      </p:sp>
      <p:sp>
        <p:nvSpPr>
          <p:cNvPr id="3" name="Text 0"/>
          <p:cNvSpPr>
            <a:spLocks noGrp="1"/>
          </p:cNvSpPr>
          <p:nvPr>
            <p:ph type="body" idx="101" hasCustomPrompt="1"/>
          </p:nvPr>
        </p:nvSpPr>
        <p:spPr>
          <a:xfrm>
            <a:off x="548640" y="2468880"/>
            <a:ext cx="5486400" cy="457200"/>
          </a:xfrm>
          <a:prstGeom prst="rect">
            <a:avLst/>
          </a:prstGeom>
          <a:noFill/>
          <a:ln/>
        </p:spPr>
        <p:txBody>
          <a:bodyPr wrap="square" rtlCol="0" anchor="t"/>
          <a:lstStyle/>
          <a:p>
            <a:pPr marL="0" indent="0" algn="l">
              <a:buNone/>
            </a:pPr>
            <a:r>
              <a:rPr lang="en-US" sz="2000" dirty="0">
                <a:solidFill>
                  <a:schemeClr val="accent1"/>
                </a:solidFill>
              </a:rPr>
              <a:t>Succession Planning as Risk Management</a:t>
            </a:r>
            <a:endParaRPr lang="en-US" sz="2000" dirty="0"/>
          </a:p>
        </p:txBody>
      </p:sp>
      <p:sp>
        <p:nvSpPr>
          <p:cNvPr id="4" name="Text 1"/>
          <p:cNvSpPr txBox="1"/>
          <p:nvPr/>
        </p:nvSpPr>
        <p:spPr>
          <a:xfrm>
            <a:off x="548640" y="3154680"/>
            <a:ext cx="4937760" cy="365760"/>
          </a:xfrm>
          <a:prstGeom prst="rect">
            <a:avLst/>
          </a:prstGeom>
          <a:noFill/>
          <a:ln/>
        </p:spPr>
        <p:txBody>
          <a:bodyPr wrap="square" lIns="0" tIns="0" rIns="0" bIns="0" rtlCol="0" anchor="t"/>
          <a:lstStyle/>
          <a:p>
            <a:pPr marL="0" indent="0">
              <a:buNone/>
            </a:pPr>
            <a:r>
              <a:rPr lang="en-US" sz="2200" b="1" dirty="0">
                <a:solidFill>
                  <a:schemeClr val="bg1"/>
                </a:solidFill>
              </a:rPr>
              <a:t>Dr. Elizabeth Moffitt</a:t>
            </a:r>
            <a:endParaRPr lang="en-US" sz="2200" dirty="0"/>
          </a:p>
        </p:txBody>
      </p:sp>
      <p:sp>
        <p:nvSpPr>
          <p:cNvPr id="5" name="Text 2"/>
          <p:cNvSpPr txBox="1"/>
          <p:nvPr/>
        </p:nvSpPr>
        <p:spPr>
          <a:xfrm>
            <a:off x="548640" y="3520440"/>
            <a:ext cx="4937760" cy="292608"/>
          </a:xfrm>
          <a:prstGeom prst="rect">
            <a:avLst/>
          </a:prstGeom>
          <a:noFill/>
          <a:ln/>
        </p:spPr>
        <p:txBody>
          <a:bodyPr wrap="square" lIns="0" tIns="0" rIns="0" bIns="0" rtlCol="0" anchor="t"/>
          <a:lstStyle/>
          <a:p>
            <a:pPr marL="0" indent="0">
              <a:buNone/>
            </a:pPr>
            <a:r>
              <a:rPr lang="en-US" sz="1600" i="1" dirty="0">
                <a:solidFill>
                  <a:schemeClr val="accent1"/>
                </a:solidFill>
              </a:rPr>
              <a:t>a.k.a. Dr. Liz</a:t>
            </a:r>
            <a:endParaRPr lang="en-US" sz="1600" dirty="0"/>
          </a:p>
        </p:txBody>
      </p:sp>
      <p:sp>
        <p:nvSpPr>
          <p:cNvPr id="6" name="Text 3"/>
          <p:cNvSpPr txBox="1"/>
          <p:nvPr/>
        </p:nvSpPr>
        <p:spPr>
          <a:xfrm>
            <a:off x="548640" y="3840480"/>
            <a:ext cx="4937760" cy="292608"/>
          </a:xfrm>
          <a:prstGeom prst="rect">
            <a:avLst/>
          </a:prstGeom>
          <a:noFill/>
          <a:ln/>
        </p:spPr>
        <p:txBody>
          <a:bodyPr wrap="square" lIns="0" tIns="0" rIns="0" bIns="0" rtlCol="0" anchor="t"/>
          <a:lstStyle/>
          <a:p>
            <a:pPr marL="0" indent="0">
              <a:buNone/>
            </a:pPr>
            <a:r>
              <a:rPr lang="en-US" sz="1600" dirty="0">
                <a:solidFill>
                  <a:schemeClr val="bg1"/>
                </a:solidFill>
              </a:rPr>
              <a:t>The Christopher Quinn Group, Inc.</a:t>
            </a:r>
            <a:endParaRPr lang="en-US" sz="1600" dirty="0"/>
          </a:p>
        </p:txBody>
      </p:sp>
      <p:sp>
        <p:nvSpPr>
          <p:cNvPr id="7" name="Text 4"/>
          <p:cNvSpPr txBox="1"/>
          <p:nvPr/>
        </p:nvSpPr>
        <p:spPr>
          <a:xfrm>
            <a:off x="548640" y="4434840"/>
            <a:ext cx="4937760" cy="274320"/>
          </a:xfrm>
          <a:prstGeom prst="rect">
            <a:avLst/>
          </a:prstGeom>
          <a:noFill/>
          <a:ln/>
        </p:spPr>
        <p:txBody>
          <a:bodyPr wrap="square" lIns="0" tIns="0" rIns="0" bIns="0" rtlCol="0" anchor="t"/>
          <a:lstStyle/>
          <a:p>
            <a:pPr marL="0" indent="0">
              <a:buNone/>
            </a:pPr>
            <a:r>
              <a:rPr lang="en-US" sz="1200" dirty="0">
                <a:solidFill>
                  <a:schemeClr val="accent4"/>
                </a:solidFill>
              </a:rPr>
              <a:t>2026 Ultimate Financial &amp; Legal Summit</a:t>
            </a:r>
            <a:endParaRPr lang="en-US" sz="1200" dirty="0"/>
          </a:p>
        </p:txBody>
      </p:sp>
      <p:sp>
        <p:nvSpPr>
          <p:cNvPr id="8" name="Card 5"/>
          <p:cNvSpPr/>
          <p:nvPr/>
        </p:nvSpPr>
        <p:spPr>
          <a:xfrm>
            <a:off x="5623560" y="3611880"/>
            <a:ext cx="3063240" cy="1097280"/>
          </a:xfrm>
          <a:prstGeom prst="roundRect">
            <a:avLst>
              <a:gd name="adj" fmla="val 6667"/>
            </a:avLst>
          </a:prstGeom>
          <a:solidFill>
            <a:schemeClr val="bg1"/>
          </a:solidFill>
          <a:ln/>
        </p:spPr>
        <p:txBody>
          <a:bodyPr/>
          <a:lstStyle/>
          <a:p>
            <a:endParaRPr lang="en-US"/>
          </a:p>
        </p:txBody>
      </p:sp>
      <p:pic>
        <p:nvPicPr>
          <p:cNvPr id="9" name="Logo" descr="preencoded.png"/>
          <p:cNvPicPr>
            <a:picLocks noChangeAspect="1"/>
          </p:cNvPicPr>
          <p:nvPr/>
        </p:nvPicPr>
        <p:blipFill>
          <a:blip r:embed="rId3"/>
          <a:stretch>
            <a:fillRect/>
          </a:stretch>
        </p:blipFill>
        <p:spPr>
          <a:xfrm>
            <a:off x="5760720" y="3703320"/>
            <a:ext cx="2750075" cy="914400"/>
          </a:xfrm>
          <a:prstGeom prst="rect">
            <a:avLst/>
          </a:prstGeom>
        </p:spPr>
      </p:pic>
      <p:sp>
        <p:nvSpPr>
          <p:cNvPr id="10" name="Circle large"/>
          <p:cNvSpPr/>
          <p:nvPr/>
        </p:nvSpPr>
        <p:spPr>
          <a:xfrm>
            <a:off x="6400800" y="411480"/>
            <a:ext cx="2286000" cy="2286000"/>
          </a:xfrm>
          <a:prstGeom prst="ellipse">
            <a:avLst/>
          </a:prstGeom>
          <a:solidFill>
            <a:schemeClr val="accent2"/>
          </a:solidFill>
          <a:ln/>
        </p:spPr>
        <p:txBody>
          <a:bodyPr/>
          <a:lstStyle/>
          <a:p>
            <a:endParaRPr lang="en-US"/>
          </a:p>
        </p:txBody>
      </p:sp>
      <p:sp>
        <p:nvSpPr>
          <p:cNvPr id="11" name="Circle small"/>
          <p:cNvSpPr/>
          <p:nvPr/>
        </p:nvSpPr>
        <p:spPr>
          <a:xfrm>
            <a:off x="7178040" y="1874520"/>
            <a:ext cx="1188720" cy="1188720"/>
          </a:xfrm>
          <a:prstGeom prst="ellipse">
            <a:avLst/>
          </a:prstGeom>
          <a:solidFill>
            <a:schemeClr val="accent4"/>
          </a:solidFill>
          <a:ln/>
        </p:spPr>
        <p:txBody>
          <a:bodyPr/>
          <a:lstStyle/>
          <a:p>
            <a:endParaRPr lang="en-US"/>
          </a:p>
        </p:txBody>
      </p:sp>
      <p:sp>
        <p:nvSpPr>
          <p:cNvPr id="12" name="Baton"/>
          <p:cNvSpPr/>
          <p:nvPr/>
        </p:nvSpPr>
        <p:spPr>
          <a:xfrm rot="-1680000">
            <a:off x="6263640" y="1417320"/>
            <a:ext cx="2560320" cy="347472"/>
          </a:xfrm>
          <a:prstGeom prst="roundRect">
            <a:avLst>
              <a:gd name="adj" fmla="val 50000"/>
            </a:avLst>
          </a:prstGeom>
          <a:solidFill>
            <a:schemeClr val="accent1"/>
          </a:solidFill>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640080"/>
            <a:ext cx="7863840" cy="1920240"/>
          </a:xfrm>
          <a:prstGeom prst="rect">
            <a:avLst/>
          </a:prstGeom>
          <a:noFill/>
          <a:ln/>
        </p:spPr>
        <p:txBody>
          <a:bodyPr wrap="square" rtlCol="0" anchor="ctr"/>
          <a:lstStyle/>
          <a:p>
            <a:pPr marL="0" indent="0" algn="l">
              <a:buNone/>
            </a:pPr>
            <a:r>
              <a:rPr lang="en-US" sz="3600" b="1" dirty="0">
                <a:solidFill>
                  <a:schemeClr val="bg1"/>
                </a:solidFill>
              </a:rPr>
              <a:t>If your senior pastor or CEO could not come in tomorrow, who signs the checks on Monday?</a:t>
            </a:r>
            <a:endParaRPr lang="en-US" sz="3600" dirty="0"/>
          </a:p>
        </p:txBody>
      </p:sp>
      <p:sp>
        <p:nvSpPr>
          <p:cNvPr id="3" name="Text 6"/>
          <p:cNvSpPr txBox="1"/>
          <p:nvPr/>
        </p:nvSpPr>
        <p:spPr>
          <a:xfrm>
            <a:off x="640080" y="2788920"/>
            <a:ext cx="3657600" cy="274320"/>
          </a:xfrm>
          <a:prstGeom prst="rect">
            <a:avLst/>
          </a:prstGeom>
          <a:noFill/>
          <a:ln/>
        </p:spPr>
        <p:txBody>
          <a:bodyPr wrap="square" lIns="0" tIns="0" rIns="0" bIns="0" rtlCol="0" anchor="t"/>
          <a:lstStyle/>
          <a:p>
            <a:pPr marL="0" indent="0">
              <a:buNone/>
            </a:pPr>
            <a:r>
              <a:rPr lang="en-US" sz="1400" b="1" dirty="0">
                <a:solidFill>
                  <a:schemeClr val="accent1"/>
                </a:solidFill>
              </a:rPr>
              <a:t>Then ask</a:t>
            </a:r>
            <a:endParaRPr lang="en-US" sz="1400" dirty="0"/>
          </a:p>
        </p:txBody>
      </p:sp>
      <p:sp>
        <p:nvSpPr>
          <p:cNvPr id="4" name="Card 7"/>
          <p:cNvSpPr/>
          <p:nvPr/>
        </p:nvSpPr>
        <p:spPr>
          <a:xfrm>
            <a:off x="640080" y="3154680"/>
            <a:ext cx="2468880" cy="868680"/>
          </a:xfrm>
          <a:prstGeom prst="roundRect">
            <a:avLst>
              <a:gd name="adj" fmla="val 8421"/>
            </a:avLst>
          </a:prstGeom>
          <a:solidFill>
            <a:schemeClr val="accent2"/>
          </a:solidFill>
          <a:ln/>
        </p:spPr>
        <p:txBody>
          <a:bodyPr/>
          <a:lstStyle/>
          <a:p>
            <a:endParaRPr lang="en-US"/>
          </a:p>
        </p:txBody>
      </p:sp>
      <p:sp>
        <p:nvSpPr>
          <p:cNvPr id="5" name="Text 8"/>
          <p:cNvSpPr txBox="1"/>
          <p:nvPr/>
        </p:nvSpPr>
        <p:spPr>
          <a:xfrm>
            <a:off x="822960" y="3154680"/>
            <a:ext cx="2103120" cy="868680"/>
          </a:xfrm>
          <a:prstGeom prst="rect">
            <a:avLst/>
          </a:prstGeom>
          <a:noFill/>
          <a:ln/>
        </p:spPr>
        <p:txBody>
          <a:bodyPr wrap="square" lIns="0" tIns="0" rIns="0" bIns="0" rtlCol="0" anchor="ctr"/>
          <a:lstStyle/>
          <a:p>
            <a:pPr marL="0" indent="0">
              <a:buNone/>
            </a:pPr>
            <a:r>
              <a:rPr lang="en-US" sz="1600" dirty="0">
                <a:solidFill>
                  <a:schemeClr val="bg1"/>
                </a:solidFill>
              </a:rPr>
              <a:t>Who calls your largest donor?</a:t>
            </a:r>
            <a:endParaRPr lang="en-US" sz="1600" dirty="0"/>
          </a:p>
        </p:txBody>
      </p:sp>
      <p:sp>
        <p:nvSpPr>
          <p:cNvPr id="6" name="Card 9"/>
          <p:cNvSpPr/>
          <p:nvPr/>
        </p:nvSpPr>
        <p:spPr>
          <a:xfrm>
            <a:off x="3337560" y="3154680"/>
            <a:ext cx="2468880" cy="868680"/>
          </a:xfrm>
          <a:prstGeom prst="roundRect">
            <a:avLst>
              <a:gd name="adj" fmla="val 8421"/>
            </a:avLst>
          </a:prstGeom>
          <a:solidFill>
            <a:schemeClr val="accent2"/>
          </a:solidFill>
          <a:ln/>
        </p:spPr>
        <p:txBody>
          <a:bodyPr/>
          <a:lstStyle/>
          <a:p>
            <a:endParaRPr lang="en-US"/>
          </a:p>
        </p:txBody>
      </p:sp>
      <p:sp>
        <p:nvSpPr>
          <p:cNvPr id="7" name="Text 10"/>
          <p:cNvSpPr txBox="1"/>
          <p:nvPr/>
        </p:nvSpPr>
        <p:spPr>
          <a:xfrm>
            <a:off x="3520440" y="3154680"/>
            <a:ext cx="2103120" cy="868680"/>
          </a:xfrm>
          <a:prstGeom prst="rect">
            <a:avLst/>
          </a:prstGeom>
          <a:noFill/>
          <a:ln/>
        </p:spPr>
        <p:txBody>
          <a:bodyPr wrap="square" lIns="0" tIns="0" rIns="0" bIns="0" rtlCol="0" anchor="ctr"/>
          <a:lstStyle/>
          <a:p>
            <a:pPr marL="0" indent="0">
              <a:buNone/>
            </a:pPr>
            <a:r>
              <a:rPr lang="en-US" sz="1600" dirty="0">
                <a:solidFill>
                  <a:schemeClr val="bg1"/>
                </a:solidFill>
              </a:rPr>
              <a:t>Who has the passwords?</a:t>
            </a:r>
            <a:endParaRPr lang="en-US" sz="1600" dirty="0"/>
          </a:p>
        </p:txBody>
      </p:sp>
      <p:sp>
        <p:nvSpPr>
          <p:cNvPr id="8" name="Card 11"/>
          <p:cNvSpPr/>
          <p:nvPr/>
        </p:nvSpPr>
        <p:spPr>
          <a:xfrm>
            <a:off x="6035040" y="3154680"/>
            <a:ext cx="2468880" cy="868680"/>
          </a:xfrm>
          <a:prstGeom prst="roundRect">
            <a:avLst>
              <a:gd name="adj" fmla="val 8421"/>
            </a:avLst>
          </a:prstGeom>
          <a:solidFill>
            <a:schemeClr val="accent2"/>
          </a:solidFill>
          <a:ln/>
        </p:spPr>
        <p:txBody>
          <a:bodyPr/>
          <a:lstStyle/>
          <a:p>
            <a:endParaRPr lang="en-US"/>
          </a:p>
        </p:txBody>
      </p:sp>
      <p:sp>
        <p:nvSpPr>
          <p:cNvPr id="9" name="Text 12"/>
          <p:cNvSpPr txBox="1"/>
          <p:nvPr/>
        </p:nvSpPr>
        <p:spPr>
          <a:xfrm>
            <a:off x="6217920" y="3154680"/>
            <a:ext cx="2103120" cy="868680"/>
          </a:xfrm>
          <a:prstGeom prst="rect">
            <a:avLst/>
          </a:prstGeom>
          <a:noFill/>
          <a:ln/>
        </p:spPr>
        <p:txBody>
          <a:bodyPr wrap="square" lIns="0" tIns="0" rIns="0" bIns="0" rtlCol="0" anchor="ctr"/>
          <a:lstStyle/>
          <a:p>
            <a:pPr marL="0" indent="0">
              <a:buNone/>
            </a:pPr>
            <a:r>
              <a:rPr lang="en-US" sz="1600" dirty="0">
                <a:solidFill>
                  <a:schemeClr val="bg1"/>
                </a:solidFill>
              </a:rPr>
              <a:t>Who tells the staff?</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Most have no written plan</a:t>
            </a:r>
            <a:endParaRPr lang="en-US" sz="3200" dirty="0"/>
          </a:p>
        </p:txBody>
      </p:sp>
      <p:sp>
        <p:nvSpPr>
          <p:cNvPr id="3" name="Text 13"/>
          <p:cNvSpPr txBox="1"/>
          <p:nvPr/>
        </p:nvSpPr>
        <p:spPr>
          <a:xfrm>
            <a:off x="457200" y="1188720"/>
            <a:ext cx="3840480" cy="1371600"/>
          </a:xfrm>
          <a:prstGeom prst="rect">
            <a:avLst/>
          </a:prstGeom>
          <a:noFill/>
          <a:ln/>
        </p:spPr>
        <p:txBody>
          <a:bodyPr wrap="square" lIns="0" tIns="0" rIns="0" bIns="0" rtlCol="0" anchor="ctr"/>
          <a:lstStyle/>
          <a:p>
            <a:pPr marL="0" indent="0">
              <a:buNone/>
            </a:pPr>
            <a:r>
              <a:rPr lang="en-US" sz="9600" b="1" dirty="0">
                <a:solidFill>
                  <a:schemeClr val="accent3"/>
                </a:solidFill>
              </a:rPr>
              <a:t>29%</a:t>
            </a:r>
            <a:endParaRPr lang="en-US" sz="9600" dirty="0"/>
          </a:p>
        </p:txBody>
      </p:sp>
      <p:sp>
        <p:nvSpPr>
          <p:cNvPr id="4" name="Text 14"/>
          <p:cNvSpPr txBox="1"/>
          <p:nvPr/>
        </p:nvSpPr>
        <p:spPr>
          <a:xfrm>
            <a:off x="457200" y="2606040"/>
            <a:ext cx="3657600" cy="548640"/>
          </a:xfrm>
          <a:prstGeom prst="rect">
            <a:avLst/>
          </a:prstGeom>
          <a:noFill/>
          <a:ln/>
        </p:spPr>
        <p:txBody>
          <a:bodyPr wrap="square" lIns="0" tIns="0" rIns="0" bIns="0" rtlCol="0" anchor="t"/>
          <a:lstStyle/>
          <a:p>
            <a:pPr marL="0" indent="0">
              <a:buNone/>
            </a:pPr>
            <a:r>
              <a:rPr lang="en-US" sz="1600" dirty="0">
                <a:solidFill>
                  <a:schemeClr val="tx1"/>
                </a:solidFill>
              </a:rPr>
              <a:t>of nonprofits report having a written succession plan in place</a:t>
            </a:r>
            <a:endParaRPr lang="en-US" sz="1600" dirty="0"/>
          </a:p>
        </p:txBody>
      </p:sp>
      <p:sp>
        <p:nvSpPr>
          <p:cNvPr id="5" name="Dot 15"/>
          <p:cNvSpPr/>
          <p:nvPr/>
        </p:nvSpPr>
        <p:spPr>
          <a:xfrm>
            <a:off x="457200" y="3429000"/>
            <a:ext cx="274320" cy="274320"/>
          </a:xfrm>
          <a:prstGeom prst="ellipse">
            <a:avLst/>
          </a:prstGeom>
          <a:solidFill>
            <a:schemeClr val="accent3"/>
          </a:solidFill>
          <a:ln/>
        </p:spPr>
        <p:txBody>
          <a:bodyPr/>
          <a:lstStyle/>
          <a:p>
            <a:endParaRPr lang="en-US"/>
          </a:p>
        </p:txBody>
      </p:sp>
      <p:sp>
        <p:nvSpPr>
          <p:cNvPr id="6" name="Dot 16"/>
          <p:cNvSpPr/>
          <p:nvPr/>
        </p:nvSpPr>
        <p:spPr>
          <a:xfrm>
            <a:off x="822960" y="3429000"/>
            <a:ext cx="274320" cy="274320"/>
          </a:xfrm>
          <a:prstGeom prst="ellipse">
            <a:avLst/>
          </a:prstGeom>
          <a:solidFill>
            <a:schemeClr val="accent3"/>
          </a:solidFill>
          <a:ln/>
        </p:spPr>
        <p:txBody>
          <a:bodyPr/>
          <a:lstStyle/>
          <a:p>
            <a:endParaRPr lang="en-US"/>
          </a:p>
        </p:txBody>
      </p:sp>
      <p:sp>
        <p:nvSpPr>
          <p:cNvPr id="7" name="Dot 17"/>
          <p:cNvSpPr/>
          <p:nvPr/>
        </p:nvSpPr>
        <p:spPr>
          <a:xfrm>
            <a:off x="1188720" y="3429000"/>
            <a:ext cx="274320" cy="274320"/>
          </a:xfrm>
          <a:prstGeom prst="ellipse">
            <a:avLst/>
          </a:prstGeom>
          <a:solidFill>
            <a:schemeClr val="accent3"/>
          </a:solidFill>
          <a:ln/>
        </p:spPr>
        <p:txBody>
          <a:bodyPr/>
          <a:lstStyle/>
          <a:p>
            <a:endParaRPr lang="en-US"/>
          </a:p>
        </p:txBody>
      </p:sp>
      <p:sp>
        <p:nvSpPr>
          <p:cNvPr id="8" name="Dot 18"/>
          <p:cNvSpPr/>
          <p:nvPr/>
        </p:nvSpPr>
        <p:spPr>
          <a:xfrm>
            <a:off x="1554480" y="3429000"/>
            <a:ext cx="274320" cy="274320"/>
          </a:xfrm>
          <a:prstGeom prst="ellipse">
            <a:avLst/>
          </a:prstGeom>
          <a:solidFill>
            <a:schemeClr val="bg2"/>
          </a:solidFill>
          <a:ln/>
        </p:spPr>
        <p:txBody>
          <a:bodyPr/>
          <a:lstStyle/>
          <a:p>
            <a:endParaRPr lang="en-US"/>
          </a:p>
        </p:txBody>
      </p:sp>
      <p:sp>
        <p:nvSpPr>
          <p:cNvPr id="9" name="Dot 19"/>
          <p:cNvSpPr/>
          <p:nvPr/>
        </p:nvSpPr>
        <p:spPr>
          <a:xfrm>
            <a:off x="1920240" y="3429000"/>
            <a:ext cx="274320" cy="274320"/>
          </a:xfrm>
          <a:prstGeom prst="ellipse">
            <a:avLst/>
          </a:prstGeom>
          <a:solidFill>
            <a:schemeClr val="bg2"/>
          </a:solidFill>
          <a:ln/>
        </p:spPr>
        <p:txBody>
          <a:bodyPr/>
          <a:lstStyle/>
          <a:p>
            <a:endParaRPr lang="en-US"/>
          </a:p>
        </p:txBody>
      </p:sp>
      <p:sp>
        <p:nvSpPr>
          <p:cNvPr id="10" name="Dot 20"/>
          <p:cNvSpPr/>
          <p:nvPr/>
        </p:nvSpPr>
        <p:spPr>
          <a:xfrm>
            <a:off x="2286000" y="3429000"/>
            <a:ext cx="274320" cy="274320"/>
          </a:xfrm>
          <a:prstGeom prst="ellipse">
            <a:avLst/>
          </a:prstGeom>
          <a:solidFill>
            <a:schemeClr val="bg2"/>
          </a:solidFill>
          <a:ln/>
        </p:spPr>
        <p:txBody>
          <a:bodyPr/>
          <a:lstStyle/>
          <a:p>
            <a:endParaRPr lang="en-US"/>
          </a:p>
        </p:txBody>
      </p:sp>
      <p:sp>
        <p:nvSpPr>
          <p:cNvPr id="11" name="Dot 21"/>
          <p:cNvSpPr/>
          <p:nvPr/>
        </p:nvSpPr>
        <p:spPr>
          <a:xfrm>
            <a:off x="2651760" y="3429000"/>
            <a:ext cx="274320" cy="274320"/>
          </a:xfrm>
          <a:prstGeom prst="ellipse">
            <a:avLst/>
          </a:prstGeom>
          <a:solidFill>
            <a:schemeClr val="bg2"/>
          </a:solidFill>
          <a:ln/>
        </p:spPr>
        <p:txBody>
          <a:bodyPr/>
          <a:lstStyle/>
          <a:p>
            <a:endParaRPr lang="en-US"/>
          </a:p>
        </p:txBody>
      </p:sp>
      <p:sp>
        <p:nvSpPr>
          <p:cNvPr id="12" name="Dot 22"/>
          <p:cNvSpPr/>
          <p:nvPr/>
        </p:nvSpPr>
        <p:spPr>
          <a:xfrm>
            <a:off x="3017520" y="3429000"/>
            <a:ext cx="274320" cy="274320"/>
          </a:xfrm>
          <a:prstGeom prst="ellipse">
            <a:avLst/>
          </a:prstGeom>
          <a:solidFill>
            <a:schemeClr val="bg2"/>
          </a:solidFill>
          <a:ln/>
        </p:spPr>
        <p:txBody>
          <a:bodyPr/>
          <a:lstStyle/>
          <a:p>
            <a:endParaRPr lang="en-US"/>
          </a:p>
        </p:txBody>
      </p:sp>
      <p:sp>
        <p:nvSpPr>
          <p:cNvPr id="13" name="Dot 23"/>
          <p:cNvSpPr/>
          <p:nvPr/>
        </p:nvSpPr>
        <p:spPr>
          <a:xfrm>
            <a:off x="3383280" y="3429000"/>
            <a:ext cx="274320" cy="274320"/>
          </a:xfrm>
          <a:prstGeom prst="ellipse">
            <a:avLst/>
          </a:prstGeom>
          <a:solidFill>
            <a:schemeClr val="bg2"/>
          </a:solidFill>
          <a:ln/>
        </p:spPr>
        <p:txBody>
          <a:bodyPr/>
          <a:lstStyle/>
          <a:p>
            <a:endParaRPr lang="en-US"/>
          </a:p>
        </p:txBody>
      </p:sp>
      <p:sp>
        <p:nvSpPr>
          <p:cNvPr id="14" name="Dot 24"/>
          <p:cNvSpPr/>
          <p:nvPr/>
        </p:nvSpPr>
        <p:spPr>
          <a:xfrm>
            <a:off x="3749040" y="3429000"/>
            <a:ext cx="274320" cy="274320"/>
          </a:xfrm>
          <a:prstGeom prst="ellipse">
            <a:avLst/>
          </a:prstGeom>
          <a:solidFill>
            <a:schemeClr val="bg2"/>
          </a:solidFill>
          <a:ln/>
        </p:spPr>
        <p:txBody>
          <a:bodyPr/>
          <a:lstStyle/>
          <a:p>
            <a:endParaRPr lang="en-US"/>
          </a:p>
        </p:txBody>
      </p:sp>
      <p:sp>
        <p:nvSpPr>
          <p:cNvPr id="15" name="Card 25"/>
          <p:cNvSpPr/>
          <p:nvPr/>
        </p:nvSpPr>
        <p:spPr>
          <a:xfrm>
            <a:off x="4663440" y="1234440"/>
            <a:ext cx="4023360" cy="2651760"/>
          </a:xfrm>
          <a:prstGeom prst="roundRect">
            <a:avLst>
              <a:gd name="adj" fmla="val 2759"/>
            </a:avLst>
          </a:prstGeom>
          <a:solidFill>
            <a:schemeClr val="tx2"/>
          </a:solidFill>
          <a:ln/>
        </p:spPr>
        <p:txBody>
          <a:bodyPr/>
          <a:lstStyle/>
          <a:p>
            <a:endParaRPr lang="en-US"/>
          </a:p>
        </p:txBody>
      </p:sp>
      <p:sp>
        <p:nvSpPr>
          <p:cNvPr id="16" name="Text 26"/>
          <p:cNvSpPr txBox="1"/>
          <p:nvPr/>
        </p:nvSpPr>
        <p:spPr>
          <a:xfrm>
            <a:off x="4937760" y="1463040"/>
            <a:ext cx="3474720" cy="731520"/>
          </a:xfrm>
          <a:prstGeom prst="rect">
            <a:avLst/>
          </a:prstGeom>
          <a:noFill/>
          <a:ln/>
        </p:spPr>
        <p:txBody>
          <a:bodyPr wrap="square" lIns="0" tIns="0" rIns="0" bIns="0" rtlCol="0" anchor="t"/>
          <a:lstStyle/>
          <a:p>
            <a:pPr marL="0" indent="0">
              <a:buNone/>
            </a:pPr>
            <a:r>
              <a:rPr lang="en-US" sz="2200" b="1" dirty="0">
                <a:solidFill>
                  <a:schemeClr val="accent1"/>
                </a:solidFill>
              </a:rPr>
              <a:t>Every leader leaves eventually.</a:t>
            </a:r>
            <a:endParaRPr lang="en-US" sz="2200" dirty="0"/>
          </a:p>
        </p:txBody>
      </p:sp>
      <p:sp>
        <p:nvSpPr>
          <p:cNvPr id="17" name="Text 27"/>
          <p:cNvSpPr txBox="1"/>
          <p:nvPr/>
        </p:nvSpPr>
        <p:spPr>
          <a:xfrm>
            <a:off x="4937760" y="2286000"/>
            <a:ext cx="3474720" cy="1371600"/>
          </a:xfrm>
          <a:prstGeom prst="rect">
            <a:avLst/>
          </a:prstGeom>
          <a:noFill/>
          <a:ln/>
        </p:spPr>
        <p:txBody>
          <a:bodyPr wrap="square" lIns="0" tIns="0" rIns="0" bIns="0" rtlCol="0" anchor="t"/>
          <a:lstStyle/>
          <a:p>
            <a:pPr marL="0" indent="0">
              <a:buNone/>
            </a:pPr>
            <a:r>
              <a:rPr lang="en-US" sz="1600" dirty="0">
                <a:solidFill>
                  <a:schemeClr val="bg1"/>
                </a:solidFill>
              </a:rPr>
              <a:t>The only open question is whether the exit is planned. Succession is a continuity risk the board is responsible for managing.</a:t>
            </a:r>
            <a:endParaRPr lang="en-US" sz="1600" dirty="0"/>
          </a:p>
        </p:txBody>
      </p:sp>
      <p:sp>
        <p:nvSpPr>
          <p:cNvPr id="18" name="Text 28"/>
          <p:cNvSpPr txBox="1"/>
          <p:nvPr/>
        </p:nvSpPr>
        <p:spPr>
          <a:xfrm>
            <a:off x="457200" y="4251960"/>
            <a:ext cx="8229600" cy="274320"/>
          </a:xfrm>
          <a:prstGeom prst="rect">
            <a:avLst/>
          </a:prstGeom>
          <a:noFill/>
          <a:ln/>
        </p:spPr>
        <p:txBody>
          <a:bodyPr wrap="square" lIns="0" tIns="0" rIns="0" bIns="0" rtlCol="0" anchor="t"/>
          <a:lstStyle/>
          <a:p>
            <a:pPr marL="0" indent="0">
              <a:buNone/>
            </a:pPr>
            <a:r>
              <a:rPr lang="en-US" sz="1000" dirty="0">
                <a:solidFill>
                  <a:schemeClr val="accent6"/>
                </a:solidFill>
              </a:rPr>
              <a:t>Source: BoardSource, Leading with Intent (2021), as cited by the National Council of Nonprofits</a:t>
            </a:r>
            <a:endParaRPr lang="en-US" sz="10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What you will leave with</a:t>
            </a:r>
            <a:endParaRPr lang="en-US" sz="3200" dirty="0"/>
          </a:p>
        </p:txBody>
      </p:sp>
      <p:sp>
        <p:nvSpPr>
          <p:cNvPr id="3" name="Card 29"/>
          <p:cNvSpPr/>
          <p:nvPr/>
        </p:nvSpPr>
        <p:spPr>
          <a:xfrm>
            <a:off x="457200" y="1234440"/>
            <a:ext cx="2560320" cy="2286000"/>
          </a:xfrm>
          <a:prstGeom prst="roundRect">
            <a:avLst>
              <a:gd name="adj" fmla="val 3200"/>
            </a:avLst>
          </a:prstGeom>
          <a:solidFill>
            <a:schemeClr val="bg2"/>
          </a:solidFill>
          <a:ln/>
        </p:spPr>
        <p:txBody>
          <a:bodyPr/>
          <a:lstStyle/>
          <a:p>
            <a:endParaRPr lang="en-US"/>
          </a:p>
        </p:txBody>
      </p:sp>
      <p:sp>
        <p:nvSpPr>
          <p:cNvPr id="4" name="Badge 30"/>
          <p:cNvSpPr/>
          <p:nvPr/>
        </p:nvSpPr>
        <p:spPr>
          <a:xfrm>
            <a:off x="685800" y="1417320"/>
            <a:ext cx="457200" cy="457200"/>
          </a:xfrm>
          <a:prstGeom prst="ellipse">
            <a:avLst/>
          </a:prstGeom>
          <a:solidFill>
            <a:schemeClr val="accent1"/>
          </a:solidFill>
          <a:ln/>
        </p:spPr>
        <p:txBody>
          <a:bodyPr/>
          <a:lstStyle/>
          <a:p>
            <a:endParaRPr lang="en-US"/>
          </a:p>
        </p:txBody>
      </p:sp>
      <p:sp>
        <p:nvSpPr>
          <p:cNvPr id="5" name="Text 31"/>
          <p:cNvSpPr txBox="1"/>
          <p:nvPr/>
        </p:nvSpPr>
        <p:spPr>
          <a:xfrm>
            <a:off x="685800" y="14173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1</a:t>
            </a:r>
            <a:endParaRPr lang="en-US" sz="1600" dirty="0"/>
          </a:p>
        </p:txBody>
      </p:sp>
      <p:sp>
        <p:nvSpPr>
          <p:cNvPr id="6" name="Text 32"/>
          <p:cNvSpPr txBox="1"/>
          <p:nvPr/>
        </p:nvSpPr>
        <p:spPr>
          <a:xfrm>
            <a:off x="685800" y="2011680"/>
            <a:ext cx="2103120" cy="365760"/>
          </a:xfrm>
          <a:prstGeom prst="rect">
            <a:avLst/>
          </a:prstGeom>
          <a:noFill/>
          <a:ln/>
        </p:spPr>
        <p:txBody>
          <a:bodyPr wrap="square" lIns="0" tIns="0" rIns="0" bIns="0" rtlCol="0" anchor="t"/>
          <a:lstStyle/>
          <a:p>
            <a:pPr marL="0" indent="0">
              <a:buNone/>
            </a:pPr>
            <a:r>
              <a:rPr lang="en-US" sz="2000" b="1" dirty="0">
                <a:solidFill>
                  <a:schemeClr val="tx2"/>
                </a:solidFill>
              </a:rPr>
              <a:t>The Risk</a:t>
            </a:r>
            <a:endParaRPr lang="en-US" sz="2000" dirty="0"/>
          </a:p>
        </p:txBody>
      </p:sp>
      <p:sp>
        <p:nvSpPr>
          <p:cNvPr id="7" name="Text 33"/>
          <p:cNvSpPr txBox="1"/>
          <p:nvPr/>
        </p:nvSpPr>
        <p:spPr>
          <a:xfrm>
            <a:off x="685800" y="2423160"/>
            <a:ext cx="2103120" cy="1005840"/>
          </a:xfrm>
          <a:prstGeom prst="rect">
            <a:avLst/>
          </a:prstGeom>
          <a:noFill/>
          <a:ln/>
        </p:spPr>
        <p:txBody>
          <a:bodyPr wrap="square" lIns="0" tIns="0" rIns="0" bIns="0" rtlCol="0" anchor="t"/>
          <a:lstStyle/>
          <a:p>
            <a:pPr marL="0" indent="0">
              <a:buNone/>
            </a:pPr>
            <a:r>
              <a:rPr lang="en-US" sz="1400" dirty="0">
                <a:solidFill>
                  <a:schemeClr val="tx1"/>
                </a:solidFill>
              </a:rPr>
              <a:t>What an unplanned exit actually costs, and where you are exposed today</a:t>
            </a:r>
            <a:endParaRPr lang="en-US" sz="1400" dirty="0"/>
          </a:p>
        </p:txBody>
      </p:sp>
      <p:sp>
        <p:nvSpPr>
          <p:cNvPr id="8" name="Card 34"/>
          <p:cNvSpPr/>
          <p:nvPr/>
        </p:nvSpPr>
        <p:spPr>
          <a:xfrm>
            <a:off x="3291840" y="1234440"/>
            <a:ext cx="2560320" cy="2286000"/>
          </a:xfrm>
          <a:prstGeom prst="roundRect">
            <a:avLst>
              <a:gd name="adj" fmla="val 3200"/>
            </a:avLst>
          </a:prstGeom>
          <a:solidFill>
            <a:schemeClr val="bg2"/>
          </a:solidFill>
          <a:ln/>
        </p:spPr>
        <p:txBody>
          <a:bodyPr/>
          <a:lstStyle/>
          <a:p>
            <a:endParaRPr lang="en-US"/>
          </a:p>
        </p:txBody>
      </p:sp>
      <p:sp>
        <p:nvSpPr>
          <p:cNvPr id="9" name="Badge 35"/>
          <p:cNvSpPr/>
          <p:nvPr/>
        </p:nvSpPr>
        <p:spPr>
          <a:xfrm>
            <a:off x="3520440" y="1417320"/>
            <a:ext cx="457200" cy="457200"/>
          </a:xfrm>
          <a:prstGeom prst="ellipse">
            <a:avLst/>
          </a:prstGeom>
          <a:solidFill>
            <a:schemeClr val="accent1"/>
          </a:solidFill>
          <a:ln/>
        </p:spPr>
        <p:txBody>
          <a:bodyPr/>
          <a:lstStyle/>
          <a:p>
            <a:endParaRPr lang="en-US"/>
          </a:p>
        </p:txBody>
      </p:sp>
      <p:sp>
        <p:nvSpPr>
          <p:cNvPr id="10" name="Text 36"/>
          <p:cNvSpPr txBox="1"/>
          <p:nvPr/>
        </p:nvSpPr>
        <p:spPr>
          <a:xfrm>
            <a:off x="3520440" y="14173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2</a:t>
            </a:r>
            <a:endParaRPr lang="en-US" sz="1600" dirty="0"/>
          </a:p>
        </p:txBody>
      </p:sp>
      <p:sp>
        <p:nvSpPr>
          <p:cNvPr id="11" name="Text 37"/>
          <p:cNvSpPr txBox="1"/>
          <p:nvPr/>
        </p:nvSpPr>
        <p:spPr>
          <a:xfrm>
            <a:off x="3520440" y="2011680"/>
            <a:ext cx="2103120" cy="365760"/>
          </a:xfrm>
          <a:prstGeom prst="rect">
            <a:avLst/>
          </a:prstGeom>
          <a:noFill/>
          <a:ln/>
        </p:spPr>
        <p:txBody>
          <a:bodyPr wrap="square" lIns="0" tIns="0" rIns="0" bIns="0" rtlCol="0" anchor="t"/>
          <a:lstStyle/>
          <a:p>
            <a:pPr marL="0" indent="0">
              <a:buNone/>
            </a:pPr>
            <a:r>
              <a:rPr lang="en-US" sz="2000" b="1" dirty="0">
                <a:solidFill>
                  <a:schemeClr val="tx2"/>
                </a:solidFill>
              </a:rPr>
              <a:t>The Plan</a:t>
            </a:r>
            <a:endParaRPr lang="en-US" sz="2000" dirty="0"/>
          </a:p>
        </p:txBody>
      </p:sp>
      <p:sp>
        <p:nvSpPr>
          <p:cNvPr id="12" name="Text 38"/>
          <p:cNvSpPr txBox="1"/>
          <p:nvPr/>
        </p:nvSpPr>
        <p:spPr>
          <a:xfrm>
            <a:off x="3520440" y="2423160"/>
            <a:ext cx="2103120" cy="1005840"/>
          </a:xfrm>
          <a:prstGeom prst="rect">
            <a:avLst/>
          </a:prstGeom>
          <a:noFill/>
          <a:ln/>
        </p:spPr>
        <p:txBody>
          <a:bodyPr wrap="square" lIns="0" tIns="0" rIns="0" bIns="0" rtlCol="0" anchor="t"/>
          <a:lstStyle/>
          <a:p>
            <a:pPr marL="0" indent="0">
              <a:buNone/>
            </a:pPr>
            <a:r>
              <a:rPr lang="en-US" sz="1400" dirty="0">
                <a:solidFill>
                  <a:schemeClr val="tx1"/>
                </a:solidFill>
              </a:rPr>
              <a:t>The three plans every organization needs, starting with the emergency plan</a:t>
            </a:r>
            <a:endParaRPr lang="en-US" sz="1400" dirty="0"/>
          </a:p>
        </p:txBody>
      </p:sp>
      <p:sp>
        <p:nvSpPr>
          <p:cNvPr id="13" name="Card 39"/>
          <p:cNvSpPr/>
          <p:nvPr/>
        </p:nvSpPr>
        <p:spPr>
          <a:xfrm>
            <a:off x="6126480" y="1234440"/>
            <a:ext cx="2560320" cy="2286000"/>
          </a:xfrm>
          <a:prstGeom prst="roundRect">
            <a:avLst>
              <a:gd name="adj" fmla="val 3200"/>
            </a:avLst>
          </a:prstGeom>
          <a:solidFill>
            <a:schemeClr val="bg2"/>
          </a:solidFill>
          <a:ln/>
        </p:spPr>
        <p:txBody>
          <a:bodyPr/>
          <a:lstStyle/>
          <a:p>
            <a:endParaRPr lang="en-US"/>
          </a:p>
        </p:txBody>
      </p:sp>
      <p:sp>
        <p:nvSpPr>
          <p:cNvPr id="14" name="Badge 40"/>
          <p:cNvSpPr/>
          <p:nvPr/>
        </p:nvSpPr>
        <p:spPr>
          <a:xfrm>
            <a:off x="6355080" y="1417320"/>
            <a:ext cx="457200" cy="457200"/>
          </a:xfrm>
          <a:prstGeom prst="ellipse">
            <a:avLst/>
          </a:prstGeom>
          <a:solidFill>
            <a:schemeClr val="accent1"/>
          </a:solidFill>
          <a:ln/>
        </p:spPr>
        <p:txBody>
          <a:bodyPr/>
          <a:lstStyle/>
          <a:p>
            <a:endParaRPr lang="en-US"/>
          </a:p>
        </p:txBody>
      </p:sp>
      <p:sp>
        <p:nvSpPr>
          <p:cNvPr id="15" name="Text 41"/>
          <p:cNvSpPr txBox="1"/>
          <p:nvPr/>
        </p:nvSpPr>
        <p:spPr>
          <a:xfrm>
            <a:off x="6355080" y="14173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3</a:t>
            </a:r>
            <a:endParaRPr lang="en-US" sz="1600" dirty="0"/>
          </a:p>
        </p:txBody>
      </p:sp>
      <p:sp>
        <p:nvSpPr>
          <p:cNvPr id="16" name="Text 42"/>
          <p:cNvSpPr txBox="1"/>
          <p:nvPr/>
        </p:nvSpPr>
        <p:spPr>
          <a:xfrm>
            <a:off x="6355080" y="2011680"/>
            <a:ext cx="2103120" cy="365760"/>
          </a:xfrm>
          <a:prstGeom prst="rect">
            <a:avLst/>
          </a:prstGeom>
          <a:noFill/>
          <a:ln/>
        </p:spPr>
        <p:txBody>
          <a:bodyPr wrap="square" lIns="0" tIns="0" rIns="0" bIns="0" rtlCol="0" anchor="t"/>
          <a:lstStyle/>
          <a:p>
            <a:pPr marL="0" indent="0">
              <a:buNone/>
            </a:pPr>
            <a:r>
              <a:rPr lang="en-US" sz="2000" b="1" dirty="0">
                <a:solidFill>
                  <a:schemeClr val="tx2"/>
                </a:solidFill>
              </a:rPr>
              <a:t>The Handoff</a:t>
            </a:r>
            <a:endParaRPr lang="en-US" sz="2000" dirty="0"/>
          </a:p>
        </p:txBody>
      </p:sp>
      <p:sp>
        <p:nvSpPr>
          <p:cNvPr id="17" name="Text 43"/>
          <p:cNvSpPr txBox="1"/>
          <p:nvPr/>
        </p:nvSpPr>
        <p:spPr>
          <a:xfrm>
            <a:off x="6355080" y="2423160"/>
            <a:ext cx="2103120" cy="1005840"/>
          </a:xfrm>
          <a:prstGeom prst="rect">
            <a:avLst/>
          </a:prstGeom>
          <a:noFill/>
          <a:ln/>
        </p:spPr>
        <p:txBody>
          <a:bodyPr wrap="square" lIns="0" tIns="0" rIns="0" bIns="0" rtlCol="0" anchor="t"/>
          <a:lstStyle/>
          <a:p>
            <a:pPr marL="0" indent="0">
              <a:buNone/>
            </a:pPr>
            <a:r>
              <a:rPr lang="en-US" sz="1400" dirty="0">
                <a:solidFill>
                  <a:schemeClr val="tx1"/>
                </a:solidFill>
              </a:rPr>
              <a:t>Who owns what, the timeline, and how to tell people</a:t>
            </a:r>
            <a:endParaRPr lang="en-US" sz="1400" dirty="0"/>
          </a:p>
        </p:txBody>
      </p:sp>
      <p:sp>
        <p:nvSpPr>
          <p:cNvPr id="18" name="Card 44"/>
          <p:cNvSpPr/>
          <p:nvPr/>
        </p:nvSpPr>
        <p:spPr>
          <a:xfrm>
            <a:off x="457200" y="3749040"/>
            <a:ext cx="8229600" cy="685800"/>
          </a:xfrm>
          <a:prstGeom prst="roundRect">
            <a:avLst>
              <a:gd name="adj" fmla="val 10667"/>
            </a:avLst>
          </a:prstGeom>
          <a:solidFill>
            <a:schemeClr val="tx2"/>
          </a:solidFill>
          <a:ln/>
        </p:spPr>
        <p:txBody>
          <a:bodyPr/>
          <a:lstStyle/>
          <a:p>
            <a:endParaRPr lang="en-US"/>
          </a:p>
        </p:txBody>
      </p:sp>
      <p:sp>
        <p:nvSpPr>
          <p:cNvPr id="19" name="Text 45"/>
          <p:cNvSpPr txBox="1"/>
          <p:nvPr/>
        </p:nvSpPr>
        <p:spPr>
          <a:xfrm>
            <a:off x="685800" y="3749040"/>
            <a:ext cx="7772400" cy="685800"/>
          </a:xfrm>
          <a:prstGeom prst="rect">
            <a:avLst/>
          </a:prstGeom>
          <a:noFill/>
          <a:ln/>
        </p:spPr>
        <p:txBody>
          <a:bodyPr wrap="square" lIns="0" tIns="0" rIns="0" bIns="0" rtlCol="0" anchor="ctr"/>
          <a:lstStyle/>
          <a:p>
            <a:pPr marL="0" indent="0">
              <a:buNone/>
            </a:pPr>
            <a:r>
              <a:rPr lang="en-US" sz="1600" dirty="0">
                <a:solidFill>
                  <a:schemeClr val="bg1"/>
                </a:solidFill>
              </a:rPr>
              <a:t>Take home: a readiness score, an emergency plan outline and a 90-day action list</a:t>
            </a:r>
            <a:endParaRPr lang="en-US" sz="16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Three things the handoff must protect</a:t>
            </a:r>
            <a:endParaRPr lang="en-US" sz="3200" dirty="0"/>
          </a:p>
        </p:txBody>
      </p:sp>
      <p:sp>
        <p:nvSpPr>
          <p:cNvPr id="3" name="Card 46"/>
          <p:cNvSpPr/>
          <p:nvPr/>
        </p:nvSpPr>
        <p:spPr>
          <a:xfrm>
            <a:off x="457200" y="1234440"/>
            <a:ext cx="2560320" cy="3108960"/>
          </a:xfrm>
          <a:prstGeom prst="roundRect">
            <a:avLst>
              <a:gd name="adj" fmla="val 2857"/>
            </a:avLst>
          </a:prstGeom>
          <a:solidFill>
            <a:schemeClr val="bg2"/>
          </a:solidFill>
          <a:ln/>
        </p:spPr>
        <p:txBody>
          <a:bodyPr/>
          <a:lstStyle/>
          <a:p>
            <a:endParaRPr lang="en-US"/>
          </a:p>
        </p:txBody>
      </p:sp>
      <p:sp>
        <p:nvSpPr>
          <p:cNvPr id="4" name="Icon circle 47"/>
          <p:cNvSpPr/>
          <p:nvPr/>
        </p:nvSpPr>
        <p:spPr>
          <a:xfrm>
            <a:off x="685800" y="1463040"/>
            <a:ext cx="731520" cy="731520"/>
          </a:xfrm>
          <a:prstGeom prst="ellipse">
            <a:avLst/>
          </a:prstGeom>
          <a:solidFill>
            <a:schemeClr val="accent2"/>
          </a:solidFill>
          <a:ln/>
        </p:spPr>
        <p:txBody>
          <a:bodyPr/>
          <a:lstStyle/>
          <a:p>
            <a:endParaRPr lang="en-US"/>
          </a:p>
        </p:txBody>
      </p:sp>
      <p:pic>
        <p:nvPicPr>
          <p:cNvPr id="5" name="Icon 48" descr="preencoded.png"/>
          <p:cNvPicPr>
            <a:picLocks noChangeAspect="1"/>
          </p:cNvPicPr>
          <p:nvPr/>
        </p:nvPicPr>
        <p:blipFill>
          <a:blip r:embed="rId3"/>
          <a:stretch>
            <a:fillRect/>
          </a:stretch>
        </p:blipFill>
        <p:spPr>
          <a:xfrm>
            <a:off x="883310" y="1660550"/>
            <a:ext cx="336499" cy="336499"/>
          </a:xfrm>
          <a:prstGeom prst="rect">
            <a:avLst/>
          </a:prstGeom>
        </p:spPr>
      </p:pic>
      <p:sp>
        <p:nvSpPr>
          <p:cNvPr id="6" name="Text 49"/>
          <p:cNvSpPr txBox="1"/>
          <p:nvPr/>
        </p:nvSpPr>
        <p:spPr>
          <a:xfrm>
            <a:off x="685800" y="2377440"/>
            <a:ext cx="2103120" cy="365760"/>
          </a:xfrm>
          <a:prstGeom prst="rect">
            <a:avLst/>
          </a:prstGeom>
          <a:noFill/>
          <a:ln/>
        </p:spPr>
        <p:txBody>
          <a:bodyPr wrap="square" lIns="0" tIns="0" rIns="0" bIns="0" rtlCol="0" anchor="t"/>
          <a:lstStyle/>
          <a:p>
            <a:pPr marL="0" indent="0">
              <a:buNone/>
            </a:pPr>
            <a:r>
              <a:rPr lang="en-US" sz="2000" b="1" dirty="0">
                <a:solidFill>
                  <a:schemeClr val="tx2"/>
                </a:solidFill>
              </a:rPr>
              <a:t>Mission</a:t>
            </a:r>
            <a:endParaRPr lang="en-US" sz="2000" dirty="0"/>
          </a:p>
        </p:txBody>
      </p:sp>
      <p:sp>
        <p:nvSpPr>
          <p:cNvPr id="7" name="Text 50"/>
          <p:cNvSpPr txBox="1"/>
          <p:nvPr/>
        </p:nvSpPr>
        <p:spPr>
          <a:xfrm>
            <a:off x="685800" y="2788920"/>
            <a:ext cx="2103120" cy="1371600"/>
          </a:xfrm>
          <a:prstGeom prst="rect">
            <a:avLst/>
          </a:prstGeom>
          <a:noFill/>
          <a:ln/>
        </p:spPr>
        <p:txBody>
          <a:bodyPr wrap="square" lIns="0" tIns="0" rIns="0" bIns="0" rtlCol="0" anchor="t"/>
          <a:lstStyle/>
          <a:p>
            <a:pPr marL="0" indent="0">
              <a:buNone/>
            </a:pPr>
            <a:r>
              <a:rPr lang="en-US" sz="1400" dirty="0">
                <a:solidFill>
                  <a:schemeClr val="tx1"/>
                </a:solidFill>
              </a:rPr>
              <a:t>Services continue without a pause, and the people you serve never feel the gap</a:t>
            </a:r>
            <a:endParaRPr lang="en-US" sz="1400" dirty="0"/>
          </a:p>
        </p:txBody>
      </p:sp>
      <p:sp>
        <p:nvSpPr>
          <p:cNvPr id="8" name="Card 51"/>
          <p:cNvSpPr/>
          <p:nvPr/>
        </p:nvSpPr>
        <p:spPr>
          <a:xfrm>
            <a:off x="3291840" y="1234440"/>
            <a:ext cx="2560320" cy="3108960"/>
          </a:xfrm>
          <a:prstGeom prst="roundRect">
            <a:avLst>
              <a:gd name="adj" fmla="val 2857"/>
            </a:avLst>
          </a:prstGeom>
          <a:solidFill>
            <a:schemeClr val="bg2"/>
          </a:solidFill>
          <a:ln/>
        </p:spPr>
        <p:txBody>
          <a:bodyPr/>
          <a:lstStyle/>
          <a:p>
            <a:endParaRPr lang="en-US"/>
          </a:p>
        </p:txBody>
      </p:sp>
      <p:sp>
        <p:nvSpPr>
          <p:cNvPr id="9" name="Icon circle 52"/>
          <p:cNvSpPr/>
          <p:nvPr/>
        </p:nvSpPr>
        <p:spPr>
          <a:xfrm>
            <a:off x="3520440" y="1463040"/>
            <a:ext cx="731520" cy="731520"/>
          </a:xfrm>
          <a:prstGeom prst="ellipse">
            <a:avLst/>
          </a:prstGeom>
          <a:solidFill>
            <a:schemeClr val="accent2"/>
          </a:solidFill>
          <a:ln/>
        </p:spPr>
        <p:txBody>
          <a:bodyPr/>
          <a:lstStyle/>
          <a:p>
            <a:endParaRPr lang="en-US"/>
          </a:p>
        </p:txBody>
      </p:sp>
      <p:pic>
        <p:nvPicPr>
          <p:cNvPr id="10" name="Icon 53" descr="preencoded.png"/>
          <p:cNvPicPr>
            <a:picLocks noChangeAspect="1"/>
          </p:cNvPicPr>
          <p:nvPr/>
        </p:nvPicPr>
        <p:blipFill>
          <a:blip r:embed="rId4"/>
          <a:stretch>
            <a:fillRect/>
          </a:stretch>
        </p:blipFill>
        <p:spPr>
          <a:xfrm>
            <a:off x="3717950" y="1660550"/>
            <a:ext cx="336499" cy="336499"/>
          </a:xfrm>
          <a:prstGeom prst="rect">
            <a:avLst/>
          </a:prstGeom>
        </p:spPr>
      </p:pic>
      <p:sp>
        <p:nvSpPr>
          <p:cNvPr id="11" name="Text 54"/>
          <p:cNvSpPr txBox="1"/>
          <p:nvPr/>
        </p:nvSpPr>
        <p:spPr>
          <a:xfrm>
            <a:off x="3520440" y="2377440"/>
            <a:ext cx="2103120" cy="365760"/>
          </a:xfrm>
          <a:prstGeom prst="rect">
            <a:avLst/>
          </a:prstGeom>
          <a:noFill/>
          <a:ln/>
        </p:spPr>
        <p:txBody>
          <a:bodyPr wrap="square" lIns="0" tIns="0" rIns="0" bIns="0" rtlCol="0" anchor="t"/>
          <a:lstStyle/>
          <a:p>
            <a:pPr marL="0" indent="0">
              <a:buNone/>
            </a:pPr>
            <a:r>
              <a:rPr lang="en-US" sz="2000" b="1" dirty="0">
                <a:solidFill>
                  <a:schemeClr val="tx2"/>
                </a:solidFill>
              </a:rPr>
              <a:t>Relationships</a:t>
            </a:r>
            <a:endParaRPr lang="en-US" sz="2000" dirty="0"/>
          </a:p>
        </p:txBody>
      </p:sp>
      <p:sp>
        <p:nvSpPr>
          <p:cNvPr id="12" name="Text 55"/>
          <p:cNvSpPr txBox="1"/>
          <p:nvPr/>
        </p:nvSpPr>
        <p:spPr>
          <a:xfrm>
            <a:off x="3520440" y="2788920"/>
            <a:ext cx="2103120" cy="1371600"/>
          </a:xfrm>
          <a:prstGeom prst="rect">
            <a:avLst/>
          </a:prstGeom>
          <a:noFill/>
          <a:ln/>
        </p:spPr>
        <p:txBody>
          <a:bodyPr wrap="square" lIns="0" tIns="0" rIns="0" bIns="0" rtlCol="0" anchor="t"/>
          <a:lstStyle/>
          <a:p>
            <a:pPr marL="0" indent="0">
              <a:buNone/>
            </a:pPr>
            <a:r>
              <a:rPr lang="en-US" sz="1400" dirty="0">
                <a:solidFill>
                  <a:schemeClr val="tx1"/>
                </a:solidFill>
              </a:rPr>
              <a:t>Donors, members and partners stay tied to the organization, not only to one person</a:t>
            </a:r>
            <a:endParaRPr lang="en-US" sz="1400" dirty="0"/>
          </a:p>
        </p:txBody>
      </p:sp>
      <p:sp>
        <p:nvSpPr>
          <p:cNvPr id="13" name="Card 56"/>
          <p:cNvSpPr/>
          <p:nvPr/>
        </p:nvSpPr>
        <p:spPr>
          <a:xfrm>
            <a:off x="6126480" y="1234440"/>
            <a:ext cx="2560320" cy="3108960"/>
          </a:xfrm>
          <a:prstGeom prst="roundRect">
            <a:avLst>
              <a:gd name="adj" fmla="val 2857"/>
            </a:avLst>
          </a:prstGeom>
          <a:solidFill>
            <a:schemeClr val="bg2"/>
          </a:solidFill>
          <a:ln/>
        </p:spPr>
        <p:txBody>
          <a:bodyPr/>
          <a:lstStyle/>
          <a:p>
            <a:endParaRPr lang="en-US"/>
          </a:p>
        </p:txBody>
      </p:sp>
      <p:sp>
        <p:nvSpPr>
          <p:cNvPr id="14" name="Icon circle 57"/>
          <p:cNvSpPr/>
          <p:nvPr/>
        </p:nvSpPr>
        <p:spPr>
          <a:xfrm>
            <a:off x="6355080" y="1463040"/>
            <a:ext cx="731520" cy="731520"/>
          </a:xfrm>
          <a:prstGeom prst="ellipse">
            <a:avLst/>
          </a:prstGeom>
          <a:solidFill>
            <a:schemeClr val="accent2"/>
          </a:solidFill>
          <a:ln/>
        </p:spPr>
        <p:txBody>
          <a:bodyPr/>
          <a:lstStyle/>
          <a:p>
            <a:endParaRPr lang="en-US"/>
          </a:p>
        </p:txBody>
      </p:sp>
      <p:pic>
        <p:nvPicPr>
          <p:cNvPr id="15" name="Icon 58" descr="preencoded.png"/>
          <p:cNvPicPr>
            <a:picLocks noChangeAspect="1"/>
          </p:cNvPicPr>
          <p:nvPr/>
        </p:nvPicPr>
        <p:blipFill>
          <a:blip r:embed="rId5"/>
          <a:stretch>
            <a:fillRect/>
          </a:stretch>
        </p:blipFill>
        <p:spPr>
          <a:xfrm>
            <a:off x="6552590" y="1660550"/>
            <a:ext cx="336499" cy="336499"/>
          </a:xfrm>
          <a:prstGeom prst="rect">
            <a:avLst/>
          </a:prstGeom>
        </p:spPr>
      </p:pic>
      <p:sp>
        <p:nvSpPr>
          <p:cNvPr id="16" name="Text 59"/>
          <p:cNvSpPr txBox="1"/>
          <p:nvPr/>
        </p:nvSpPr>
        <p:spPr>
          <a:xfrm>
            <a:off x="6355080" y="2377440"/>
            <a:ext cx="2103120" cy="365760"/>
          </a:xfrm>
          <a:prstGeom prst="rect">
            <a:avLst/>
          </a:prstGeom>
          <a:noFill/>
          <a:ln/>
        </p:spPr>
        <p:txBody>
          <a:bodyPr wrap="square" lIns="0" tIns="0" rIns="0" bIns="0" rtlCol="0" anchor="t"/>
          <a:lstStyle/>
          <a:p>
            <a:pPr marL="0" indent="0">
              <a:buNone/>
            </a:pPr>
            <a:r>
              <a:rPr lang="en-US" sz="2000" b="1" dirty="0">
                <a:solidFill>
                  <a:schemeClr val="tx2"/>
                </a:solidFill>
              </a:rPr>
              <a:t>Momentum</a:t>
            </a:r>
            <a:endParaRPr lang="en-US" sz="2000" dirty="0"/>
          </a:p>
        </p:txBody>
      </p:sp>
      <p:sp>
        <p:nvSpPr>
          <p:cNvPr id="17" name="Text 60"/>
          <p:cNvSpPr txBox="1"/>
          <p:nvPr/>
        </p:nvSpPr>
        <p:spPr>
          <a:xfrm>
            <a:off x="6355080" y="2788920"/>
            <a:ext cx="2103120" cy="1371600"/>
          </a:xfrm>
          <a:prstGeom prst="rect">
            <a:avLst/>
          </a:prstGeom>
          <a:noFill/>
          <a:ln/>
        </p:spPr>
        <p:txBody>
          <a:bodyPr wrap="square" lIns="0" tIns="0" rIns="0" bIns="0" rtlCol="0" anchor="t"/>
          <a:lstStyle/>
          <a:p>
            <a:pPr marL="0" indent="0">
              <a:buNone/>
            </a:pPr>
            <a:r>
              <a:rPr lang="en-US" sz="1400" dirty="0">
                <a:solidFill>
                  <a:schemeClr val="tx1"/>
                </a:solidFill>
              </a:rPr>
              <a:t>Strategy, staff confidence and revenue keep moving through the change</a:t>
            </a:r>
            <a:endParaRPr lang="en-US" sz="14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Where the baton gets dropped</a:t>
            </a:r>
            <a:endParaRPr lang="en-US" sz="3200" dirty="0"/>
          </a:p>
        </p:txBody>
      </p:sp>
      <p:sp>
        <p:nvSpPr>
          <p:cNvPr id="3" name="Card 61"/>
          <p:cNvSpPr/>
          <p:nvPr/>
        </p:nvSpPr>
        <p:spPr>
          <a:xfrm>
            <a:off x="457200" y="1234440"/>
            <a:ext cx="3977640" cy="1463040"/>
          </a:xfrm>
          <a:prstGeom prst="roundRect">
            <a:avLst>
              <a:gd name="adj" fmla="val 5000"/>
            </a:avLst>
          </a:prstGeom>
          <a:solidFill>
            <a:schemeClr val="bg2"/>
          </a:solidFill>
          <a:ln/>
        </p:spPr>
        <p:txBody>
          <a:bodyPr/>
          <a:lstStyle/>
          <a:p>
            <a:endParaRPr lang="en-US"/>
          </a:p>
        </p:txBody>
      </p:sp>
      <p:sp>
        <p:nvSpPr>
          <p:cNvPr id="4" name="Icon circle 62"/>
          <p:cNvSpPr/>
          <p:nvPr/>
        </p:nvSpPr>
        <p:spPr>
          <a:xfrm>
            <a:off x="685800" y="1600200"/>
            <a:ext cx="731520" cy="731520"/>
          </a:xfrm>
          <a:prstGeom prst="ellipse">
            <a:avLst/>
          </a:prstGeom>
          <a:solidFill>
            <a:schemeClr val="accent2"/>
          </a:solidFill>
          <a:ln/>
        </p:spPr>
        <p:txBody>
          <a:bodyPr/>
          <a:lstStyle/>
          <a:p>
            <a:endParaRPr lang="en-US"/>
          </a:p>
        </p:txBody>
      </p:sp>
      <p:pic>
        <p:nvPicPr>
          <p:cNvPr id="5" name="Icon 63" descr="preencoded.png"/>
          <p:cNvPicPr>
            <a:picLocks noChangeAspect="1"/>
          </p:cNvPicPr>
          <p:nvPr/>
        </p:nvPicPr>
        <p:blipFill>
          <a:blip r:embed="rId3"/>
          <a:stretch>
            <a:fillRect/>
          </a:stretch>
        </p:blipFill>
        <p:spPr>
          <a:xfrm>
            <a:off x="883310" y="1797710"/>
            <a:ext cx="336499" cy="336499"/>
          </a:xfrm>
          <a:prstGeom prst="rect">
            <a:avLst/>
          </a:prstGeom>
        </p:spPr>
      </p:pic>
      <p:sp>
        <p:nvSpPr>
          <p:cNvPr id="6" name="Text 64"/>
          <p:cNvSpPr txBox="1"/>
          <p:nvPr/>
        </p:nvSpPr>
        <p:spPr>
          <a:xfrm>
            <a:off x="1645920" y="1463040"/>
            <a:ext cx="2606040" cy="365760"/>
          </a:xfrm>
          <a:prstGeom prst="rect">
            <a:avLst/>
          </a:prstGeom>
          <a:noFill/>
          <a:ln/>
        </p:spPr>
        <p:txBody>
          <a:bodyPr wrap="square" lIns="0" tIns="0" rIns="0" bIns="0" rtlCol="0" anchor="t"/>
          <a:lstStyle/>
          <a:p>
            <a:pPr marL="0" indent="0">
              <a:buNone/>
            </a:pPr>
            <a:r>
              <a:rPr lang="en-US" sz="1800" b="1" dirty="0">
                <a:solidFill>
                  <a:schemeClr val="tx2"/>
                </a:solidFill>
              </a:rPr>
              <a:t>Financial</a:t>
            </a:r>
            <a:endParaRPr lang="en-US" sz="1800" dirty="0"/>
          </a:p>
        </p:txBody>
      </p:sp>
      <p:sp>
        <p:nvSpPr>
          <p:cNvPr id="7" name="Text 65"/>
          <p:cNvSpPr txBox="1"/>
          <p:nvPr/>
        </p:nvSpPr>
        <p:spPr>
          <a:xfrm>
            <a:off x="1645920" y="1874520"/>
            <a:ext cx="2606040" cy="685800"/>
          </a:xfrm>
          <a:prstGeom prst="rect">
            <a:avLst/>
          </a:prstGeom>
          <a:noFill/>
          <a:ln/>
        </p:spPr>
        <p:txBody>
          <a:bodyPr wrap="square" lIns="0" tIns="0" rIns="0" bIns="0" rtlCol="0" anchor="t"/>
          <a:lstStyle/>
          <a:p>
            <a:pPr marL="0" indent="0">
              <a:buNone/>
            </a:pPr>
            <a:r>
              <a:rPr lang="en-US" sz="1400" dirty="0">
                <a:solidFill>
                  <a:schemeClr val="tx1"/>
                </a:solidFill>
              </a:rPr>
              <a:t>One signer, one login, one person the donors trust</a:t>
            </a:r>
            <a:endParaRPr lang="en-US" sz="1400" dirty="0"/>
          </a:p>
        </p:txBody>
      </p:sp>
      <p:sp>
        <p:nvSpPr>
          <p:cNvPr id="8" name="Card 66"/>
          <p:cNvSpPr/>
          <p:nvPr/>
        </p:nvSpPr>
        <p:spPr>
          <a:xfrm>
            <a:off x="4709160" y="1234440"/>
            <a:ext cx="3977640" cy="1463040"/>
          </a:xfrm>
          <a:prstGeom prst="roundRect">
            <a:avLst>
              <a:gd name="adj" fmla="val 5000"/>
            </a:avLst>
          </a:prstGeom>
          <a:solidFill>
            <a:schemeClr val="bg2"/>
          </a:solidFill>
          <a:ln/>
        </p:spPr>
        <p:txBody>
          <a:bodyPr/>
          <a:lstStyle/>
          <a:p>
            <a:endParaRPr lang="en-US"/>
          </a:p>
        </p:txBody>
      </p:sp>
      <p:sp>
        <p:nvSpPr>
          <p:cNvPr id="9" name="Icon circle 67"/>
          <p:cNvSpPr/>
          <p:nvPr/>
        </p:nvSpPr>
        <p:spPr>
          <a:xfrm>
            <a:off x="4937760" y="1600200"/>
            <a:ext cx="731520" cy="731520"/>
          </a:xfrm>
          <a:prstGeom prst="ellipse">
            <a:avLst/>
          </a:prstGeom>
          <a:solidFill>
            <a:schemeClr val="accent2"/>
          </a:solidFill>
          <a:ln/>
        </p:spPr>
        <p:txBody>
          <a:bodyPr/>
          <a:lstStyle/>
          <a:p>
            <a:endParaRPr lang="en-US"/>
          </a:p>
        </p:txBody>
      </p:sp>
      <p:pic>
        <p:nvPicPr>
          <p:cNvPr id="10" name="Icon 68" descr="preencoded.png"/>
          <p:cNvPicPr>
            <a:picLocks noChangeAspect="1"/>
          </p:cNvPicPr>
          <p:nvPr/>
        </p:nvPicPr>
        <p:blipFill>
          <a:blip r:embed="rId4"/>
          <a:stretch>
            <a:fillRect/>
          </a:stretch>
        </p:blipFill>
        <p:spPr>
          <a:xfrm>
            <a:off x="5135270" y="1797710"/>
            <a:ext cx="336499" cy="336499"/>
          </a:xfrm>
          <a:prstGeom prst="rect">
            <a:avLst/>
          </a:prstGeom>
        </p:spPr>
      </p:pic>
      <p:sp>
        <p:nvSpPr>
          <p:cNvPr id="11" name="Text 69"/>
          <p:cNvSpPr txBox="1"/>
          <p:nvPr/>
        </p:nvSpPr>
        <p:spPr>
          <a:xfrm>
            <a:off x="5897880" y="1463040"/>
            <a:ext cx="2606040" cy="365760"/>
          </a:xfrm>
          <a:prstGeom prst="rect">
            <a:avLst/>
          </a:prstGeom>
          <a:noFill/>
          <a:ln/>
        </p:spPr>
        <p:txBody>
          <a:bodyPr wrap="square" lIns="0" tIns="0" rIns="0" bIns="0" rtlCol="0" anchor="t"/>
          <a:lstStyle/>
          <a:p>
            <a:pPr marL="0" indent="0">
              <a:buNone/>
            </a:pPr>
            <a:r>
              <a:rPr lang="en-US" sz="1800" b="1" dirty="0">
                <a:solidFill>
                  <a:schemeClr val="tx2"/>
                </a:solidFill>
              </a:rPr>
              <a:t>Legal and compliance</a:t>
            </a:r>
            <a:endParaRPr lang="en-US" sz="1800" dirty="0"/>
          </a:p>
        </p:txBody>
      </p:sp>
      <p:sp>
        <p:nvSpPr>
          <p:cNvPr id="12" name="Text 70"/>
          <p:cNvSpPr txBox="1"/>
          <p:nvPr/>
        </p:nvSpPr>
        <p:spPr>
          <a:xfrm>
            <a:off x="5897880" y="1874520"/>
            <a:ext cx="2606040" cy="685800"/>
          </a:xfrm>
          <a:prstGeom prst="rect">
            <a:avLst/>
          </a:prstGeom>
          <a:noFill/>
          <a:ln/>
        </p:spPr>
        <p:txBody>
          <a:bodyPr wrap="square" lIns="0" tIns="0" rIns="0" bIns="0" rtlCol="0" anchor="t"/>
          <a:lstStyle/>
          <a:p>
            <a:pPr marL="0" indent="0">
              <a:buNone/>
            </a:pPr>
            <a:r>
              <a:rPr lang="en-US" sz="1400" dirty="0">
                <a:solidFill>
                  <a:schemeClr val="tx1"/>
                </a:solidFill>
              </a:rPr>
              <a:t>Missed filings, lapsed contracts, no one with authority to act</a:t>
            </a:r>
            <a:endParaRPr lang="en-US" sz="1400" dirty="0"/>
          </a:p>
        </p:txBody>
      </p:sp>
      <p:sp>
        <p:nvSpPr>
          <p:cNvPr id="13" name="Card 71"/>
          <p:cNvSpPr/>
          <p:nvPr/>
        </p:nvSpPr>
        <p:spPr>
          <a:xfrm>
            <a:off x="457200" y="2880360"/>
            <a:ext cx="3977640" cy="1463040"/>
          </a:xfrm>
          <a:prstGeom prst="roundRect">
            <a:avLst>
              <a:gd name="adj" fmla="val 5000"/>
            </a:avLst>
          </a:prstGeom>
          <a:solidFill>
            <a:schemeClr val="bg2"/>
          </a:solidFill>
          <a:ln/>
        </p:spPr>
        <p:txBody>
          <a:bodyPr/>
          <a:lstStyle/>
          <a:p>
            <a:endParaRPr lang="en-US"/>
          </a:p>
        </p:txBody>
      </p:sp>
      <p:sp>
        <p:nvSpPr>
          <p:cNvPr id="14" name="Icon circle 72"/>
          <p:cNvSpPr/>
          <p:nvPr/>
        </p:nvSpPr>
        <p:spPr>
          <a:xfrm>
            <a:off x="685800" y="3246120"/>
            <a:ext cx="731520" cy="731520"/>
          </a:xfrm>
          <a:prstGeom prst="ellipse">
            <a:avLst/>
          </a:prstGeom>
          <a:solidFill>
            <a:schemeClr val="accent2"/>
          </a:solidFill>
          <a:ln/>
        </p:spPr>
        <p:txBody>
          <a:bodyPr/>
          <a:lstStyle/>
          <a:p>
            <a:endParaRPr lang="en-US"/>
          </a:p>
        </p:txBody>
      </p:sp>
      <p:pic>
        <p:nvPicPr>
          <p:cNvPr id="15" name="Icon 73" descr="preencoded.png"/>
          <p:cNvPicPr>
            <a:picLocks noChangeAspect="1"/>
          </p:cNvPicPr>
          <p:nvPr/>
        </p:nvPicPr>
        <p:blipFill>
          <a:blip r:embed="rId5"/>
          <a:stretch>
            <a:fillRect/>
          </a:stretch>
        </p:blipFill>
        <p:spPr>
          <a:xfrm>
            <a:off x="883310" y="3443630"/>
            <a:ext cx="336499" cy="336499"/>
          </a:xfrm>
          <a:prstGeom prst="rect">
            <a:avLst/>
          </a:prstGeom>
        </p:spPr>
      </p:pic>
      <p:sp>
        <p:nvSpPr>
          <p:cNvPr id="16" name="Text 74"/>
          <p:cNvSpPr txBox="1"/>
          <p:nvPr/>
        </p:nvSpPr>
        <p:spPr>
          <a:xfrm>
            <a:off x="1645920" y="3108960"/>
            <a:ext cx="2606040" cy="365760"/>
          </a:xfrm>
          <a:prstGeom prst="rect">
            <a:avLst/>
          </a:prstGeom>
          <a:noFill/>
          <a:ln/>
        </p:spPr>
        <p:txBody>
          <a:bodyPr wrap="square" lIns="0" tIns="0" rIns="0" bIns="0" rtlCol="0" anchor="t"/>
          <a:lstStyle/>
          <a:p>
            <a:pPr marL="0" indent="0">
              <a:buNone/>
            </a:pPr>
            <a:r>
              <a:rPr lang="en-US" sz="1800" b="1" dirty="0">
                <a:solidFill>
                  <a:schemeClr val="tx2"/>
                </a:solidFill>
              </a:rPr>
              <a:t>Relational</a:t>
            </a:r>
            <a:endParaRPr lang="en-US" sz="1800" dirty="0"/>
          </a:p>
        </p:txBody>
      </p:sp>
      <p:sp>
        <p:nvSpPr>
          <p:cNvPr id="17" name="Text 75"/>
          <p:cNvSpPr txBox="1"/>
          <p:nvPr/>
        </p:nvSpPr>
        <p:spPr>
          <a:xfrm>
            <a:off x="1645920" y="3520440"/>
            <a:ext cx="2606040" cy="685800"/>
          </a:xfrm>
          <a:prstGeom prst="rect">
            <a:avLst/>
          </a:prstGeom>
          <a:noFill/>
          <a:ln/>
        </p:spPr>
        <p:txBody>
          <a:bodyPr wrap="square" lIns="0" tIns="0" rIns="0" bIns="0" rtlCol="0" anchor="t"/>
          <a:lstStyle/>
          <a:p>
            <a:pPr marL="0" indent="0">
              <a:buNone/>
            </a:pPr>
            <a:r>
              <a:rPr lang="en-US" sz="1400" dirty="0">
                <a:solidFill>
                  <a:schemeClr val="tx1"/>
                </a:solidFill>
              </a:rPr>
              <a:t>Donor and partner ties that belong to a person, not the organization</a:t>
            </a:r>
            <a:endParaRPr lang="en-US" sz="1400" dirty="0"/>
          </a:p>
        </p:txBody>
      </p:sp>
      <p:sp>
        <p:nvSpPr>
          <p:cNvPr id="18" name="Card 76"/>
          <p:cNvSpPr/>
          <p:nvPr/>
        </p:nvSpPr>
        <p:spPr>
          <a:xfrm>
            <a:off x="4709160" y="2880360"/>
            <a:ext cx="3977640" cy="1463040"/>
          </a:xfrm>
          <a:prstGeom prst="roundRect">
            <a:avLst>
              <a:gd name="adj" fmla="val 5000"/>
            </a:avLst>
          </a:prstGeom>
          <a:solidFill>
            <a:schemeClr val="bg2"/>
          </a:solidFill>
          <a:ln/>
        </p:spPr>
        <p:txBody>
          <a:bodyPr/>
          <a:lstStyle/>
          <a:p>
            <a:endParaRPr lang="en-US"/>
          </a:p>
        </p:txBody>
      </p:sp>
      <p:sp>
        <p:nvSpPr>
          <p:cNvPr id="19" name="Icon circle 77"/>
          <p:cNvSpPr/>
          <p:nvPr/>
        </p:nvSpPr>
        <p:spPr>
          <a:xfrm>
            <a:off x="4937760" y="3246120"/>
            <a:ext cx="731520" cy="731520"/>
          </a:xfrm>
          <a:prstGeom prst="ellipse">
            <a:avLst/>
          </a:prstGeom>
          <a:solidFill>
            <a:schemeClr val="accent2"/>
          </a:solidFill>
          <a:ln/>
        </p:spPr>
        <p:txBody>
          <a:bodyPr/>
          <a:lstStyle/>
          <a:p>
            <a:endParaRPr lang="en-US"/>
          </a:p>
        </p:txBody>
      </p:sp>
      <p:pic>
        <p:nvPicPr>
          <p:cNvPr id="20" name="Icon 78" descr="preencoded.png"/>
          <p:cNvPicPr>
            <a:picLocks noChangeAspect="1"/>
          </p:cNvPicPr>
          <p:nvPr/>
        </p:nvPicPr>
        <p:blipFill>
          <a:blip r:embed="rId6"/>
          <a:stretch>
            <a:fillRect/>
          </a:stretch>
        </p:blipFill>
        <p:spPr>
          <a:xfrm>
            <a:off x="5135270" y="3443630"/>
            <a:ext cx="336499" cy="336499"/>
          </a:xfrm>
          <a:prstGeom prst="rect">
            <a:avLst/>
          </a:prstGeom>
        </p:spPr>
      </p:pic>
      <p:sp>
        <p:nvSpPr>
          <p:cNvPr id="21" name="Text 79"/>
          <p:cNvSpPr txBox="1"/>
          <p:nvPr/>
        </p:nvSpPr>
        <p:spPr>
          <a:xfrm>
            <a:off x="5897880" y="3108960"/>
            <a:ext cx="2606040" cy="365760"/>
          </a:xfrm>
          <a:prstGeom prst="rect">
            <a:avLst/>
          </a:prstGeom>
          <a:noFill/>
          <a:ln/>
        </p:spPr>
        <p:txBody>
          <a:bodyPr wrap="square" lIns="0" tIns="0" rIns="0" bIns="0" rtlCol="0" anchor="t"/>
          <a:lstStyle/>
          <a:p>
            <a:pPr marL="0" indent="0">
              <a:buNone/>
            </a:pPr>
            <a:r>
              <a:rPr lang="en-US" sz="1800" b="1" dirty="0">
                <a:solidFill>
                  <a:schemeClr val="tx2"/>
                </a:solidFill>
              </a:rPr>
              <a:t>Knowledge</a:t>
            </a:r>
            <a:endParaRPr lang="en-US" sz="1800" dirty="0"/>
          </a:p>
        </p:txBody>
      </p:sp>
      <p:sp>
        <p:nvSpPr>
          <p:cNvPr id="22" name="Text 80"/>
          <p:cNvSpPr txBox="1"/>
          <p:nvPr/>
        </p:nvSpPr>
        <p:spPr>
          <a:xfrm>
            <a:off x="5897880" y="3520440"/>
            <a:ext cx="2606040" cy="685800"/>
          </a:xfrm>
          <a:prstGeom prst="rect">
            <a:avLst/>
          </a:prstGeom>
          <a:noFill/>
          <a:ln/>
        </p:spPr>
        <p:txBody>
          <a:bodyPr wrap="square" lIns="0" tIns="0" rIns="0" bIns="0" rtlCol="0" anchor="t"/>
          <a:lstStyle/>
          <a:p>
            <a:pPr marL="0" indent="0">
              <a:buNone/>
            </a:pPr>
            <a:r>
              <a:rPr lang="en-US" sz="1400" dirty="0">
                <a:solidFill>
                  <a:schemeClr val="tx1"/>
                </a:solidFill>
              </a:rPr>
              <a:t>Passwords, processes and history stored in one head</a:t>
            </a:r>
            <a:endParaRPr lang="en-US" sz="14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A two-minute readiness check</a:t>
            </a:r>
            <a:endParaRPr lang="en-US" sz="3200" dirty="0"/>
          </a:p>
        </p:txBody>
      </p:sp>
      <p:sp>
        <p:nvSpPr>
          <p:cNvPr id="3" name="Badge 81"/>
          <p:cNvSpPr/>
          <p:nvPr/>
        </p:nvSpPr>
        <p:spPr>
          <a:xfrm>
            <a:off x="457200" y="1280160"/>
            <a:ext cx="411480" cy="411480"/>
          </a:xfrm>
          <a:prstGeom prst="ellipse">
            <a:avLst/>
          </a:prstGeom>
          <a:solidFill>
            <a:schemeClr val="accent1"/>
          </a:solidFill>
          <a:ln/>
        </p:spPr>
        <p:txBody>
          <a:bodyPr/>
          <a:lstStyle/>
          <a:p>
            <a:endParaRPr lang="en-US"/>
          </a:p>
        </p:txBody>
      </p:sp>
      <p:sp>
        <p:nvSpPr>
          <p:cNvPr id="4" name="Text 82"/>
          <p:cNvSpPr txBox="1"/>
          <p:nvPr/>
        </p:nvSpPr>
        <p:spPr>
          <a:xfrm>
            <a:off x="457200" y="128016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1</a:t>
            </a:r>
            <a:endParaRPr lang="en-US" sz="1400" dirty="0"/>
          </a:p>
        </p:txBody>
      </p:sp>
      <p:sp>
        <p:nvSpPr>
          <p:cNvPr id="5" name="Text 83"/>
          <p:cNvSpPr txBox="1"/>
          <p:nvPr/>
        </p:nvSpPr>
        <p:spPr>
          <a:xfrm>
            <a:off x="1051560" y="1234440"/>
            <a:ext cx="4754880" cy="502920"/>
          </a:xfrm>
          <a:prstGeom prst="rect">
            <a:avLst/>
          </a:prstGeom>
          <a:noFill/>
          <a:ln/>
        </p:spPr>
        <p:txBody>
          <a:bodyPr wrap="square" lIns="0" tIns="0" rIns="0" bIns="0" rtlCol="0" anchor="ctr"/>
          <a:lstStyle/>
          <a:p>
            <a:pPr marL="0" indent="0">
              <a:buNone/>
            </a:pPr>
            <a:r>
              <a:rPr lang="en-US" sz="1400" dirty="0">
                <a:solidFill>
                  <a:schemeClr val="tx1"/>
                </a:solidFill>
              </a:rPr>
              <a:t>We have a written emergency succession plan the board has approved</a:t>
            </a:r>
            <a:endParaRPr lang="en-US" sz="1400" dirty="0"/>
          </a:p>
        </p:txBody>
      </p:sp>
      <p:sp>
        <p:nvSpPr>
          <p:cNvPr id="6" name="Badge 84"/>
          <p:cNvSpPr/>
          <p:nvPr/>
        </p:nvSpPr>
        <p:spPr>
          <a:xfrm>
            <a:off x="457200" y="1920240"/>
            <a:ext cx="411480" cy="411480"/>
          </a:xfrm>
          <a:prstGeom prst="ellipse">
            <a:avLst/>
          </a:prstGeom>
          <a:solidFill>
            <a:schemeClr val="accent1"/>
          </a:solidFill>
          <a:ln/>
        </p:spPr>
        <p:txBody>
          <a:bodyPr/>
          <a:lstStyle/>
          <a:p>
            <a:endParaRPr lang="en-US"/>
          </a:p>
        </p:txBody>
      </p:sp>
      <p:sp>
        <p:nvSpPr>
          <p:cNvPr id="7" name="Text 85"/>
          <p:cNvSpPr txBox="1"/>
          <p:nvPr/>
        </p:nvSpPr>
        <p:spPr>
          <a:xfrm>
            <a:off x="457200" y="192024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2</a:t>
            </a:r>
            <a:endParaRPr lang="en-US" sz="1400" dirty="0"/>
          </a:p>
        </p:txBody>
      </p:sp>
      <p:sp>
        <p:nvSpPr>
          <p:cNvPr id="8" name="Text 86"/>
          <p:cNvSpPr txBox="1"/>
          <p:nvPr/>
        </p:nvSpPr>
        <p:spPr>
          <a:xfrm>
            <a:off x="1051560" y="1874520"/>
            <a:ext cx="4754880" cy="502920"/>
          </a:xfrm>
          <a:prstGeom prst="rect">
            <a:avLst/>
          </a:prstGeom>
          <a:noFill/>
          <a:ln/>
        </p:spPr>
        <p:txBody>
          <a:bodyPr wrap="square" lIns="0" tIns="0" rIns="0" bIns="0" rtlCol="0" anchor="ctr"/>
          <a:lstStyle/>
          <a:p>
            <a:pPr marL="0" indent="0">
              <a:buNone/>
            </a:pPr>
            <a:r>
              <a:rPr lang="en-US" sz="1400" dirty="0">
                <a:solidFill>
                  <a:schemeClr val="tx1"/>
                </a:solidFill>
              </a:rPr>
              <a:t>At least two people can sign checks and access banking and payroll</a:t>
            </a:r>
            <a:endParaRPr lang="en-US" sz="1400" dirty="0"/>
          </a:p>
        </p:txBody>
      </p:sp>
      <p:sp>
        <p:nvSpPr>
          <p:cNvPr id="9" name="Badge 87"/>
          <p:cNvSpPr/>
          <p:nvPr/>
        </p:nvSpPr>
        <p:spPr>
          <a:xfrm>
            <a:off x="457200" y="2560320"/>
            <a:ext cx="411480" cy="411480"/>
          </a:xfrm>
          <a:prstGeom prst="ellipse">
            <a:avLst/>
          </a:prstGeom>
          <a:solidFill>
            <a:schemeClr val="accent1"/>
          </a:solidFill>
          <a:ln/>
        </p:spPr>
        <p:txBody>
          <a:bodyPr/>
          <a:lstStyle/>
          <a:p>
            <a:endParaRPr lang="en-US"/>
          </a:p>
        </p:txBody>
      </p:sp>
      <p:sp>
        <p:nvSpPr>
          <p:cNvPr id="10" name="Text 88"/>
          <p:cNvSpPr txBox="1"/>
          <p:nvPr/>
        </p:nvSpPr>
        <p:spPr>
          <a:xfrm>
            <a:off x="457200" y="256032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3</a:t>
            </a:r>
            <a:endParaRPr lang="en-US" sz="1400" dirty="0"/>
          </a:p>
        </p:txBody>
      </p:sp>
      <p:sp>
        <p:nvSpPr>
          <p:cNvPr id="11" name="Text 89"/>
          <p:cNvSpPr txBox="1"/>
          <p:nvPr/>
        </p:nvSpPr>
        <p:spPr>
          <a:xfrm>
            <a:off x="1051560" y="2514600"/>
            <a:ext cx="4754880" cy="502920"/>
          </a:xfrm>
          <a:prstGeom prst="rect">
            <a:avLst/>
          </a:prstGeom>
          <a:noFill/>
          <a:ln/>
        </p:spPr>
        <p:txBody>
          <a:bodyPr wrap="square" lIns="0" tIns="0" rIns="0" bIns="0" rtlCol="0" anchor="ctr"/>
          <a:lstStyle/>
          <a:p>
            <a:pPr marL="0" indent="0">
              <a:buNone/>
            </a:pPr>
            <a:r>
              <a:rPr lang="en-US" sz="1400" dirty="0">
                <a:solidFill>
                  <a:schemeClr val="tx1"/>
                </a:solidFill>
              </a:rPr>
              <a:t>Our key donor, funder and partner relationships are held by more than one person</a:t>
            </a:r>
            <a:endParaRPr lang="en-US" sz="1400" dirty="0"/>
          </a:p>
        </p:txBody>
      </p:sp>
      <p:sp>
        <p:nvSpPr>
          <p:cNvPr id="12" name="Badge 90"/>
          <p:cNvSpPr/>
          <p:nvPr/>
        </p:nvSpPr>
        <p:spPr>
          <a:xfrm>
            <a:off x="457200" y="3200400"/>
            <a:ext cx="411480" cy="411480"/>
          </a:xfrm>
          <a:prstGeom prst="ellipse">
            <a:avLst/>
          </a:prstGeom>
          <a:solidFill>
            <a:schemeClr val="accent1"/>
          </a:solidFill>
          <a:ln/>
        </p:spPr>
        <p:txBody>
          <a:bodyPr/>
          <a:lstStyle/>
          <a:p>
            <a:endParaRPr lang="en-US"/>
          </a:p>
        </p:txBody>
      </p:sp>
      <p:sp>
        <p:nvSpPr>
          <p:cNvPr id="13" name="Text 91"/>
          <p:cNvSpPr txBox="1"/>
          <p:nvPr/>
        </p:nvSpPr>
        <p:spPr>
          <a:xfrm>
            <a:off x="457200" y="320040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4</a:t>
            </a:r>
            <a:endParaRPr lang="en-US" sz="1400" dirty="0"/>
          </a:p>
        </p:txBody>
      </p:sp>
      <p:sp>
        <p:nvSpPr>
          <p:cNvPr id="14" name="Text 92"/>
          <p:cNvSpPr txBox="1"/>
          <p:nvPr/>
        </p:nvSpPr>
        <p:spPr>
          <a:xfrm>
            <a:off x="1051560" y="3154680"/>
            <a:ext cx="4754880" cy="502920"/>
          </a:xfrm>
          <a:prstGeom prst="rect">
            <a:avLst/>
          </a:prstGeom>
          <a:noFill/>
          <a:ln/>
        </p:spPr>
        <p:txBody>
          <a:bodyPr wrap="square" lIns="0" tIns="0" rIns="0" bIns="0" rtlCol="0" anchor="ctr"/>
          <a:lstStyle/>
          <a:p>
            <a:pPr marL="0" indent="0">
              <a:buNone/>
            </a:pPr>
            <a:r>
              <a:rPr lang="en-US" sz="1400" dirty="0">
                <a:solidFill>
                  <a:schemeClr val="tx1"/>
                </a:solidFill>
              </a:rPr>
              <a:t>Critical passwords, contracts and deadlines are documented in one secure place</a:t>
            </a:r>
            <a:endParaRPr lang="en-US" sz="1400" dirty="0"/>
          </a:p>
        </p:txBody>
      </p:sp>
      <p:sp>
        <p:nvSpPr>
          <p:cNvPr id="15" name="Badge 93"/>
          <p:cNvSpPr/>
          <p:nvPr/>
        </p:nvSpPr>
        <p:spPr>
          <a:xfrm>
            <a:off x="457200" y="3840480"/>
            <a:ext cx="411480" cy="411480"/>
          </a:xfrm>
          <a:prstGeom prst="ellipse">
            <a:avLst/>
          </a:prstGeom>
          <a:solidFill>
            <a:schemeClr val="accent1"/>
          </a:solidFill>
          <a:ln/>
        </p:spPr>
        <p:txBody>
          <a:bodyPr/>
          <a:lstStyle/>
          <a:p>
            <a:endParaRPr lang="en-US"/>
          </a:p>
        </p:txBody>
      </p:sp>
      <p:sp>
        <p:nvSpPr>
          <p:cNvPr id="16" name="Text 94"/>
          <p:cNvSpPr txBox="1"/>
          <p:nvPr/>
        </p:nvSpPr>
        <p:spPr>
          <a:xfrm>
            <a:off x="457200" y="384048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5</a:t>
            </a:r>
            <a:endParaRPr lang="en-US" sz="1400" dirty="0"/>
          </a:p>
        </p:txBody>
      </p:sp>
      <p:sp>
        <p:nvSpPr>
          <p:cNvPr id="17" name="Text 95"/>
          <p:cNvSpPr txBox="1"/>
          <p:nvPr/>
        </p:nvSpPr>
        <p:spPr>
          <a:xfrm>
            <a:off x="1051560" y="3794760"/>
            <a:ext cx="4754880" cy="502920"/>
          </a:xfrm>
          <a:prstGeom prst="rect">
            <a:avLst/>
          </a:prstGeom>
          <a:noFill/>
          <a:ln/>
        </p:spPr>
        <p:txBody>
          <a:bodyPr wrap="square" lIns="0" tIns="0" rIns="0" bIns="0" rtlCol="0" anchor="ctr"/>
          <a:lstStyle/>
          <a:p>
            <a:pPr marL="0" indent="0">
              <a:buNone/>
            </a:pPr>
            <a:r>
              <a:rPr lang="en-US" sz="1400" dirty="0">
                <a:solidFill>
                  <a:schemeClr val="tx1"/>
                </a:solidFill>
              </a:rPr>
              <a:t>The board has discussed leadership transition in the last 12 months</a:t>
            </a:r>
            <a:endParaRPr lang="en-US" sz="1400" dirty="0"/>
          </a:p>
        </p:txBody>
      </p:sp>
      <p:sp>
        <p:nvSpPr>
          <p:cNvPr id="18" name="Card 96"/>
          <p:cNvSpPr/>
          <p:nvPr/>
        </p:nvSpPr>
        <p:spPr>
          <a:xfrm>
            <a:off x="6126480" y="1234440"/>
            <a:ext cx="2560320" cy="3108960"/>
          </a:xfrm>
          <a:prstGeom prst="roundRect">
            <a:avLst>
              <a:gd name="adj" fmla="val 2857"/>
            </a:avLst>
          </a:prstGeom>
          <a:solidFill>
            <a:schemeClr val="tx2"/>
          </a:solidFill>
          <a:ln/>
        </p:spPr>
        <p:txBody>
          <a:bodyPr/>
          <a:lstStyle/>
          <a:p>
            <a:endParaRPr lang="en-US"/>
          </a:p>
        </p:txBody>
      </p:sp>
      <p:sp>
        <p:nvSpPr>
          <p:cNvPr id="19" name="Text 97"/>
          <p:cNvSpPr txBox="1"/>
          <p:nvPr/>
        </p:nvSpPr>
        <p:spPr>
          <a:xfrm>
            <a:off x="6355080" y="1417320"/>
            <a:ext cx="2103120" cy="365760"/>
          </a:xfrm>
          <a:prstGeom prst="rect">
            <a:avLst/>
          </a:prstGeom>
          <a:noFill/>
          <a:ln/>
        </p:spPr>
        <p:txBody>
          <a:bodyPr wrap="square" lIns="0" tIns="0" rIns="0" bIns="0" rtlCol="0" anchor="t"/>
          <a:lstStyle/>
          <a:p>
            <a:pPr marL="0" indent="0">
              <a:buNone/>
            </a:pPr>
            <a:r>
              <a:rPr lang="en-US" sz="1600" b="1" dirty="0">
                <a:solidFill>
                  <a:schemeClr val="accent1"/>
                </a:solidFill>
              </a:rPr>
              <a:t>Count your yes answers</a:t>
            </a:r>
            <a:endParaRPr lang="en-US" sz="1600" dirty="0"/>
          </a:p>
        </p:txBody>
      </p:sp>
      <p:sp>
        <p:nvSpPr>
          <p:cNvPr id="20" name="Text 98"/>
          <p:cNvSpPr txBox="1"/>
          <p:nvPr/>
        </p:nvSpPr>
        <p:spPr>
          <a:xfrm>
            <a:off x="6355080" y="1920240"/>
            <a:ext cx="2103120" cy="274320"/>
          </a:xfrm>
          <a:prstGeom prst="rect">
            <a:avLst/>
          </a:prstGeom>
          <a:noFill/>
          <a:ln/>
        </p:spPr>
        <p:txBody>
          <a:bodyPr wrap="square" lIns="0" tIns="0" rIns="0" bIns="0" rtlCol="0" anchor="t"/>
          <a:lstStyle/>
          <a:p>
            <a:pPr marL="0" indent="0">
              <a:buNone/>
            </a:pPr>
            <a:r>
              <a:rPr lang="en-US" sz="1600" b="1" dirty="0">
                <a:solidFill>
                  <a:schemeClr val="bg1"/>
                </a:solidFill>
              </a:rPr>
              <a:t>4 to 5</a:t>
            </a:r>
            <a:endParaRPr lang="en-US" sz="1600" dirty="0"/>
          </a:p>
        </p:txBody>
      </p:sp>
      <p:sp>
        <p:nvSpPr>
          <p:cNvPr id="21" name="Text 99"/>
          <p:cNvSpPr txBox="1"/>
          <p:nvPr/>
        </p:nvSpPr>
        <p:spPr>
          <a:xfrm>
            <a:off x="6355080" y="2194560"/>
            <a:ext cx="2103120" cy="411480"/>
          </a:xfrm>
          <a:prstGeom prst="rect">
            <a:avLst/>
          </a:prstGeom>
          <a:noFill/>
          <a:ln/>
        </p:spPr>
        <p:txBody>
          <a:bodyPr wrap="square" lIns="0" tIns="0" rIns="0" bIns="0" rtlCol="0" anchor="t"/>
          <a:lstStyle/>
          <a:p>
            <a:pPr marL="0" indent="0">
              <a:buNone/>
            </a:pPr>
            <a:r>
              <a:rPr lang="en-US" sz="1400" dirty="0">
                <a:solidFill>
                  <a:schemeClr val="bg1"/>
                </a:solidFill>
              </a:rPr>
              <a:t>Maintain and test every year</a:t>
            </a:r>
            <a:endParaRPr lang="en-US" sz="1400" dirty="0"/>
          </a:p>
        </p:txBody>
      </p:sp>
      <p:sp>
        <p:nvSpPr>
          <p:cNvPr id="22" name="Text 100"/>
          <p:cNvSpPr txBox="1"/>
          <p:nvPr/>
        </p:nvSpPr>
        <p:spPr>
          <a:xfrm>
            <a:off x="6355080" y="2697480"/>
            <a:ext cx="2103120" cy="274320"/>
          </a:xfrm>
          <a:prstGeom prst="rect">
            <a:avLst/>
          </a:prstGeom>
          <a:noFill/>
          <a:ln/>
        </p:spPr>
        <p:txBody>
          <a:bodyPr wrap="square" lIns="0" tIns="0" rIns="0" bIns="0" rtlCol="0" anchor="t"/>
          <a:lstStyle/>
          <a:p>
            <a:pPr marL="0" indent="0">
              <a:buNone/>
            </a:pPr>
            <a:r>
              <a:rPr lang="en-US" sz="1600" b="1" dirty="0">
                <a:solidFill>
                  <a:schemeClr val="bg1"/>
                </a:solidFill>
              </a:rPr>
              <a:t>2 to 3</a:t>
            </a:r>
            <a:endParaRPr lang="en-US" sz="1600" dirty="0"/>
          </a:p>
        </p:txBody>
      </p:sp>
      <p:sp>
        <p:nvSpPr>
          <p:cNvPr id="23" name="Text 101"/>
          <p:cNvSpPr txBox="1"/>
          <p:nvPr/>
        </p:nvSpPr>
        <p:spPr>
          <a:xfrm>
            <a:off x="6355080" y="2971800"/>
            <a:ext cx="2103120" cy="411480"/>
          </a:xfrm>
          <a:prstGeom prst="rect">
            <a:avLst/>
          </a:prstGeom>
          <a:noFill/>
          <a:ln/>
        </p:spPr>
        <p:txBody>
          <a:bodyPr wrap="square" lIns="0" tIns="0" rIns="0" bIns="0" rtlCol="0" anchor="t"/>
          <a:lstStyle/>
          <a:p>
            <a:pPr marL="0" indent="0">
              <a:buNone/>
            </a:pPr>
            <a:r>
              <a:rPr lang="en-US" sz="1400" dirty="0">
                <a:solidFill>
                  <a:schemeClr val="bg1"/>
                </a:solidFill>
              </a:rPr>
              <a:t>Close the gaps this quarter</a:t>
            </a:r>
            <a:endParaRPr lang="en-US" sz="1400" dirty="0"/>
          </a:p>
        </p:txBody>
      </p:sp>
      <p:sp>
        <p:nvSpPr>
          <p:cNvPr id="24" name="Text 102"/>
          <p:cNvSpPr txBox="1"/>
          <p:nvPr/>
        </p:nvSpPr>
        <p:spPr>
          <a:xfrm>
            <a:off x="6355080" y="3474720"/>
            <a:ext cx="2103120" cy="274320"/>
          </a:xfrm>
          <a:prstGeom prst="rect">
            <a:avLst/>
          </a:prstGeom>
          <a:noFill/>
          <a:ln/>
        </p:spPr>
        <p:txBody>
          <a:bodyPr wrap="square" lIns="0" tIns="0" rIns="0" bIns="0" rtlCol="0" anchor="t"/>
          <a:lstStyle/>
          <a:p>
            <a:pPr marL="0" indent="0">
              <a:buNone/>
            </a:pPr>
            <a:r>
              <a:rPr lang="en-US" sz="1600" b="1" dirty="0">
                <a:solidFill>
                  <a:schemeClr val="bg1"/>
                </a:solidFill>
              </a:rPr>
              <a:t>0 to 1</a:t>
            </a:r>
            <a:endParaRPr lang="en-US" sz="1600" dirty="0"/>
          </a:p>
        </p:txBody>
      </p:sp>
      <p:sp>
        <p:nvSpPr>
          <p:cNvPr id="25" name="Text 103"/>
          <p:cNvSpPr txBox="1"/>
          <p:nvPr/>
        </p:nvSpPr>
        <p:spPr>
          <a:xfrm>
            <a:off x="6355080" y="3749040"/>
            <a:ext cx="2103120" cy="411480"/>
          </a:xfrm>
          <a:prstGeom prst="rect">
            <a:avLst/>
          </a:prstGeom>
          <a:noFill/>
          <a:ln/>
        </p:spPr>
        <p:txBody>
          <a:bodyPr wrap="square" lIns="0" tIns="0" rIns="0" bIns="0" rtlCol="0" anchor="t"/>
          <a:lstStyle/>
          <a:p>
            <a:pPr marL="0" indent="0">
              <a:buNone/>
            </a:pPr>
            <a:r>
              <a:rPr lang="en-US" sz="1400" dirty="0">
                <a:solidFill>
                  <a:schemeClr val="bg1"/>
                </a:solidFill>
              </a:rPr>
              <a:t>Start with the emergency plan</a:t>
            </a:r>
            <a:endParaRPr lang="en-US" sz="1400" dirty="0"/>
          </a:p>
        </p:txBody>
      </p:sp>
      <p:sp>
        <p:nvSpPr>
          <p:cNvPr id="26"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You need three plans, not one</a:t>
            </a:r>
            <a:endParaRPr lang="en-US" sz="3200" dirty="0"/>
          </a:p>
        </p:txBody>
      </p:sp>
      <p:sp>
        <p:nvSpPr>
          <p:cNvPr id="3" name="Card 104"/>
          <p:cNvSpPr/>
          <p:nvPr/>
        </p:nvSpPr>
        <p:spPr>
          <a:xfrm>
            <a:off x="457200" y="1234440"/>
            <a:ext cx="2560320" cy="3108960"/>
          </a:xfrm>
          <a:prstGeom prst="roundRect">
            <a:avLst>
              <a:gd name="adj" fmla="val 2857"/>
            </a:avLst>
          </a:prstGeom>
          <a:solidFill>
            <a:schemeClr val="bg2"/>
          </a:solidFill>
          <a:ln/>
        </p:spPr>
        <p:txBody>
          <a:bodyPr/>
          <a:lstStyle/>
          <a:p>
            <a:endParaRPr lang="en-US"/>
          </a:p>
        </p:txBody>
      </p:sp>
      <p:sp>
        <p:nvSpPr>
          <p:cNvPr id="4" name="Badge 105"/>
          <p:cNvSpPr/>
          <p:nvPr/>
        </p:nvSpPr>
        <p:spPr>
          <a:xfrm>
            <a:off x="685800" y="1417320"/>
            <a:ext cx="457200" cy="457200"/>
          </a:xfrm>
          <a:prstGeom prst="ellipse">
            <a:avLst/>
          </a:prstGeom>
          <a:solidFill>
            <a:schemeClr val="accent1"/>
          </a:solidFill>
          <a:ln/>
        </p:spPr>
        <p:txBody>
          <a:bodyPr/>
          <a:lstStyle/>
          <a:p>
            <a:endParaRPr lang="en-US"/>
          </a:p>
        </p:txBody>
      </p:sp>
      <p:sp>
        <p:nvSpPr>
          <p:cNvPr id="5" name="Text 106"/>
          <p:cNvSpPr txBox="1"/>
          <p:nvPr/>
        </p:nvSpPr>
        <p:spPr>
          <a:xfrm>
            <a:off x="685800" y="14173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1</a:t>
            </a:r>
            <a:endParaRPr lang="en-US" sz="1600" dirty="0"/>
          </a:p>
        </p:txBody>
      </p:sp>
      <p:sp>
        <p:nvSpPr>
          <p:cNvPr id="6" name="Text 107"/>
          <p:cNvSpPr txBox="1"/>
          <p:nvPr/>
        </p:nvSpPr>
        <p:spPr>
          <a:xfrm>
            <a:off x="685800" y="2011680"/>
            <a:ext cx="2103120" cy="365760"/>
          </a:xfrm>
          <a:prstGeom prst="rect">
            <a:avLst/>
          </a:prstGeom>
          <a:noFill/>
          <a:ln/>
        </p:spPr>
        <p:txBody>
          <a:bodyPr wrap="square" lIns="0" tIns="0" rIns="0" bIns="0" rtlCol="0" anchor="t"/>
          <a:lstStyle/>
          <a:p>
            <a:pPr marL="0" indent="0">
              <a:buNone/>
            </a:pPr>
            <a:r>
              <a:rPr lang="en-US" sz="1800" b="1" dirty="0">
                <a:solidFill>
                  <a:schemeClr val="tx2"/>
                </a:solidFill>
              </a:rPr>
              <a:t>Emergency</a:t>
            </a:r>
            <a:endParaRPr lang="en-US" sz="1800" dirty="0"/>
          </a:p>
        </p:txBody>
      </p:sp>
      <p:sp>
        <p:nvSpPr>
          <p:cNvPr id="7" name="Text 108"/>
          <p:cNvSpPr txBox="1"/>
          <p:nvPr/>
        </p:nvSpPr>
        <p:spPr>
          <a:xfrm>
            <a:off x="685800" y="2468880"/>
            <a:ext cx="2103120" cy="228600"/>
          </a:xfrm>
          <a:prstGeom prst="rect">
            <a:avLst/>
          </a:prstGeom>
          <a:noFill/>
          <a:ln/>
        </p:spPr>
        <p:txBody>
          <a:bodyPr wrap="square" lIns="0" tIns="0" rIns="0" bIns="0" rtlCol="0" anchor="t"/>
          <a:lstStyle/>
          <a:p>
            <a:pPr marL="0" indent="0">
              <a:buNone/>
            </a:pPr>
            <a:r>
              <a:rPr lang="en-US" sz="1100" b="1" dirty="0">
                <a:solidFill>
                  <a:schemeClr val="accent2"/>
                </a:solidFill>
              </a:rPr>
              <a:t>WHEN</a:t>
            </a:r>
            <a:endParaRPr lang="en-US" sz="1100" dirty="0"/>
          </a:p>
        </p:txBody>
      </p:sp>
      <p:sp>
        <p:nvSpPr>
          <p:cNvPr id="8" name="Text 109"/>
          <p:cNvSpPr txBox="1"/>
          <p:nvPr/>
        </p:nvSpPr>
        <p:spPr>
          <a:xfrm>
            <a:off x="685800" y="2697480"/>
            <a:ext cx="2103120" cy="548640"/>
          </a:xfrm>
          <a:prstGeom prst="rect">
            <a:avLst/>
          </a:prstGeom>
          <a:noFill/>
          <a:ln/>
        </p:spPr>
        <p:txBody>
          <a:bodyPr wrap="square" lIns="0" tIns="0" rIns="0" bIns="0" rtlCol="0" anchor="t"/>
          <a:lstStyle/>
          <a:p>
            <a:pPr marL="0" indent="0">
              <a:buNone/>
            </a:pPr>
            <a:r>
              <a:rPr lang="en-US" sz="1400" dirty="0">
                <a:solidFill>
                  <a:schemeClr val="tx1"/>
                </a:solidFill>
              </a:rPr>
              <a:t>Sudden illness, accident or abrupt departure</a:t>
            </a:r>
            <a:endParaRPr lang="en-US" sz="1400" dirty="0"/>
          </a:p>
        </p:txBody>
      </p:sp>
      <p:sp>
        <p:nvSpPr>
          <p:cNvPr id="9" name="Text 110"/>
          <p:cNvSpPr txBox="1"/>
          <p:nvPr/>
        </p:nvSpPr>
        <p:spPr>
          <a:xfrm>
            <a:off x="685800" y="3337560"/>
            <a:ext cx="2103120" cy="228600"/>
          </a:xfrm>
          <a:prstGeom prst="rect">
            <a:avLst/>
          </a:prstGeom>
          <a:noFill/>
          <a:ln/>
        </p:spPr>
        <p:txBody>
          <a:bodyPr wrap="square" lIns="0" tIns="0" rIns="0" bIns="0" rtlCol="0" anchor="t"/>
          <a:lstStyle/>
          <a:p>
            <a:pPr marL="0" indent="0">
              <a:buNone/>
            </a:pPr>
            <a:r>
              <a:rPr lang="en-US" sz="1100" b="1" dirty="0">
                <a:solidFill>
                  <a:schemeClr val="accent2"/>
                </a:solidFill>
              </a:rPr>
              <a:t>WHAT YOU NEED</a:t>
            </a:r>
            <a:endParaRPr lang="en-US" sz="1100" dirty="0"/>
          </a:p>
        </p:txBody>
      </p:sp>
      <p:sp>
        <p:nvSpPr>
          <p:cNvPr id="10" name="Text 111"/>
          <p:cNvSpPr txBox="1"/>
          <p:nvPr/>
        </p:nvSpPr>
        <p:spPr>
          <a:xfrm>
            <a:off x="685800" y="3566160"/>
            <a:ext cx="2103120" cy="640080"/>
          </a:xfrm>
          <a:prstGeom prst="rect">
            <a:avLst/>
          </a:prstGeom>
          <a:noFill/>
          <a:ln/>
        </p:spPr>
        <p:txBody>
          <a:bodyPr wrap="square" lIns="0" tIns="0" rIns="0" bIns="0" rtlCol="0" anchor="t"/>
          <a:lstStyle/>
          <a:p>
            <a:pPr marL="0" indent="0">
              <a:buNone/>
            </a:pPr>
            <a:r>
              <a:rPr lang="en-US" sz="1400" dirty="0">
                <a:solidFill>
                  <a:schemeClr val="tx1"/>
                </a:solidFill>
              </a:rPr>
              <a:t>A written, board-approved backup plan</a:t>
            </a:r>
            <a:endParaRPr lang="en-US" sz="1400" dirty="0"/>
          </a:p>
        </p:txBody>
      </p:sp>
      <p:sp>
        <p:nvSpPr>
          <p:cNvPr id="11" name="Card 112"/>
          <p:cNvSpPr/>
          <p:nvPr/>
        </p:nvSpPr>
        <p:spPr>
          <a:xfrm>
            <a:off x="3291840" y="1234440"/>
            <a:ext cx="2560320" cy="3108960"/>
          </a:xfrm>
          <a:prstGeom prst="roundRect">
            <a:avLst>
              <a:gd name="adj" fmla="val 2857"/>
            </a:avLst>
          </a:prstGeom>
          <a:solidFill>
            <a:schemeClr val="bg2"/>
          </a:solidFill>
          <a:ln/>
        </p:spPr>
        <p:txBody>
          <a:bodyPr/>
          <a:lstStyle/>
          <a:p>
            <a:endParaRPr lang="en-US"/>
          </a:p>
        </p:txBody>
      </p:sp>
      <p:sp>
        <p:nvSpPr>
          <p:cNvPr id="12" name="Badge 113"/>
          <p:cNvSpPr/>
          <p:nvPr/>
        </p:nvSpPr>
        <p:spPr>
          <a:xfrm>
            <a:off x="3520440" y="1417320"/>
            <a:ext cx="457200" cy="457200"/>
          </a:xfrm>
          <a:prstGeom prst="ellipse">
            <a:avLst/>
          </a:prstGeom>
          <a:solidFill>
            <a:schemeClr val="accent1"/>
          </a:solidFill>
          <a:ln/>
        </p:spPr>
        <p:txBody>
          <a:bodyPr/>
          <a:lstStyle/>
          <a:p>
            <a:endParaRPr lang="en-US"/>
          </a:p>
        </p:txBody>
      </p:sp>
      <p:sp>
        <p:nvSpPr>
          <p:cNvPr id="13" name="Text 114"/>
          <p:cNvSpPr txBox="1"/>
          <p:nvPr/>
        </p:nvSpPr>
        <p:spPr>
          <a:xfrm>
            <a:off x="3520440" y="14173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2</a:t>
            </a:r>
            <a:endParaRPr lang="en-US" sz="1600" dirty="0"/>
          </a:p>
        </p:txBody>
      </p:sp>
      <p:sp>
        <p:nvSpPr>
          <p:cNvPr id="14" name="Text 115"/>
          <p:cNvSpPr txBox="1"/>
          <p:nvPr/>
        </p:nvSpPr>
        <p:spPr>
          <a:xfrm>
            <a:off x="3520440" y="2011680"/>
            <a:ext cx="2103120" cy="365760"/>
          </a:xfrm>
          <a:prstGeom prst="rect">
            <a:avLst/>
          </a:prstGeom>
          <a:noFill/>
          <a:ln/>
        </p:spPr>
        <p:txBody>
          <a:bodyPr wrap="square" lIns="0" tIns="0" rIns="0" bIns="0" rtlCol="0" anchor="t"/>
          <a:lstStyle/>
          <a:p>
            <a:pPr marL="0" indent="0">
              <a:buNone/>
            </a:pPr>
            <a:r>
              <a:rPr lang="en-US" sz="1800" b="1" dirty="0">
                <a:solidFill>
                  <a:schemeClr val="tx2"/>
                </a:solidFill>
              </a:rPr>
              <a:t>Departure-defined</a:t>
            </a:r>
            <a:endParaRPr lang="en-US" sz="1800" dirty="0"/>
          </a:p>
        </p:txBody>
      </p:sp>
      <p:sp>
        <p:nvSpPr>
          <p:cNvPr id="15" name="Text 116"/>
          <p:cNvSpPr txBox="1"/>
          <p:nvPr/>
        </p:nvSpPr>
        <p:spPr>
          <a:xfrm>
            <a:off x="3520440" y="2468880"/>
            <a:ext cx="2103120" cy="228600"/>
          </a:xfrm>
          <a:prstGeom prst="rect">
            <a:avLst/>
          </a:prstGeom>
          <a:noFill/>
          <a:ln/>
        </p:spPr>
        <p:txBody>
          <a:bodyPr wrap="square" lIns="0" tIns="0" rIns="0" bIns="0" rtlCol="0" anchor="t"/>
          <a:lstStyle/>
          <a:p>
            <a:pPr marL="0" indent="0">
              <a:buNone/>
            </a:pPr>
            <a:r>
              <a:rPr lang="en-US" sz="1100" b="1" dirty="0">
                <a:solidFill>
                  <a:schemeClr val="accent2"/>
                </a:solidFill>
              </a:rPr>
              <a:t>WHEN</a:t>
            </a:r>
            <a:endParaRPr lang="en-US" sz="1100" dirty="0"/>
          </a:p>
        </p:txBody>
      </p:sp>
      <p:sp>
        <p:nvSpPr>
          <p:cNvPr id="16" name="Text 117"/>
          <p:cNvSpPr txBox="1"/>
          <p:nvPr/>
        </p:nvSpPr>
        <p:spPr>
          <a:xfrm>
            <a:off x="3520440" y="2697480"/>
            <a:ext cx="2103120" cy="548640"/>
          </a:xfrm>
          <a:prstGeom prst="rect">
            <a:avLst/>
          </a:prstGeom>
          <a:noFill/>
          <a:ln/>
        </p:spPr>
        <p:txBody>
          <a:bodyPr wrap="square" lIns="0" tIns="0" rIns="0" bIns="0" rtlCol="0" anchor="t"/>
          <a:lstStyle/>
          <a:p>
            <a:pPr marL="0" indent="0">
              <a:buNone/>
            </a:pPr>
            <a:r>
              <a:rPr lang="en-US" sz="1400" dirty="0">
                <a:solidFill>
                  <a:schemeClr val="tx1"/>
                </a:solidFill>
              </a:rPr>
              <a:t>The leader has set a timeframe to leave</a:t>
            </a:r>
            <a:endParaRPr lang="en-US" sz="1400" dirty="0"/>
          </a:p>
        </p:txBody>
      </p:sp>
      <p:sp>
        <p:nvSpPr>
          <p:cNvPr id="17" name="Text 118"/>
          <p:cNvSpPr txBox="1"/>
          <p:nvPr/>
        </p:nvSpPr>
        <p:spPr>
          <a:xfrm>
            <a:off x="3520440" y="3337560"/>
            <a:ext cx="2103120" cy="228600"/>
          </a:xfrm>
          <a:prstGeom prst="rect">
            <a:avLst/>
          </a:prstGeom>
          <a:noFill/>
          <a:ln/>
        </p:spPr>
        <p:txBody>
          <a:bodyPr wrap="square" lIns="0" tIns="0" rIns="0" bIns="0" rtlCol="0" anchor="t"/>
          <a:lstStyle/>
          <a:p>
            <a:pPr marL="0" indent="0">
              <a:buNone/>
            </a:pPr>
            <a:r>
              <a:rPr lang="en-US" sz="1100" b="1" dirty="0">
                <a:solidFill>
                  <a:schemeClr val="accent2"/>
                </a:solidFill>
              </a:rPr>
              <a:t>WHAT YOU NEED</a:t>
            </a:r>
            <a:endParaRPr lang="en-US" sz="1100" dirty="0"/>
          </a:p>
        </p:txBody>
      </p:sp>
      <p:sp>
        <p:nvSpPr>
          <p:cNvPr id="18" name="Text 119"/>
          <p:cNvSpPr txBox="1"/>
          <p:nvPr/>
        </p:nvSpPr>
        <p:spPr>
          <a:xfrm>
            <a:off x="3520440" y="3566160"/>
            <a:ext cx="2103120" cy="640080"/>
          </a:xfrm>
          <a:prstGeom prst="rect">
            <a:avLst/>
          </a:prstGeom>
          <a:noFill/>
          <a:ln/>
        </p:spPr>
        <p:txBody>
          <a:bodyPr wrap="square" lIns="0" tIns="0" rIns="0" bIns="0" rtlCol="0" anchor="t"/>
          <a:lstStyle/>
          <a:p>
            <a:pPr marL="0" indent="0">
              <a:buNone/>
            </a:pPr>
            <a:r>
              <a:rPr lang="en-US" sz="1400" dirty="0">
                <a:solidFill>
                  <a:schemeClr val="tx1"/>
                </a:solidFill>
              </a:rPr>
              <a:t>A 12 to 24 month transition roadmap</a:t>
            </a:r>
            <a:endParaRPr lang="en-US" sz="1400" dirty="0"/>
          </a:p>
        </p:txBody>
      </p:sp>
      <p:sp>
        <p:nvSpPr>
          <p:cNvPr id="19" name="Card 120"/>
          <p:cNvSpPr/>
          <p:nvPr/>
        </p:nvSpPr>
        <p:spPr>
          <a:xfrm>
            <a:off x="6126480" y="1234440"/>
            <a:ext cx="2560320" cy="3108960"/>
          </a:xfrm>
          <a:prstGeom prst="roundRect">
            <a:avLst>
              <a:gd name="adj" fmla="val 2857"/>
            </a:avLst>
          </a:prstGeom>
          <a:solidFill>
            <a:schemeClr val="bg2"/>
          </a:solidFill>
          <a:ln/>
        </p:spPr>
        <p:txBody>
          <a:bodyPr/>
          <a:lstStyle/>
          <a:p>
            <a:endParaRPr lang="en-US"/>
          </a:p>
        </p:txBody>
      </p:sp>
      <p:sp>
        <p:nvSpPr>
          <p:cNvPr id="20" name="Badge 121"/>
          <p:cNvSpPr/>
          <p:nvPr/>
        </p:nvSpPr>
        <p:spPr>
          <a:xfrm>
            <a:off x="6355080" y="1417320"/>
            <a:ext cx="457200" cy="457200"/>
          </a:xfrm>
          <a:prstGeom prst="ellipse">
            <a:avLst/>
          </a:prstGeom>
          <a:solidFill>
            <a:schemeClr val="accent1"/>
          </a:solidFill>
          <a:ln/>
        </p:spPr>
        <p:txBody>
          <a:bodyPr/>
          <a:lstStyle/>
          <a:p>
            <a:endParaRPr lang="en-US"/>
          </a:p>
        </p:txBody>
      </p:sp>
      <p:sp>
        <p:nvSpPr>
          <p:cNvPr id="21" name="Text 122"/>
          <p:cNvSpPr txBox="1"/>
          <p:nvPr/>
        </p:nvSpPr>
        <p:spPr>
          <a:xfrm>
            <a:off x="6355080" y="14173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3</a:t>
            </a:r>
            <a:endParaRPr lang="en-US" sz="1600" dirty="0"/>
          </a:p>
        </p:txBody>
      </p:sp>
      <p:sp>
        <p:nvSpPr>
          <p:cNvPr id="22" name="Text 123"/>
          <p:cNvSpPr txBox="1"/>
          <p:nvPr/>
        </p:nvSpPr>
        <p:spPr>
          <a:xfrm>
            <a:off x="6355080" y="2011680"/>
            <a:ext cx="2103120" cy="365760"/>
          </a:xfrm>
          <a:prstGeom prst="rect">
            <a:avLst/>
          </a:prstGeom>
          <a:noFill/>
          <a:ln/>
        </p:spPr>
        <p:txBody>
          <a:bodyPr wrap="square" lIns="0" tIns="0" rIns="0" bIns="0" rtlCol="0" anchor="t"/>
          <a:lstStyle/>
          <a:p>
            <a:pPr marL="0" indent="0">
              <a:buNone/>
            </a:pPr>
            <a:r>
              <a:rPr lang="en-US" sz="1800" b="1" dirty="0">
                <a:solidFill>
                  <a:schemeClr val="tx2"/>
                </a:solidFill>
              </a:rPr>
              <a:t>Leader development</a:t>
            </a:r>
            <a:endParaRPr lang="en-US" sz="1800" dirty="0"/>
          </a:p>
        </p:txBody>
      </p:sp>
      <p:sp>
        <p:nvSpPr>
          <p:cNvPr id="23" name="Text 124"/>
          <p:cNvSpPr txBox="1"/>
          <p:nvPr/>
        </p:nvSpPr>
        <p:spPr>
          <a:xfrm>
            <a:off x="6355080" y="2468880"/>
            <a:ext cx="2103120" cy="228600"/>
          </a:xfrm>
          <a:prstGeom prst="rect">
            <a:avLst/>
          </a:prstGeom>
          <a:noFill/>
          <a:ln/>
        </p:spPr>
        <p:txBody>
          <a:bodyPr wrap="square" lIns="0" tIns="0" rIns="0" bIns="0" rtlCol="0" anchor="t"/>
          <a:lstStyle/>
          <a:p>
            <a:pPr marL="0" indent="0">
              <a:buNone/>
            </a:pPr>
            <a:r>
              <a:rPr lang="en-US" sz="1100" b="1" dirty="0">
                <a:solidFill>
                  <a:schemeClr val="accent2"/>
                </a:solidFill>
              </a:rPr>
              <a:t>WHEN</a:t>
            </a:r>
            <a:endParaRPr lang="en-US" sz="1100" dirty="0"/>
          </a:p>
        </p:txBody>
      </p:sp>
      <p:sp>
        <p:nvSpPr>
          <p:cNvPr id="24" name="Text 125"/>
          <p:cNvSpPr txBox="1"/>
          <p:nvPr/>
        </p:nvSpPr>
        <p:spPr>
          <a:xfrm>
            <a:off x="6355080" y="2697480"/>
            <a:ext cx="2103120" cy="548640"/>
          </a:xfrm>
          <a:prstGeom prst="rect">
            <a:avLst/>
          </a:prstGeom>
          <a:noFill/>
          <a:ln/>
        </p:spPr>
        <p:txBody>
          <a:bodyPr wrap="square" lIns="0" tIns="0" rIns="0" bIns="0" rtlCol="0" anchor="t"/>
          <a:lstStyle/>
          <a:p>
            <a:pPr marL="0" indent="0">
              <a:buNone/>
            </a:pPr>
            <a:r>
              <a:rPr lang="en-US" sz="1400" dirty="0">
                <a:solidFill>
                  <a:schemeClr val="tx1"/>
                </a:solidFill>
              </a:rPr>
              <a:t>No exit is in sight</a:t>
            </a:r>
            <a:endParaRPr lang="en-US" sz="1400" dirty="0"/>
          </a:p>
        </p:txBody>
      </p:sp>
      <p:sp>
        <p:nvSpPr>
          <p:cNvPr id="25" name="Text 126"/>
          <p:cNvSpPr txBox="1"/>
          <p:nvPr/>
        </p:nvSpPr>
        <p:spPr>
          <a:xfrm>
            <a:off x="6355080" y="3337560"/>
            <a:ext cx="2103120" cy="228600"/>
          </a:xfrm>
          <a:prstGeom prst="rect">
            <a:avLst/>
          </a:prstGeom>
          <a:noFill/>
          <a:ln/>
        </p:spPr>
        <p:txBody>
          <a:bodyPr wrap="square" lIns="0" tIns="0" rIns="0" bIns="0" rtlCol="0" anchor="t"/>
          <a:lstStyle/>
          <a:p>
            <a:pPr marL="0" indent="0">
              <a:buNone/>
            </a:pPr>
            <a:r>
              <a:rPr lang="en-US" sz="1100" b="1" dirty="0">
                <a:solidFill>
                  <a:schemeClr val="accent2"/>
                </a:solidFill>
              </a:rPr>
              <a:t>WHAT YOU NEED</a:t>
            </a:r>
            <a:endParaRPr lang="en-US" sz="1100" dirty="0"/>
          </a:p>
        </p:txBody>
      </p:sp>
      <p:sp>
        <p:nvSpPr>
          <p:cNvPr id="26" name="Text 127"/>
          <p:cNvSpPr txBox="1"/>
          <p:nvPr/>
        </p:nvSpPr>
        <p:spPr>
          <a:xfrm>
            <a:off x="6355080" y="3566160"/>
            <a:ext cx="2103120" cy="640080"/>
          </a:xfrm>
          <a:prstGeom prst="rect">
            <a:avLst/>
          </a:prstGeom>
          <a:noFill/>
          <a:ln/>
        </p:spPr>
        <p:txBody>
          <a:bodyPr wrap="square" lIns="0" tIns="0" rIns="0" bIns="0" rtlCol="0" anchor="t"/>
          <a:lstStyle/>
          <a:p>
            <a:pPr marL="0" indent="0">
              <a:buNone/>
            </a:pPr>
            <a:r>
              <a:rPr lang="en-US" sz="1400" dirty="0">
                <a:solidFill>
                  <a:schemeClr val="tx1"/>
                </a:solidFill>
              </a:rPr>
              <a:t>Ongoing bench building tied to strategy</a:t>
            </a:r>
            <a:endParaRPr lang="en-US" sz="1400" dirty="0"/>
          </a:p>
        </p:txBody>
      </p:sp>
      <p:sp>
        <p:nvSpPr>
          <p:cNvPr id="27"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The emergency plan comes first</a:t>
            </a:r>
            <a:endParaRPr lang="en-US" sz="3200" dirty="0"/>
          </a:p>
        </p:txBody>
      </p:sp>
      <p:sp>
        <p:nvSpPr>
          <p:cNvPr id="3" name="Badge 128"/>
          <p:cNvSpPr/>
          <p:nvPr/>
        </p:nvSpPr>
        <p:spPr>
          <a:xfrm>
            <a:off x="457200" y="1280160"/>
            <a:ext cx="411480" cy="411480"/>
          </a:xfrm>
          <a:prstGeom prst="ellipse">
            <a:avLst/>
          </a:prstGeom>
          <a:solidFill>
            <a:schemeClr val="accent1"/>
          </a:solidFill>
          <a:ln/>
        </p:spPr>
        <p:txBody>
          <a:bodyPr/>
          <a:lstStyle/>
          <a:p>
            <a:endParaRPr lang="en-US"/>
          </a:p>
        </p:txBody>
      </p:sp>
      <p:sp>
        <p:nvSpPr>
          <p:cNvPr id="4" name="Text 129"/>
          <p:cNvSpPr txBox="1"/>
          <p:nvPr/>
        </p:nvSpPr>
        <p:spPr>
          <a:xfrm>
            <a:off x="457200" y="128016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1</a:t>
            </a:r>
            <a:endParaRPr lang="en-US" sz="1400" dirty="0"/>
          </a:p>
        </p:txBody>
      </p:sp>
      <p:sp>
        <p:nvSpPr>
          <p:cNvPr id="5" name="Text 130"/>
          <p:cNvSpPr txBox="1"/>
          <p:nvPr/>
        </p:nvSpPr>
        <p:spPr>
          <a:xfrm>
            <a:off x="1051560" y="1234440"/>
            <a:ext cx="4572000" cy="502920"/>
          </a:xfrm>
          <a:prstGeom prst="rect">
            <a:avLst/>
          </a:prstGeom>
          <a:noFill/>
          <a:ln/>
        </p:spPr>
        <p:txBody>
          <a:bodyPr wrap="square" lIns="0" tIns="0" rIns="0" bIns="0" rtlCol="0" anchor="ctr"/>
          <a:lstStyle/>
          <a:p>
            <a:pPr marL="0" indent="0">
              <a:buNone/>
            </a:pPr>
            <a:r>
              <a:rPr lang="en-US" sz="1400" b="1" dirty="0">
                <a:solidFill>
                  <a:schemeClr val="tx2"/>
                </a:solidFill>
              </a:rPr>
              <a:t>Acting leader. </a:t>
            </a:r>
            <a:r>
              <a:rPr lang="en-US" sz="1400" dirty="0">
                <a:solidFill>
                  <a:schemeClr val="tx1"/>
                </a:solidFill>
              </a:rPr>
              <a:t>Named in advance, with a backup</a:t>
            </a:r>
            <a:endParaRPr lang="en-US" sz="1400" dirty="0"/>
          </a:p>
        </p:txBody>
      </p:sp>
      <p:sp>
        <p:nvSpPr>
          <p:cNvPr id="6" name="Badge 131"/>
          <p:cNvSpPr/>
          <p:nvPr/>
        </p:nvSpPr>
        <p:spPr>
          <a:xfrm>
            <a:off x="457200" y="1920240"/>
            <a:ext cx="411480" cy="411480"/>
          </a:xfrm>
          <a:prstGeom prst="ellipse">
            <a:avLst/>
          </a:prstGeom>
          <a:solidFill>
            <a:schemeClr val="accent1"/>
          </a:solidFill>
          <a:ln/>
        </p:spPr>
        <p:txBody>
          <a:bodyPr/>
          <a:lstStyle/>
          <a:p>
            <a:endParaRPr lang="en-US"/>
          </a:p>
        </p:txBody>
      </p:sp>
      <p:sp>
        <p:nvSpPr>
          <p:cNvPr id="7" name="Text 132"/>
          <p:cNvSpPr txBox="1"/>
          <p:nvPr/>
        </p:nvSpPr>
        <p:spPr>
          <a:xfrm>
            <a:off x="457200" y="192024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2</a:t>
            </a:r>
            <a:endParaRPr lang="en-US" sz="1400" dirty="0"/>
          </a:p>
        </p:txBody>
      </p:sp>
      <p:sp>
        <p:nvSpPr>
          <p:cNvPr id="8" name="Text 133"/>
          <p:cNvSpPr txBox="1"/>
          <p:nvPr/>
        </p:nvSpPr>
        <p:spPr>
          <a:xfrm>
            <a:off x="1051560" y="1874520"/>
            <a:ext cx="4572000" cy="502920"/>
          </a:xfrm>
          <a:prstGeom prst="rect">
            <a:avLst/>
          </a:prstGeom>
          <a:noFill/>
          <a:ln/>
        </p:spPr>
        <p:txBody>
          <a:bodyPr wrap="square" lIns="0" tIns="0" rIns="0" bIns="0" rtlCol="0" anchor="ctr"/>
          <a:lstStyle/>
          <a:p>
            <a:pPr marL="0" indent="0">
              <a:buNone/>
            </a:pPr>
            <a:r>
              <a:rPr lang="en-US" sz="1400" b="1" dirty="0">
                <a:solidFill>
                  <a:schemeClr val="tx2"/>
                </a:solidFill>
              </a:rPr>
              <a:t>Authority limits. </a:t>
            </a:r>
            <a:r>
              <a:rPr lang="en-US" sz="1400" dirty="0">
                <a:solidFill>
                  <a:schemeClr val="tx1"/>
                </a:solidFill>
              </a:rPr>
              <a:t>What they can sign, spend and decide</a:t>
            </a:r>
            <a:endParaRPr lang="en-US" sz="1400" dirty="0"/>
          </a:p>
        </p:txBody>
      </p:sp>
      <p:sp>
        <p:nvSpPr>
          <p:cNvPr id="9" name="Badge 134"/>
          <p:cNvSpPr/>
          <p:nvPr/>
        </p:nvSpPr>
        <p:spPr>
          <a:xfrm>
            <a:off x="457200" y="2560320"/>
            <a:ext cx="411480" cy="411480"/>
          </a:xfrm>
          <a:prstGeom prst="ellipse">
            <a:avLst/>
          </a:prstGeom>
          <a:solidFill>
            <a:schemeClr val="accent1"/>
          </a:solidFill>
          <a:ln/>
        </p:spPr>
        <p:txBody>
          <a:bodyPr/>
          <a:lstStyle/>
          <a:p>
            <a:endParaRPr lang="en-US"/>
          </a:p>
        </p:txBody>
      </p:sp>
      <p:sp>
        <p:nvSpPr>
          <p:cNvPr id="10" name="Text 135"/>
          <p:cNvSpPr txBox="1"/>
          <p:nvPr/>
        </p:nvSpPr>
        <p:spPr>
          <a:xfrm>
            <a:off x="457200" y="256032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3</a:t>
            </a:r>
            <a:endParaRPr lang="en-US" sz="1400" dirty="0"/>
          </a:p>
        </p:txBody>
      </p:sp>
      <p:sp>
        <p:nvSpPr>
          <p:cNvPr id="11" name="Text 136"/>
          <p:cNvSpPr txBox="1"/>
          <p:nvPr/>
        </p:nvSpPr>
        <p:spPr>
          <a:xfrm>
            <a:off x="1051560" y="2514600"/>
            <a:ext cx="4572000" cy="502920"/>
          </a:xfrm>
          <a:prstGeom prst="rect">
            <a:avLst/>
          </a:prstGeom>
          <a:noFill/>
          <a:ln/>
        </p:spPr>
        <p:txBody>
          <a:bodyPr wrap="square" lIns="0" tIns="0" rIns="0" bIns="0" rtlCol="0" anchor="ctr"/>
          <a:lstStyle/>
          <a:p>
            <a:pPr marL="0" indent="0">
              <a:buNone/>
            </a:pPr>
            <a:r>
              <a:rPr lang="en-US" sz="1400" b="1" dirty="0">
                <a:solidFill>
                  <a:schemeClr val="tx2"/>
                </a:solidFill>
              </a:rPr>
              <a:t>Communication. </a:t>
            </a:r>
            <a:r>
              <a:rPr lang="en-US" sz="1400" dirty="0">
                <a:solidFill>
                  <a:schemeClr val="tx1"/>
                </a:solidFill>
              </a:rPr>
              <a:t>Who is told, by whom, in the first 72 hours</a:t>
            </a:r>
            <a:endParaRPr lang="en-US" sz="1400" dirty="0"/>
          </a:p>
        </p:txBody>
      </p:sp>
      <p:sp>
        <p:nvSpPr>
          <p:cNvPr id="12" name="Badge 137"/>
          <p:cNvSpPr/>
          <p:nvPr/>
        </p:nvSpPr>
        <p:spPr>
          <a:xfrm>
            <a:off x="457200" y="3200400"/>
            <a:ext cx="411480" cy="411480"/>
          </a:xfrm>
          <a:prstGeom prst="ellipse">
            <a:avLst/>
          </a:prstGeom>
          <a:solidFill>
            <a:schemeClr val="accent1"/>
          </a:solidFill>
          <a:ln/>
        </p:spPr>
        <p:txBody>
          <a:bodyPr/>
          <a:lstStyle/>
          <a:p>
            <a:endParaRPr lang="en-US"/>
          </a:p>
        </p:txBody>
      </p:sp>
      <p:sp>
        <p:nvSpPr>
          <p:cNvPr id="13" name="Text 138"/>
          <p:cNvSpPr txBox="1"/>
          <p:nvPr/>
        </p:nvSpPr>
        <p:spPr>
          <a:xfrm>
            <a:off x="457200" y="320040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4</a:t>
            </a:r>
            <a:endParaRPr lang="en-US" sz="1400" dirty="0"/>
          </a:p>
        </p:txBody>
      </p:sp>
      <p:sp>
        <p:nvSpPr>
          <p:cNvPr id="14" name="Text 139"/>
          <p:cNvSpPr txBox="1"/>
          <p:nvPr/>
        </p:nvSpPr>
        <p:spPr>
          <a:xfrm>
            <a:off x="1051560" y="3154680"/>
            <a:ext cx="4572000" cy="502920"/>
          </a:xfrm>
          <a:prstGeom prst="rect">
            <a:avLst/>
          </a:prstGeom>
          <a:noFill/>
          <a:ln/>
        </p:spPr>
        <p:txBody>
          <a:bodyPr wrap="square" lIns="0" tIns="0" rIns="0" bIns="0" rtlCol="0" anchor="ctr"/>
          <a:lstStyle/>
          <a:p>
            <a:pPr marL="0" indent="0">
              <a:buNone/>
            </a:pPr>
            <a:r>
              <a:rPr lang="en-US" sz="1400" b="1" dirty="0">
                <a:solidFill>
                  <a:schemeClr val="tx2"/>
                </a:solidFill>
              </a:rPr>
              <a:t>Critical information. </a:t>
            </a:r>
            <a:r>
              <a:rPr lang="en-US" sz="1400" dirty="0">
                <a:solidFill>
                  <a:schemeClr val="tx1"/>
                </a:solidFill>
              </a:rPr>
              <a:t>Where accounts, contracts and credentials live</a:t>
            </a:r>
            <a:endParaRPr lang="en-US" sz="1400" dirty="0"/>
          </a:p>
        </p:txBody>
      </p:sp>
      <p:sp>
        <p:nvSpPr>
          <p:cNvPr id="15" name="Badge 140"/>
          <p:cNvSpPr/>
          <p:nvPr/>
        </p:nvSpPr>
        <p:spPr>
          <a:xfrm>
            <a:off x="457200" y="3840480"/>
            <a:ext cx="411480" cy="411480"/>
          </a:xfrm>
          <a:prstGeom prst="ellipse">
            <a:avLst/>
          </a:prstGeom>
          <a:solidFill>
            <a:schemeClr val="accent1"/>
          </a:solidFill>
          <a:ln/>
        </p:spPr>
        <p:txBody>
          <a:bodyPr/>
          <a:lstStyle/>
          <a:p>
            <a:endParaRPr lang="en-US"/>
          </a:p>
        </p:txBody>
      </p:sp>
      <p:sp>
        <p:nvSpPr>
          <p:cNvPr id="16" name="Text 141"/>
          <p:cNvSpPr txBox="1"/>
          <p:nvPr/>
        </p:nvSpPr>
        <p:spPr>
          <a:xfrm>
            <a:off x="457200" y="384048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5</a:t>
            </a:r>
            <a:endParaRPr lang="en-US" sz="1400" dirty="0"/>
          </a:p>
        </p:txBody>
      </p:sp>
      <p:sp>
        <p:nvSpPr>
          <p:cNvPr id="17" name="Text 142"/>
          <p:cNvSpPr txBox="1"/>
          <p:nvPr/>
        </p:nvSpPr>
        <p:spPr>
          <a:xfrm>
            <a:off x="1051560" y="3794760"/>
            <a:ext cx="4572000" cy="502920"/>
          </a:xfrm>
          <a:prstGeom prst="rect">
            <a:avLst/>
          </a:prstGeom>
          <a:noFill/>
          <a:ln/>
        </p:spPr>
        <p:txBody>
          <a:bodyPr wrap="square" lIns="0" tIns="0" rIns="0" bIns="0" rtlCol="0" anchor="ctr"/>
          <a:lstStyle/>
          <a:p>
            <a:pPr marL="0" indent="0">
              <a:buNone/>
            </a:pPr>
            <a:r>
              <a:rPr lang="en-US" sz="1400" b="1" dirty="0">
                <a:solidFill>
                  <a:schemeClr val="tx2"/>
                </a:solidFill>
              </a:rPr>
              <a:t>Board triggers. </a:t>
            </a:r>
            <a:r>
              <a:rPr lang="en-US" sz="1400" dirty="0">
                <a:solidFill>
                  <a:schemeClr val="tx1"/>
                </a:solidFill>
              </a:rPr>
              <a:t>When the board meets and how it picks an interim</a:t>
            </a:r>
            <a:endParaRPr lang="en-US" sz="1400" dirty="0"/>
          </a:p>
        </p:txBody>
      </p:sp>
      <p:sp>
        <p:nvSpPr>
          <p:cNvPr id="18" name="Card 143"/>
          <p:cNvSpPr/>
          <p:nvPr/>
        </p:nvSpPr>
        <p:spPr>
          <a:xfrm>
            <a:off x="6035040" y="1234440"/>
            <a:ext cx="2651760" cy="3108960"/>
          </a:xfrm>
          <a:prstGeom prst="roundRect">
            <a:avLst>
              <a:gd name="adj" fmla="val 2759"/>
            </a:avLst>
          </a:prstGeom>
          <a:solidFill>
            <a:schemeClr val="accent1"/>
          </a:solidFill>
          <a:ln/>
        </p:spPr>
        <p:txBody>
          <a:bodyPr/>
          <a:lstStyle/>
          <a:p>
            <a:endParaRPr lang="en-US"/>
          </a:p>
        </p:txBody>
      </p:sp>
      <p:sp>
        <p:nvSpPr>
          <p:cNvPr id="19" name="Text 144"/>
          <p:cNvSpPr txBox="1"/>
          <p:nvPr/>
        </p:nvSpPr>
        <p:spPr>
          <a:xfrm>
            <a:off x="6263640" y="1463040"/>
            <a:ext cx="2194560" cy="411480"/>
          </a:xfrm>
          <a:prstGeom prst="rect">
            <a:avLst/>
          </a:prstGeom>
          <a:noFill/>
          <a:ln/>
        </p:spPr>
        <p:txBody>
          <a:bodyPr wrap="square" lIns="0" tIns="0" rIns="0" bIns="0" rtlCol="0" anchor="t"/>
          <a:lstStyle/>
          <a:p>
            <a:pPr marL="0" indent="0">
              <a:buNone/>
            </a:pPr>
            <a:r>
              <a:rPr lang="en-US" sz="2200" b="1" dirty="0">
                <a:solidFill>
                  <a:schemeClr val="tx2"/>
                </a:solidFill>
              </a:rPr>
              <a:t>Test it</a:t>
            </a:r>
            <a:endParaRPr lang="en-US" sz="2200" dirty="0"/>
          </a:p>
        </p:txBody>
      </p:sp>
      <p:sp>
        <p:nvSpPr>
          <p:cNvPr id="20" name="Text 145"/>
          <p:cNvSpPr txBox="1"/>
          <p:nvPr/>
        </p:nvSpPr>
        <p:spPr>
          <a:xfrm>
            <a:off x="6263640" y="1965960"/>
            <a:ext cx="2194560" cy="2194560"/>
          </a:xfrm>
          <a:prstGeom prst="rect">
            <a:avLst/>
          </a:prstGeom>
          <a:noFill/>
          <a:ln/>
        </p:spPr>
        <p:txBody>
          <a:bodyPr wrap="square" lIns="0" tIns="0" rIns="0" bIns="0" rtlCol="0" anchor="t"/>
          <a:lstStyle/>
          <a:p>
            <a:pPr marL="0" indent="0">
              <a:buNone/>
            </a:pPr>
            <a:r>
              <a:rPr lang="en-US" sz="1600" dirty="0">
                <a:solidFill>
                  <a:schemeClr val="tx1"/>
                </a:solidFill>
              </a:rPr>
              <a:t>Walk through the plan once a year as a tabletop exercise. A plan no one has rehearsed is a document, not a safeguard.</a:t>
            </a:r>
            <a:endParaRPr lang="en-US" sz="16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Financial and legal continuity</a:t>
            </a:r>
            <a:endParaRPr lang="en-US" sz="3200" dirty="0"/>
          </a:p>
        </p:txBody>
      </p:sp>
      <p:sp>
        <p:nvSpPr>
          <p:cNvPr id="3" name="Card 146"/>
          <p:cNvSpPr/>
          <p:nvPr/>
        </p:nvSpPr>
        <p:spPr>
          <a:xfrm>
            <a:off x="457200" y="1234440"/>
            <a:ext cx="3977640" cy="2880360"/>
          </a:xfrm>
          <a:prstGeom prst="roundRect">
            <a:avLst>
              <a:gd name="adj" fmla="val 2540"/>
            </a:avLst>
          </a:prstGeom>
          <a:solidFill>
            <a:schemeClr val="bg2"/>
          </a:solidFill>
          <a:ln/>
        </p:spPr>
        <p:txBody>
          <a:bodyPr/>
          <a:lstStyle/>
          <a:p>
            <a:endParaRPr lang="en-US"/>
          </a:p>
        </p:txBody>
      </p:sp>
      <p:sp>
        <p:nvSpPr>
          <p:cNvPr id="4" name="Icon circle 147"/>
          <p:cNvSpPr/>
          <p:nvPr/>
        </p:nvSpPr>
        <p:spPr>
          <a:xfrm>
            <a:off x="685800" y="1417320"/>
            <a:ext cx="548640" cy="548640"/>
          </a:xfrm>
          <a:prstGeom prst="ellipse">
            <a:avLst/>
          </a:prstGeom>
          <a:solidFill>
            <a:schemeClr val="accent2"/>
          </a:solidFill>
          <a:ln/>
        </p:spPr>
        <p:txBody>
          <a:bodyPr/>
          <a:lstStyle/>
          <a:p>
            <a:endParaRPr lang="en-US"/>
          </a:p>
        </p:txBody>
      </p:sp>
      <p:pic>
        <p:nvPicPr>
          <p:cNvPr id="5" name="Icon 148" descr="preencoded.png"/>
          <p:cNvPicPr>
            <a:picLocks noChangeAspect="1"/>
          </p:cNvPicPr>
          <p:nvPr/>
        </p:nvPicPr>
        <p:blipFill>
          <a:blip r:embed="rId3"/>
          <a:stretch>
            <a:fillRect/>
          </a:stretch>
        </p:blipFill>
        <p:spPr>
          <a:xfrm>
            <a:off x="833933" y="1565453"/>
            <a:ext cx="252374" cy="252374"/>
          </a:xfrm>
          <a:prstGeom prst="rect">
            <a:avLst/>
          </a:prstGeom>
        </p:spPr>
      </p:pic>
      <p:sp>
        <p:nvSpPr>
          <p:cNvPr id="6" name="Text 149"/>
          <p:cNvSpPr txBox="1"/>
          <p:nvPr/>
        </p:nvSpPr>
        <p:spPr>
          <a:xfrm>
            <a:off x="1417320" y="1417320"/>
            <a:ext cx="2743200" cy="548640"/>
          </a:xfrm>
          <a:prstGeom prst="rect">
            <a:avLst/>
          </a:prstGeom>
          <a:noFill/>
          <a:ln/>
        </p:spPr>
        <p:txBody>
          <a:bodyPr wrap="square" lIns="0" tIns="0" rIns="0" bIns="0" rtlCol="0" anchor="ctr"/>
          <a:lstStyle/>
          <a:p>
            <a:pPr marL="0" indent="0">
              <a:buNone/>
            </a:pPr>
            <a:r>
              <a:rPr lang="en-US" sz="2000" b="1" dirty="0">
                <a:solidFill>
                  <a:schemeClr val="tx2"/>
                </a:solidFill>
              </a:rPr>
              <a:t>Financial</a:t>
            </a:r>
            <a:endParaRPr lang="en-US" sz="2000" dirty="0"/>
          </a:p>
        </p:txBody>
      </p:sp>
      <p:sp>
        <p:nvSpPr>
          <p:cNvPr id="7" name="Text 150"/>
          <p:cNvSpPr txBox="1"/>
          <p:nvPr/>
        </p:nvSpPr>
        <p:spPr>
          <a:xfrm>
            <a:off x="685800" y="2148840"/>
            <a:ext cx="352044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Two or more authorized bank signers</a:t>
            </a:r>
            <a:endParaRPr lang="en-US" sz="1400" dirty="0"/>
          </a:p>
          <a:p>
            <a:pPr marL="342900" indent="-342900">
              <a:spcAft>
                <a:spcPts val="600"/>
              </a:spcAft>
              <a:buSzPct val="100000"/>
              <a:buChar char="•"/>
            </a:pPr>
            <a:r>
              <a:rPr lang="en-US" sz="1400" dirty="0">
                <a:solidFill>
                  <a:schemeClr val="tx1"/>
                </a:solidFill>
              </a:rPr>
              <a:t>Backup admin on banking, payroll and donor systems</a:t>
            </a:r>
            <a:endParaRPr lang="en-US" sz="1400" dirty="0"/>
          </a:p>
          <a:p>
            <a:pPr marL="342900" indent="-342900">
              <a:spcAft>
                <a:spcPts val="600"/>
              </a:spcAft>
              <a:buSzPct val="100000"/>
              <a:buChar char="•"/>
            </a:pPr>
            <a:r>
              <a:rPr lang="en-US" sz="1400" dirty="0">
                <a:solidFill>
                  <a:schemeClr val="tx1"/>
                </a:solidFill>
              </a:rPr>
              <a:t>Grant reporting and payment calendar documented</a:t>
            </a:r>
            <a:endParaRPr lang="en-US" sz="1400" dirty="0"/>
          </a:p>
          <a:p>
            <a:pPr marL="342900" indent="-342900">
              <a:spcAft>
                <a:spcPts val="600"/>
              </a:spcAft>
              <a:buSzPct val="100000"/>
              <a:buChar char="•"/>
            </a:pPr>
            <a:r>
              <a:rPr lang="en-US" sz="1400" dirty="0">
                <a:solidFill>
                  <a:schemeClr val="tx1"/>
                </a:solidFill>
              </a:rPr>
              <a:t>Top funders introduced to a second leader</a:t>
            </a:r>
            <a:endParaRPr lang="en-US" sz="1400" dirty="0"/>
          </a:p>
        </p:txBody>
      </p:sp>
      <p:sp>
        <p:nvSpPr>
          <p:cNvPr id="8" name="Card 151"/>
          <p:cNvSpPr/>
          <p:nvPr/>
        </p:nvSpPr>
        <p:spPr>
          <a:xfrm>
            <a:off x="4709160" y="1234440"/>
            <a:ext cx="3977640" cy="2880360"/>
          </a:xfrm>
          <a:prstGeom prst="roundRect">
            <a:avLst>
              <a:gd name="adj" fmla="val 2540"/>
            </a:avLst>
          </a:prstGeom>
          <a:solidFill>
            <a:schemeClr val="bg2"/>
          </a:solidFill>
          <a:ln/>
        </p:spPr>
        <p:txBody>
          <a:bodyPr/>
          <a:lstStyle/>
          <a:p>
            <a:endParaRPr lang="en-US"/>
          </a:p>
        </p:txBody>
      </p:sp>
      <p:sp>
        <p:nvSpPr>
          <p:cNvPr id="9" name="Icon circle 152"/>
          <p:cNvSpPr/>
          <p:nvPr/>
        </p:nvSpPr>
        <p:spPr>
          <a:xfrm>
            <a:off x="4937760" y="1417320"/>
            <a:ext cx="548640" cy="548640"/>
          </a:xfrm>
          <a:prstGeom prst="ellipse">
            <a:avLst/>
          </a:prstGeom>
          <a:solidFill>
            <a:schemeClr val="accent2"/>
          </a:solidFill>
          <a:ln/>
        </p:spPr>
        <p:txBody>
          <a:bodyPr/>
          <a:lstStyle/>
          <a:p>
            <a:endParaRPr lang="en-US"/>
          </a:p>
        </p:txBody>
      </p:sp>
      <p:pic>
        <p:nvPicPr>
          <p:cNvPr id="10" name="Icon 153" descr="preencoded.png"/>
          <p:cNvPicPr>
            <a:picLocks noChangeAspect="1"/>
          </p:cNvPicPr>
          <p:nvPr/>
        </p:nvPicPr>
        <p:blipFill>
          <a:blip r:embed="rId4"/>
          <a:stretch>
            <a:fillRect/>
          </a:stretch>
        </p:blipFill>
        <p:spPr>
          <a:xfrm>
            <a:off x="5085893" y="1565453"/>
            <a:ext cx="252374" cy="252374"/>
          </a:xfrm>
          <a:prstGeom prst="rect">
            <a:avLst/>
          </a:prstGeom>
        </p:spPr>
      </p:pic>
      <p:sp>
        <p:nvSpPr>
          <p:cNvPr id="11" name="Text 154"/>
          <p:cNvSpPr txBox="1"/>
          <p:nvPr/>
        </p:nvSpPr>
        <p:spPr>
          <a:xfrm>
            <a:off x="5669280" y="1417320"/>
            <a:ext cx="2743200" cy="548640"/>
          </a:xfrm>
          <a:prstGeom prst="rect">
            <a:avLst/>
          </a:prstGeom>
          <a:noFill/>
          <a:ln/>
        </p:spPr>
        <p:txBody>
          <a:bodyPr wrap="square" lIns="0" tIns="0" rIns="0" bIns="0" rtlCol="0" anchor="ctr"/>
          <a:lstStyle/>
          <a:p>
            <a:pPr marL="0" indent="0">
              <a:buNone/>
            </a:pPr>
            <a:r>
              <a:rPr lang="en-US" sz="2000" b="1" dirty="0">
                <a:solidFill>
                  <a:schemeClr val="tx2"/>
                </a:solidFill>
              </a:rPr>
              <a:t>Legal</a:t>
            </a:r>
            <a:endParaRPr lang="en-US" sz="2000" dirty="0"/>
          </a:p>
        </p:txBody>
      </p:sp>
      <p:sp>
        <p:nvSpPr>
          <p:cNvPr id="12" name="Text 155"/>
          <p:cNvSpPr txBox="1"/>
          <p:nvPr/>
        </p:nvSpPr>
        <p:spPr>
          <a:xfrm>
            <a:off x="4937760" y="2148840"/>
            <a:ext cx="352044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Bylaws address officer vacancy and interim authority</a:t>
            </a:r>
            <a:endParaRPr lang="en-US" sz="1400" dirty="0"/>
          </a:p>
          <a:p>
            <a:pPr marL="342900" indent="-342900">
              <a:spcAft>
                <a:spcPts val="600"/>
              </a:spcAft>
              <a:buSzPct val="100000"/>
              <a:buChar char="•"/>
            </a:pPr>
            <a:r>
              <a:rPr lang="en-US" sz="1400" dirty="0">
                <a:solidFill>
                  <a:schemeClr val="tx1"/>
                </a:solidFill>
              </a:rPr>
              <a:t>Board resolution ready to update signers and agents</a:t>
            </a:r>
            <a:endParaRPr lang="en-US" sz="1400" dirty="0"/>
          </a:p>
          <a:p>
            <a:pPr marL="342900" indent="-342900">
              <a:spcAft>
                <a:spcPts val="600"/>
              </a:spcAft>
              <a:buSzPct val="100000"/>
              <a:buChar char="•"/>
            </a:pPr>
            <a:r>
              <a:rPr lang="en-US" sz="1400" dirty="0">
                <a:solidFill>
                  <a:schemeClr val="tx1"/>
                </a:solidFill>
              </a:rPr>
              <a:t>Key contracts, leases and filings inventoried</a:t>
            </a:r>
            <a:endParaRPr lang="en-US" sz="1400" dirty="0"/>
          </a:p>
          <a:p>
            <a:pPr marL="342900" indent="-342900">
              <a:spcAft>
                <a:spcPts val="600"/>
              </a:spcAft>
              <a:buSzPct val="100000"/>
              <a:buChar char="•"/>
            </a:pPr>
            <a:r>
              <a:rPr lang="en-US" sz="1400" dirty="0">
                <a:solidFill>
                  <a:schemeClr val="tx1"/>
                </a:solidFill>
              </a:rPr>
              <a:t>Insurance reviewed, including D&amp;O coverage</a:t>
            </a:r>
            <a:endParaRPr lang="en-US" sz="1400" dirty="0"/>
          </a:p>
        </p:txBody>
      </p:sp>
      <p:sp>
        <p:nvSpPr>
          <p:cNvPr id="13" name="Text 156"/>
          <p:cNvSpPr txBox="1"/>
          <p:nvPr/>
        </p:nvSpPr>
        <p:spPr>
          <a:xfrm>
            <a:off x="457200" y="4251960"/>
            <a:ext cx="8229600" cy="274320"/>
          </a:xfrm>
          <a:prstGeom prst="rect">
            <a:avLst/>
          </a:prstGeom>
          <a:noFill/>
          <a:ln/>
        </p:spPr>
        <p:txBody>
          <a:bodyPr wrap="square" lIns="0" tIns="0" rIns="0" bIns="0" rtlCol="0" anchor="t"/>
          <a:lstStyle/>
          <a:p>
            <a:pPr marL="0" indent="0">
              <a:buNone/>
            </a:pPr>
            <a:r>
              <a:rPr lang="en-US" sz="1100" i="1" dirty="0">
                <a:solidFill>
                  <a:schemeClr val="accent6"/>
                </a:solidFill>
              </a:rPr>
              <a:t>General guidance. Confirm the specifics for your organization with your attorney and CPA.</a:t>
            </a:r>
            <a:endParaRPr lang="en-US" sz="11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Build the bench before you need it</a:t>
            </a:r>
            <a:endParaRPr lang="en-US" sz="3200" dirty="0"/>
          </a:p>
        </p:txBody>
      </p:sp>
      <p:sp>
        <p:nvSpPr>
          <p:cNvPr id="3" name="Badge 157"/>
          <p:cNvSpPr/>
          <p:nvPr/>
        </p:nvSpPr>
        <p:spPr>
          <a:xfrm>
            <a:off x="457200" y="1280160"/>
            <a:ext cx="457200" cy="457200"/>
          </a:xfrm>
          <a:prstGeom prst="ellipse">
            <a:avLst/>
          </a:prstGeom>
          <a:solidFill>
            <a:schemeClr val="accent1"/>
          </a:solidFill>
          <a:ln/>
        </p:spPr>
        <p:txBody>
          <a:bodyPr/>
          <a:lstStyle/>
          <a:p>
            <a:endParaRPr lang="en-US"/>
          </a:p>
        </p:txBody>
      </p:sp>
      <p:sp>
        <p:nvSpPr>
          <p:cNvPr id="4" name="Text 158"/>
          <p:cNvSpPr txBox="1"/>
          <p:nvPr/>
        </p:nvSpPr>
        <p:spPr>
          <a:xfrm>
            <a:off x="457200" y="128016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1</a:t>
            </a:r>
            <a:endParaRPr lang="en-US" sz="1600" dirty="0"/>
          </a:p>
        </p:txBody>
      </p:sp>
      <p:sp>
        <p:nvSpPr>
          <p:cNvPr id="5" name="Text 159"/>
          <p:cNvSpPr txBox="1"/>
          <p:nvPr/>
        </p:nvSpPr>
        <p:spPr>
          <a:xfrm>
            <a:off x="1097280" y="1280160"/>
            <a:ext cx="4114800" cy="320040"/>
          </a:xfrm>
          <a:prstGeom prst="rect">
            <a:avLst/>
          </a:prstGeom>
          <a:noFill/>
          <a:ln/>
        </p:spPr>
        <p:txBody>
          <a:bodyPr wrap="square" lIns="0" tIns="0" rIns="0" bIns="0" rtlCol="0" anchor="t"/>
          <a:lstStyle/>
          <a:p>
            <a:pPr marL="0" indent="0">
              <a:buNone/>
            </a:pPr>
            <a:r>
              <a:rPr lang="en-US" sz="1800" b="1" dirty="0">
                <a:solidFill>
                  <a:schemeClr val="tx2"/>
                </a:solidFill>
              </a:rPr>
              <a:t>Cross-train critical functions</a:t>
            </a:r>
            <a:endParaRPr lang="en-US" sz="1800" dirty="0"/>
          </a:p>
        </p:txBody>
      </p:sp>
      <p:sp>
        <p:nvSpPr>
          <p:cNvPr id="6" name="Text 160"/>
          <p:cNvSpPr txBox="1"/>
          <p:nvPr/>
        </p:nvSpPr>
        <p:spPr>
          <a:xfrm>
            <a:off x="1097280" y="1645920"/>
            <a:ext cx="4114800" cy="548640"/>
          </a:xfrm>
          <a:prstGeom prst="rect">
            <a:avLst/>
          </a:prstGeom>
          <a:noFill/>
          <a:ln/>
        </p:spPr>
        <p:txBody>
          <a:bodyPr wrap="square" lIns="0" tIns="0" rIns="0" bIns="0" rtlCol="0" anchor="t"/>
          <a:lstStyle/>
          <a:p>
            <a:pPr marL="0" indent="0">
              <a:buNone/>
            </a:pPr>
            <a:r>
              <a:rPr lang="en-US" sz="1400" dirty="0">
                <a:solidFill>
                  <a:schemeClr val="tx1"/>
                </a:solidFill>
              </a:rPr>
              <a:t>Finance, payroll, grant reporting and donor systems each need a backup</a:t>
            </a:r>
            <a:endParaRPr lang="en-US" sz="1400" dirty="0"/>
          </a:p>
        </p:txBody>
      </p:sp>
      <p:sp>
        <p:nvSpPr>
          <p:cNvPr id="7" name="Badge 161"/>
          <p:cNvSpPr/>
          <p:nvPr/>
        </p:nvSpPr>
        <p:spPr>
          <a:xfrm>
            <a:off x="457200" y="2331720"/>
            <a:ext cx="457200" cy="457200"/>
          </a:xfrm>
          <a:prstGeom prst="ellipse">
            <a:avLst/>
          </a:prstGeom>
          <a:solidFill>
            <a:schemeClr val="accent1"/>
          </a:solidFill>
          <a:ln/>
        </p:spPr>
        <p:txBody>
          <a:bodyPr/>
          <a:lstStyle/>
          <a:p>
            <a:endParaRPr lang="en-US"/>
          </a:p>
        </p:txBody>
      </p:sp>
      <p:sp>
        <p:nvSpPr>
          <p:cNvPr id="8" name="Text 162"/>
          <p:cNvSpPr txBox="1"/>
          <p:nvPr/>
        </p:nvSpPr>
        <p:spPr>
          <a:xfrm>
            <a:off x="457200" y="233172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2</a:t>
            </a:r>
            <a:endParaRPr lang="en-US" sz="1600" dirty="0"/>
          </a:p>
        </p:txBody>
      </p:sp>
      <p:sp>
        <p:nvSpPr>
          <p:cNvPr id="9" name="Text 163"/>
          <p:cNvSpPr txBox="1"/>
          <p:nvPr/>
        </p:nvSpPr>
        <p:spPr>
          <a:xfrm>
            <a:off x="1097280" y="2331720"/>
            <a:ext cx="4114800" cy="320040"/>
          </a:xfrm>
          <a:prstGeom prst="rect">
            <a:avLst/>
          </a:prstGeom>
          <a:noFill/>
          <a:ln/>
        </p:spPr>
        <p:txBody>
          <a:bodyPr wrap="square" lIns="0" tIns="0" rIns="0" bIns="0" rtlCol="0" anchor="t"/>
          <a:lstStyle/>
          <a:p>
            <a:pPr marL="0" indent="0">
              <a:buNone/>
            </a:pPr>
            <a:r>
              <a:rPr lang="en-US" sz="1800" b="1" dirty="0">
                <a:solidFill>
                  <a:schemeClr val="tx2"/>
                </a:solidFill>
              </a:rPr>
              <a:t>Delegate real authority</a:t>
            </a:r>
            <a:endParaRPr lang="en-US" sz="1800" dirty="0"/>
          </a:p>
        </p:txBody>
      </p:sp>
      <p:sp>
        <p:nvSpPr>
          <p:cNvPr id="10" name="Text 164"/>
          <p:cNvSpPr txBox="1"/>
          <p:nvPr/>
        </p:nvSpPr>
        <p:spPr>
          <a:xfrm>
            <a:off x="1097280" y="2697480"/>
            <a:ext cx="4114800" cy="548640"/>
          </a:xfrm>
          <a:prstGeom prst="rect">
            <a:avLst/>
          </a:prstGeom>
          <a:noFill/>
          <a:ln/>
        </p:spPr>
        <p:txBody>
          <a:bodyPr wrap="square" lIns="0" tIns="0" rIns="0" bIns="0" rtlCol="0" anchor="t"/>
          <a:lstStyle/>
          <a:p>
            <a:pPr marL="0" indent="0">
              <a:buNone/>
            </a:pPr>
            <a:r>
              <a:rPr lang="en-US" sz="1400" dirty="0">
                <a:solidFill>
                  <a:schemeClr val="tx1"/>
                </a:solidFill>
              </a:rPr>
              <a:t>Stretch assignments with decision rights, not just extra tasks</a:t>
            </a:r>
            <a:endParaRPr lang="en-US" sz="1400" dirty="0"/>
          </a:p>
        </p:txBody>
      </p:sp>
      <p:sp>
        <p:nvSpPr>
          <p:cNvPr id="11" name="Badge 165"/>
          <p:cNvSpPr/>
          <p:nvPr/>
        </p:nvSpPr>
        <p:spPr>
          <a:xfrm>
            <a:off x="457200" y="3383280"/>
            <a:ext cx="457200" cy="457200"/>
          </a:xfrm>
          <a:prstGeom prst="ellipse">
            <a:avLst/>
          </a:prstGeom>
          <a:solidFill>
            <a:schemeClr val="accent1"/>
          </a:solidFill>
          <a:ln/>
        </p:spPr>
        <p:txBody>
          <a:bodyPr/>
          <a:lstStyle/>
          <a:p>
            <a:endParaRPr lang="en-US"/>
          </a:p>
        </p:txBody>
      </p:sp>
      <p:sp>
        <p:nvSpPr>
          <p:cNvPr id="12" name="Text 166"/>
          <p:cNvSpPr txBox="1"/>
          <p:nvPr/>
        </p:nvSpPr>
        <p:spPr>
          <a:xfrm>
            <a:off x="457200" y="33832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3</a:t>
            </a:r>
            <a:endParaRPr lang="en-US" sz="1600" dirty="0"/>
          </a:p>
        </p:txBody>
      </p:sp>
      <p:sp>
        <p:nvSpPr>
          <p:cNvPr id="13" name="Text 167"/>
          <p:cNvSpPr txBox="1"/>
          <p:nvPr/>
        </p:nvSpPr>
        <p:spPr>
          <a:xfrm>
            <a:off x="1097280" y="3383280"/>
            <a:ext cx="4114800" cy="320040"/>
          </a:xfrm>
          <a:prstGeom prst="rect">
            <a:avLst/>
          </a:prstGeom>
          <a:noFill/>
          <a:ln/>
        </p:spPr>
        <p:txBody>
          <a:bodyPr wrap="square" lIns="0" tIns="0" rIns="0" bIns="0" rtlCol="0" anchor="t"/>
          <a:lstStyle/>
          <a:p>
            <a:pPr marL="0" indent="0">
              <a:buNone/>
            </a:pPr>
            <a:r>
              <a:rPr lang="en-US" sz="1800" b="1" dirty="0">
                <a:solidFill>
                  <a:schemeClr val="tx2"/>
                </a:solidFill>
              </a:rPr>
              <a:t>Share the relationships</a:t>
            </a:r>
            <a:endParaRPr lang="en-US" sz="1800" dirty="0"/>
          </a:p>
        </p:txBody>
      </p:sp>
      <p:sp>
        <p:nvSpPr>
          <p:cNvPr id="14" name="Text 168"/>
          <p:cNvSpPr txBox="1"/>
          <p:nvPr/>
        </p:nvSpPr>
        <p:spPr>
          <a:xfrm>
            <a:off x="1097280" y="3749040"/>
            <a:ext cx="4114800" cy="548640"/>
          </a:xfrm>
          <a:prstGeom prst="rect">
            <a:avLst/>
          </a:prstGeom>
          <a:noFill/>
          <a:ln/>
        </p:spPr>
        <p:txBody>
          <a:bodyPr wrap="square" lIns="0" tIns="0" rIns="0" bIns="0" rtlCol="0" anchor="t"/>
          <a:lstStyle/>
          <a:p>
            <a:pPr marL="0" indent="0">
              <a:buNone/>
            </a:pPr>
            <a:r>
              <a:rPr lang="en-US" sz="1400" dirty="0">
                <a:solidFill>
                  <a:schemeClr val="tx1"/>
                </a:solidFill>
              </a:rPr>
              <a:t>Bring a second leader into funder, partner and board conversations</a:t>
            </a:r>
            <a:endParaRPr lang="en-US" sz="1400" dirty="0"/>
          </a:p>
        </p:txBody>
      </p:sp>
      <p:sp>
        <p:nvSpPr>
          <p:cNvPr id="15" name="Card 169"/>
          <p:cNvSpPr/>
          <p:nvPr/>
        </p:nvSpPr>
        <p:spPr>
          <a:xfrm>
            <a:off x="5577840" y="1234440"/>
            <a:ext cx="3108960" cy="3108960"/>
          </a:xfrm>
          <a:prstGeom prst="roundRect">
            <a:avLst>
              <a:gd name="adj" fmla="val 2353"/>
            </a:avLst>
          </a:prstGeom>
          <a:solidFill>
            <a:schemeClr val="accent1"/>
          </a:solidFill>
          <a:ln/>
        </p:spPr>
        <p:txBody>
          <a:bodyPr/>
          <a:lstStyle/>
          <a:p>
            <a:endParaRPr lang="en-US"/>
          </a:p>
        </p:txBody>
      </p:sp>
      <p:sp>
        <p:nvSpPr>
          <p:cNvPr id="16" name="Text 170"/>
          <p:cNvSpPr txBox="1"/>
          <p:nvPr/>
        </p:nvSpPr>
        <p:spPr>
          <a:xfrm>
            <a:off x="5852160" y="1508760"/>
            <a:ext cx="2560320" cy="457200"/>
          </a:xfrm>
          <a:prstGeom prst="rect">
            <a:avLst/>
          </a:prstGeom>
          <a:noFill/>
          <a:ln/>
        </p:spPr>
        <p:txBody>
          <a:bodyPr wrap="square" lIns="0" tIns="0" rIns="0" bIns="0" rtlCol="0" anchor="t"/>
          <a:lstStyle/>
          <a:p>
            <a:pPr marL="0" indent="0">
              <a:buNone/>
            </a:pPr>
            <a:r>
              <a:rPr lang="en-US" sz="2400" b="1" dirty="0">
                <a:solidFill>
                  <a:schemeClr val="tx2"/>
                </a:solidFill>
              </a:rPr>
              <a:t>The rule of two</a:t>
            </a:r>
            <a:endParaRPr lang="en-US" sz="2400" dirty="0"/>
          </a:p>
        </p:txBody>
      </p:sp>
      <p:sp>
        <p:nvSpPr>
          <p:cNvPr id="17" name="Text 171"/>
          <p:cNvSpPr txBox="1"/>
          <p:nvPr/>
        </p:nvSpPr>
        <p:spPr>
          <a:xfrm>
            <a:off x="5852160" y="2103120"/>
            <a:ext cx="2560320" cy="2011680"/>
          </a:xfrm>
          <a:prstGeom prst="rect">
            <a:avLst/>
          </a:prstGeom>
          <a:noFill/>
          <a:ln/>
        </p:spPr>
        <p:txBody>
          <a:bodyPr wrap="square" lIns="0" tIns="0" rIns="0" bIns="0" rtlCol="0" anchor="t"/>
          <a:lstStyle/>
          <a:p>
            <a:pPr marL="0" indent="0">
              <a:buNone/>
            </a:pPr>
            <a:r>
              <a:rPr lang="en-US" sz="1800" dirty="0">
                <a:solidFill>
                  <a:schemeClr val="tx1"/>
                </a:solidFill>
              </a:rPr>
              <a:t>Every critical relationship, system and process is known by at least two people.</a:t>
            </a:r>
            <a:endParaRPr lang="en-US" sz="18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Separate the vision from the habits</a:t>
            </a:r>
            <a:endParaRPr lang="en-US" sz="3200" dirty="0"/>
          </a:p>
        </p:txBody>
      </p:sp>
      <p:sp>
        <p:nvSpPr>
          <p:cNvPr id="3" name="Card 172"/>
          <p:cNvSpPr/>
          <p:nvPr/>
        </p:nvSpPr>
        <p:spPr>
          <a:xfrm>
            <a:off x="457200" y="1234440"/>
            <a:ext cx="3977640" cy="2697480"/>
          </a:xfrm>
          <a:prstGeom prst="roundRect">
            <a:avLst>
              <a:gd name="adj" fmla="val 2712"/>
            </a:avLst>
          </a:prstGeom>
          <a:solidFill>
            <a:schemeClr val="tx2"/>
          </a:solidFill>
          <a:ln/>
        </p:spPr>
        <p:txBody>
          <a:bodyPr/>
          <a:lstStyle/>
          <a:p>
            <a:endParaRPr lang="en-US"/>
          </a:p>
        </p:txBody>
      </p:sp>
      <p:sp>
        <p:nvSpPr>
          <p:cNvPr id="4" name="Text 173"/>
          <p:cNvSpPr txBox="1"/>
          <p:nvPr/>
        </p:nvSpPr>
        <p:spPr>
          <a:xfrm>
            <a:off x="731520" y="1417320"/>
            <a:ext cx="3429000" cy="411480"/>
          </a:xfrm>
          <a:prstGeom prst="rect">
            <a:avLst/>
          </a:prstGeom>
          <a:noFill/>
          <a:ln/>
        </p:spPr>
        <p:txBody>
          <a:bodyPr wrap="square" lIns="0" tIns="0" rIns="0" bIns="0" rtlCol="0" anchor="t"/>
          <a:lstStyle/>
          <a:p>
            <a:pPr marL="0" indent="0">
              <a:buNone/>
            </a:pPr>
            <a:r>
              <a:rPr lang="en-US" sz="2000" b="1" dirty="0">
                <a:solidFill>
                  <a:schemeClr val="accent1"/>
                </a:solidFill>
              </a:rPr>
              <a:t>Carry forward</a:t>
            </a:r>
            <a:endParaRPr lang="en-US" sz="2000" dirty="0"/>
          </a:p>
        </p:txBody>
      </p:sp>
      <p:sp>
        <p:nvSpPr>
          <p:cNvPr id="5" name="Text 174"/>
          <p:cNvSpPr txBox="1"/>
          <p:nvPr/>
        </p:nvSpPr>
        <p:spPr>
          <a:xfrm>
            <a:off x="731520" y="1920240"/>
            <a:ext cx="3429000" cy="19202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bg1"/>
                </a:solidFill>
              </a:rPr>
              <a:t>Mission and who you serve</a:t>
            </a:r>
            <a:endParaRPr lang="en-US" sz="1500" dirty="0"/>
          </a:p>
          <a:p>
            <a:pPr marL="342900" indent="-342900">
              <a:spcAft>
                <a:spcPts val="600"/>
              </a:spcAft>
              <a:buSzPct val="100000"/>
              <a:buChar char="•"/>
            </a:pPr>
            <a:r>
              <a:rPr lang="en-US" sz="1500" dirty="0">
                <a:solidFill>
                  <a:schemeClr val="bg1"/>
                </a:solidFill>
              </a:rPr>
              <a:t>Core values and commitments</a:t>
            </a:r>
            <a:endParaRPr lang="en-US" sz="1500" dirty="0"/>
          </a:p>
          <a:p>
            <a:pPr marL="342900" indent="-342900">
              <a:spcAft>
                <a:spcPts val="600"/>
              </a:spcAft>
              <a:buSzPct val="100000"/>
              <a:buChar char="•"/>
            </a:pPr>
            <a:r>
              <a:rPr lang="en-US" sz="1500" dirty="0">
                <a:solidFill>
                  <a:schemeClr val="bg1"/>
                </a:solidFill>
              </a:rPr>
              <a:t>Promises made to funders and community</a:t>
            </a:r>
            <a:endParaRPr lang="en-US" sz="1500" dirty="0"/>
          </a:p>
          <a:p>
            <a:pPr marL="342900" indent="-342900">
              <a:spcAft>
                <a:spcPts val="600"/>
              </a:spcAft>
              <a:buSzPct val="100000"/>
              <a:buChar char="•"/>
            </a:pPr>
            <a:r>
              <a:rPr lang="en-US" sz="1500" dirty="0">
                <a:solidFill>
                  <a:schemeClr val="bg1"/>
                </a:solidFill>
              </a:rPr>
              <a:t>The standards that define quality</a:t>
            </a:r>
            <a:endParaRPr lang="en-US" sz="1500" dirty="0"/>
          </a:p>
        </p:txBody>
      </p:sp>
      <p:sp>
        <p:nvSpPr>
          <p:cNvPr id="6" name="Card 175"/>
          <p:cNvSpPr/>
          <p:nvPr/>
        </p:nvSpPr>
        <p:spPr>
          <a:xfrm>
            <a:off x="4709160" y="1234440"/>
            <a:ext cx="3977640" cy="2697480"/>
          </a:xfrm>
          <a:prstGeom prst="roundRect">
            <a:avLst>
              <a:gd name="adj" fmla="val 2712"/>
            </a:avLst>
          </a:prstGeom>
          <a:solidFill>
            <a:schemeClr val="bg2"/>
          </a:solidFill>
          <a:ln/>
        </p:spPr>
        <p:txBody>
          <a:bodyPr/>
          <a:lstStyle/>
          <a:p>
            <a:endParaRPr lang="en-US"/>
          </a:p>
        </p:txBody>
      </p:sp>
      <p:sp>
        <p:nvSpPr>
          <p:cNvPr id="7" name="Text 176"/>
          <p:cNvSpPr txBox="1"/>
          <p:nvPr/>
        </p:nvSpPr>
        <p:spPr>
          <a:xfrm>
            <a:off x="4983480" y="1417320"/>
            <a:ext cx="3429000" cy="411480"/>
          </a:xfrm>
          <a:prstGeom prst="rect">
            <a:avLst/>
          </a:prstGeom>
          <a:noFill/>
          <a:ln/>
        </p:spPr>
        <p:txBody>
          <a:bodyPr wrap="square" lIns="0" tIns="0" rIns="0" bIns="0" rtlCol="0" anchor="t"/>
          <a:lstStyle/>
          <a:p>
            <a:pPr marL="0" indent="0">
              <a:buNone/>
            </a:pPr>
            <a:r>
              <a:rPr lang="en-US" sz="2000" b="1" dirty="0">
                <a:solidFill>
                  <a:schemeClr val="tx2"/>
                </a:solidFill>
              </a:rPr>
              <a:t>Free to change</a:t>
            </a:r>
            <a:endParaRPr lang="en-US" sz="2000" dirty="0"/>
          </a:p>
        </p:txBody>
      </p:sp>
      <p:sp>
        <p:nvSpPr>
          <p:cNvPr id="8" name="Text 177"/>
          <p:cNvSpPr txBox="1"/>
          <p:nvPr/>
        </p:nvSpPr>
        <p:spPr>
          <a:xfrm>
            <a:off x="4983480" y="1920240"/>
            <a:ext cx="3429000" cy="19202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chemeClr val="tx1"/>
                </a:solidFill>
              </a:rPr>
              <a:t>Programs and methods</a:t>
            </a:r>
            <a:endParaRPr lang="en-US" sz="1500" dirty="0"/>
          </a:p>
          <a:p>
            <a:pPr marL="342900" indent="-342900">
              <a:spcAft>
                <a:spcPts val="600"/>
              </a:spcAft>
              <a:buSzPct val="100000"/>
              <a:buChar char="•"/>
            </a:pPr>
            <a:r>
              <a:rPr lang="en-US" sz="1500" dirty="0">
                <a:solidFill>
                  <a:schemeClr val="tx1"/>
                </a:solidFill>
              </a:rPr>
              <a:t>Structure and staffing</a:t>
            </a:r>
            <a:endParaRPr lang="en-US" sz="1500" dirty="0"/>
          </a:p>
          <a:p>
            <a:pPr marL="342900" indent="-342900">
              <a:spcAft>
                <a:spcPts val="600"/>
              </a:spcAft>
              <a:buSzPct val="100000"/>
              <a:buChar char="•"/>
            </a:pPr>
            <a:r>
              <a:rPr lang="en-US" sz="1500" dirty="0">
                <a:solidFill>
                  <a:schemeClr val="tx1"/>
                </a:solidFill>
              </a:rPr>
              <a:t>Leadership style</a:t>
            </a:r>
            <a:endParaRPr lang="en-US" sz="1500" dirty="0"/>
          </a:p>
          <a:p>
            <a:pPr marL="342900" indent="-342900">
              <a:spcAft>
                <a:spcPts val="600"/>
              </a:spcAft>
              <a:buSzPct val="100000"/>
              <a:buChar char="•"/>
            </a:pPr>
            <a:r>
              <a:rPr lang="en-US" sz="1500" dirty="0">
                <a:solidFill>
                  <a:schemeClr val="tx1"/>
                </a:solidFill>
              </a:rPr>
              <a:t>Tools, schedules and traditions</a:t>
            </a:r>
            <a:endParaRPr lang="en-US" sz="1500" dirty="0"/>
          </a:p>
        </p:txBody>
      </p:sp>
      <p:sp>
        <p:nvSpPr>
          <p:cNvPr id="9" name="Text 178"/>
          <p:cNvSpPr txBox="1"/>
          <p:nvPr/>
        </p:nvSpPr>
        <p:spPr>
          <a:xfrm>
            <a:off x="457200" y="4114800"/>
            <a:ext cx="8229600" cy="365760"/>
          </a:xfrm>
          <a:prstGeom prst="rect">
            <a:avLst/>
          </a:prstGeom>
          <a:noFill/>
          <a:ln/>
        </p:spPr>
        <p:txBody>
          <a:bodyPr wrap="square" lIns="0" tIns="0" rIns="0" bIns="0" rtlCol="0" anchor="t"/>
          <a:lstStyle/>
          <a:p>
            <a:pPr marL="0" indent="0">
              <a:buNone/>
            </a:pPr>
            <a:r>
              <a:rPr lang="en-US" sz="1600" i="1" dirty="0">
                <a:solidFill>
                  <a:schemeClr val="accent3"/>
                </a:solidFill>
              </a:rPr>
              <a:t>Write it down. A vision that lives only in the founder leaves with the founder.</a:t>
            </a:r>
            <a:endParaRPr lang="en-US" sz="16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Who owns which part of the handoff</a:t>
            </a:r>
            <a:endParaRPr lang="en-US" sz="3200" dirty="0"/>
          </a:p>
        </p:txBody>
      </p:sp>
      <p:sp>
        <p:nvSpPr>
          <p:cNvPr id="3" name="Card 179"/>
          <p:cNvSpPr/>
          <p:nvPr/>
        </p:nvSpPr>
        <p:spPr>
          <a:xfrm>
            <a:off x="457200" y="1234440"/>
            <a:ext cx="2560320" cy="3108960"/>
          </a:xfrm>
          <a:prstGeom prst="roundRect">
            <a:avLst>
              <a:gd name="adj" fmla="val 2857"/>
            </a:avLst>
          </a:prstGeom>
          <a:solidFill>
            <a:schemeClr val="bg2"/>
          </a:solidFill>
          <a:ln/>
        </p:spPr>
        <p:txBody>
          <a:bodyPr/>
          <a:lstStyle/>
          <a:p>
            <a:endParaRPr lang="en-US"/>
          </a:p>
        </p:txBody>
      </p:sp>
      <p:sp>
        <p:nvSpPr>
          <p:cNvPr id="4" name="Icon circle 180"/>
          <p:cNvSpPr/>
          <p:nvPr/>
        </p:nvSpPr>
        <p:spPr>
          <a:xfrm>
            <a:off x="640080" y="1417320"/>
            <a:ext cx="640080" cy="640080"/>
          </a:xfrm>
          <a:prstGeom prst="ellipse">
            <a:avLst/>
          </a:prstGeom>
          <a:solidFill>
            <a:schemeClr val="accent2"/>
          </a:solidFill>
          <a:ln/>
        </p:spPr>
        <p:txBody>
          <a:bodyPr/>
          <a:lstStyle/>
          <a:p>
            <a:endParaRPr lang="en-US"/>
          </a:p>
        </p:txBody>
      </p:sp>
      <p:pic>
        <p:nvPicPr>
          <p:cNvPr id="5" name="Icon 181" descr="preencoded.png"/>
          <p:cNvPicPr>
            <a:picLocks noChangeAspect="1"/>
          </p:cNvPicPr>
          <p:nvPr/>
        </p:nvPicPr>
        <p:blipFill>
          <a:blip r:embed="rId3"/>
          <a:stretch>
            <a:fillRect/>
          </a:stretch>
        </p:blipFill>
        <p:spPr>
          <a:xfrm>
            <a:off x="812902" y="1590142"/>
            <a:ext cx="294437" cy="294437"/>
          </a:xfrm>
          <a:prstGeom prst="rect">
            <a:avLst/>
          </a:prstGeom>
        </p:spPr>
      </p:pic>
      <p:sp>
        <p:nvSpPr>
          <p:cNvPr id="6" name="Text 182"/>
          <p:cNvSpPr txBox="1"/>
          <p:nvPr/>
        </p:nvSpPr>
        <p:spPr>
          <a:xfrm>
            <a:off x="1417320" y="1417320"/>
            <a:ext cx="1508760" cy="347472"/>
          </a:xfrm>
          <a:prstGeom prst="rect">
            <a:avLst/>
          </a:prstGeom>
          <a:noFill/>
          <a:ln/>
        </p:spPr>
        <p:txBody>
          <a:bodyPr wrap="square" lIns="0" tIns="0" rIns="0" bIns="0" rtlCol="0" anchor="t"/>
          <a:lstStyle/>
          <a:p>
            <a:pPr marL="0" indent="0">
              <a:buNone/>
            </a:pPr>
            <a:r>
              <a:rPr lang="en-US" sz="1600" b="1" dirty="0">
                <a:solidFill>
                  <a:schemeClr val="tx2"/>
                </a:solidFill>
              </a:rPr>
              <a:t>Board</a:t>
            </a:r>
            <a:endParaRPr lang="en-US" sz="1600" dirty="0"/>
          </a:p>
        </p:txBody>
      </p:sp>
      <p:sp>
        <p:nvSpPr>
          <p:cNvPr id="7" name="Text 183"/>
          <p:cNvSpPr txBox="1"/>
          <p:nvPr/>
        </p:nvSpPr>
        <p:spPr>
          <a:xfrm>
            <a:off x="1417320" y="1764792"/>
            <a:ext cx="1508760" cy="292608"/>
          </a:xfrm>
          <a:prstGeom prst="rect">
            <a:avLst/>
          </a:prstGeom>
          <a:noFill/>
          <a:ln/>
        </p:spPr>
        <p:txBody>
          <a:bodyPr wrap="square" lIns="0" tIns="0" rIns="0" bIns="0" rtlCol="0" anchor="t"/>
          <a:lstStyle/>
          <a:p>
            <a:pPr marL="0" indent="0">
              <a:buNone/>
            </a:pPr>
            <a:r>
              <a:rPr lang="en-US" sz="1400" b="1" dirty="0">
                <a:solidFill>
                  <a:schemeClr val="accent3"/>
                </a:solidFill>
              </a:rPr>
              <a:t>Owns the plan</a:t>
            </a:r>
            <a:endParaRPr lang="en-US" sz="1400" dirty="0"/>
          </a:p>
        </p:txBody>
      </p:sp>
      <p:sp>
        <p:nvSpPr>
          <p:cNvPr id="8" name="Text 184"/>
          <p:cNvSpPr txBox="1"/>
          <p:nvPr/>
        </p:nvSpPr>
        <p:spPr>
          <a:xfrm>
            <a:off x="685800" y="2377440"/>
            <a:ext cx="210312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Approves the emergency plan</a:t>
            </a:r>
            <a:endParaRPr lang="en-US" sz="1400" dirty="0"/>
          </a:p>
          <a:p>
            <a:pPr marL="342900" indent="-342900">
              <a:spcAft>
                <a:spcPts val="600"/>
              </a:spcAft>
              <a:buSzPct val="100000"/>
              <a:buChar char="•"/>
            </a:pPr>
            <a:r>
              <a:rPr lang="en-US" sz="1400" dirty="0">
                <a:solidFill>
                  <a:schemeClr val="tx1"/>
                </a:solidFill>
              </a:rPr>
              <a:t>Leads search and selection</a:t>
            </a:r>
            <a:endParaRPr lang="en-US" sz="1400" dirty="0"/>
          </a:p>
          <a:p>
            <a:pPr marL="342900" indent="-342900">
              <a:spcAft>
                <a:spcPts val="600"/>
              </a:spcAft>
              <a:buSzPct val="100000"/>
              <a:buChar char="•"/>
            </a:pPr>
            <a:r>
              <a:rPr lang="en-US" sz="1400" dirty="0">
                <a:solidFill>
                  <a:schemeClr val="tx1"/>
                </a:solidFill>
              </a:rPr>
              <a:t>Sets the exit terms</a:t>
            </a:r>
            <a:endParaRPr lang="en-US" sz="1400" dirty="0"/>
          </a:p>
        </p:txBody>
      </p:sp>
      <p:sp>
        <p:nvSpPr>
          <p:cNvPr id="9" name="Card 185"/>
          <p:cNvSpPr/>
          <p:nvPr/>
        </p:nvSpPr>
        <p:spPr>
          <a:xfrm>
            <a:off x="3291840" y="1234440"/>
            <a:ext cx="2560320" cy="3108960"/>
          </a:xfrm>
          <a:prstGeom prst="roundRect">
            <a:avLst>
              <a:gd name="adj" fmla="val 2857"/>
            </a:avLst>
          </a:prstGeom>
          <a:solidFill>
            <a:schemeClr val="bg2"/>
          </a:solidFill>
          <a:ln/>
        </p:spPr>
        <p:txBody>
          <a:bodyPr/>
          <a:lstStyle/>
          <a:p>
            <a:endParaRPr lang="en-US"/>
          </a:p>
        </p:txBody>
      </p:sp>
      <p:sp>
        <p:nvSpPr>
          <p:cNvPr id="10" name="Icon circle 186"/>
          <p:cNvSpPr/>
          <p:nvPr/>
        </p:nvSpPr>
        <p:spPr>
          <a:xfrm>
            <a:off x="3474720" y="1417320"/>
            <a:ext cx="640080" cy="640080"/>
          </a:xfrm>
          <a:prstGeom prst="ellipse">
            <a:avLst/>
          </a:prstGeom>
          <a:solidFill>
            <a:schemeClr val="accent2"/>
          </a:solidFill>
          <a:ln/>
        </p:spPr>
        <p:txBody>
          <a:bodyPr/>
          <a:lstStyle/>
          <a:p>
            <a:endParaRPr lang="en-US"/>
          </a:p>
        </p:txBody>
      </p:sp>
      <p:pic>
        <p:nvPicPr>
          <p:cNvPr id="11" name="Icon 187" descr="preencoded.png"/>
          <p:cNvPicPr>
            <a:picLocks noChangeAspect="1"/>
          </p:cNvPicPr>
          <p:nvPr/>
        </p:nvPicPr>
        <p:blipFill>
          <a:blip r:embed="rId4"/>
          <a:stretch>
            <a:fillRect/>
          </a:stretch>
        </p:blipFill>
        <p:spPr>
          <a:xfrm>
            <a:off x="3647542" y="1590142"/>
            <a:ext cx="294437" cy="294437"/>
          </a:xfrm>
          <a:prstGeom prst="rect">
            <a:avLst/>
          </a:prstGeom>
        </p:spPr>
      </p:pic>
      <p:sp>
        <p:nvSpPr>
          <p:cNvPr id="12" name="Text 188"/>
          <p:cNvSpPr txBox="1"/>
          <p:nvPr/>
        </p:nvSpPr>
        <p:spPr>
          <a:xfrm>
            <a:off x="4251960" y="1417320"/>
            <a:ext cx="1508760" cy="347472"/>
          </a:xfrm>
          <a:prstGeom prst="rect">
            <a:avLst/>
          </a:prstGeom>
          <a:noFill/>
          <a:ln/>
        </p:spPr>
        <p:txBody>
          <a:bodyPr wrap="square" lIns="0" tIns="0" rIns="0" bIns="0" rtlCol="0" anchor="t"/>
          <a:lstStyle/>
          <a:p>
            <a:pPr marL="0" indent="0">
              <a:buNone/>
            </a:pPr>
            <a:r>
              <a:rPr lang="en-US" sz="1600" b="1" dirty="0">
                <a:solidFill>
                  <a:schemeClr val="tx2"/>
                </a:solidFill>
              </a:rPr>
              <a:t>Current leader</a:t>
            </a:r>
            <a:endParaRPr lang="en-US" sz="1600" dirty="0"/>
          </a:p>
        </p:txBody>
      </p:sp>
      <p:sp>
        <p:nvSpPr>
          <p:cNvPr id="13" name="Text 189"/>
          <p:cNvSpPr txBox="1"/>
          <p:nvPr/>
        </p:nvSpPr>
        <p:spPr>
          <a:xfrm>
            <a:off x="4251960" y="1764792"/>
            <a:ext cx="1508760" cy="292608"/>
          </a:xfrm>
          <a:prstGeom prst="rect">
            <a:avLst/>
          </a:prstGeom>
          <a:noFill/>
          <a:ln/>
        </p:spPr>
        <p:txBody>
          <a:bodyPr wrap="square" lIns="0" tIns="0" rIns="0" bIns="0" rtlCol="0" anchor="t"/>
          <a:lstStyle/>
          <a:p>
            <a:pPr marL="0" indent="0">
              <a:buNone/>
            </a:pPr>
            <a:r>
              <a:rPr lang="en-US" sz="1400" b="1" dirty="0">
                <a:solidFill>
                  <a:schemeClr val="accent3"/>
                </a:solidFill>
              </a:rPr>
              <a:t>Enables the plan</a:t>
            </a:r>
            <a:endParaRPr lang="en-US" sz="1400" dirty="0"/>
          </a:p>
        </p:txBody>
      </p:sp>
      <p:sp>
        <p:nvSpPr>
          <p:cNvPr id="14" name="Text 190"/>
          <p:cNvSpPr txBox="1"/>
          <p:nvPr/>
        </p:nvSpPr>
        <p:spPr>
          <a:xfrm>
            <a:off x="3520440" y="2377440"/>
            <a:ext cx="210312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Documents and delegates</a:t>
            </a:r>
            <a:endParaRPr lang="en-US" sz="1400" dirty="0"/>
          </a:p>
          <a:p>
            <a:pPr marL="342900" indent="-342900">
              <a:spcAft>
                <a:spcPts val="600"/>
              </a:spcAft>
              <a:buSzPct val="100000"/>
              <a:buChar char="•"/>
            </a:pPr>
            <a:r>
              <a:rPr lang="en-US" sz="1400" dirty="0">
                <a:solidFill>
                  <a:schemeClr val="tx1"/>
                </a:solidFill>
              </a:rPr>
              <a:t>Shares key relationships</a:t>
            </a:r>
            <a:endParaRPr lang="en-US" sz="1400" dirty="0"/>
          </a:p>
          <a:p>
            <a:pPr marL="342900" indent="-342900">
              <a:spcAft>
                <a:spcPts val="600"/>
              </a:spcAft>
              <a:buSzPct val="100000"/>
              <a:buChar char="•"/>
            </a:pPr>
            <a:r>
              <a:rPr lang="en-US" sz="1400" dirty="0">
                <a:solidFill>
                  <a:schemeClr val="tx1"/>
                </a:solidFill>
              </a:rPr>
              <a:t>Sets a date, then steps back</a:t>
            </a:r>
            <a:endParaRPr lang="en-US" sz="1400" dirty="0"/>
          </a:p>
        </p:txBody>
      </p:sp>
      <p:sp>
        <p:nvSpPr>
          <p:cNvPr id="15" name="Card 191"/>
          <p:cNvSpPr/>
          <p:nvPr/>
        </p:nvSpPr>
        <p:spPr>
          <a:xfrm>
            <a:off x="6126480" y="1234440"/>
            <a:ext cx="2560320" cy="3108960"/>
          </a:xfrm>
          <a:prstGeom prst="roundRect">
            <a:avLst>
              <a:gd name="adj" fmla="val 2857"/>
            </a:avLst>
          </a:prstGeom>
          <a:solidFill>
            <a:schemeClr val="bg2"/>
          </a:solidFill>
          <a:ln/>
        </p:spPr>
        <p:txBody>
          <a:bodyPr/>
          <a:lstStyle/>
          <a:p>
            <a:endParaRPr lang="en-US"/>
          </a:p>
        </p:txBody>
      </p:sp>
      <p:sp>
        <p:nvSpPr>
          <p:cNvPr id="16" name="Icon circle 192"/>
          <p:cNvSpPr/>
          <p:nvPr/>
        </p:nvSpPr>
        <p:spPr>
          <a:xfrm>
            <a:off x="6309360" y="1417320"/>
            <a:ext cx="640080" cy="640080"/>
          </a:xfrm>
          <a:prstGeom prst="ellipse">
            <a:avLst/>
          </a:prstGeom>
          <a:solidFill>
            <a:schemeClr val="accent2"/>
          </a:solidFill>
          <a:ln/>
        </p:spPr>
        <p:txBody>
          <a:bodyPr/>
          <a:lstStyle/>
          <a:p>
            <a:endParaRPr lang="en-US"/>
          </a:p>
        </p:txBody>
      </p:sp>
      <p:pic>
        <p:nvPicPr>
          <p:cNvPr id="17" name="Icon 193" descr="preencoded.png"/>
          <p:cNvPicPr>
            <a:picLocks noChangeAspect="1"/>
          </p:cNvPicPr>
          <p:nvPr/>
        </p:nvPicPr>
        <p:blipFill>
          <a:blip r:embed="rId5"/>
          <a:stretch>
            <a:fillRect/>
          </a:stretch>
        </p:blipFill>
        <p:spPr>
          <a:xfrm>
            <a:off x="6482182" y="1590142"/>
            <a:ext cx="294437" cy="294437"/>
          </a:xfrm>
          <a:prstGeom prst="rect">
            <a:avLst/>
          </a:prstGeom>
        </p:spPr>
      </p:pic>
      <p:sp>
        <p:nvSpPr>
          <p:cNvPr id="18" name="Text 194"/>
          <p:cNvSpPr txBox="1"/>
          <p:nvPr/>
        </p:nvSpPr>
        <p:spPr>
          <a:xfrm>
            <a:off x="7086600" y="1417320"/>
            <a:ext cx="1508760" cy="347472"/>
          </a:xfrm>
          <a:prstGeom prst="rect">
            <a:avLst/>
          </a:prstGeom>
          <a:noFill/>
          <a:ln/>
        </p:spPr>
        <p:txBody>
          <a:bodyPr wrap="square" lIns="0" tIns="0" rIns="0" bIns="0" rtlCol="0" anchor="t"/>
          <a:lstStyle/>
          <a:p>
            <a:pPr marL="0" indent="0">
              <a:buNone/>
            </a:pPr>
            <a:r>
              <a:rPr lang="en-US" sz="1600" b="1" dirty="0">
                <a:solidFill>
                  <a:schemeClr val="tx2"/>
                </a:solidFill>
              </a:rPr>
              <a:t>Successor</a:t>
            </a:r>
            <a:endParaRPr lang="en-US" sz="1600" dirty="0"/>
          </a:p>
        </p:txBody>
      </p:sp>
      <p:sp>
        <p:nvSpPr>
          <p:cNvPr id="19" name="Text 195"/>
          <p:cNvSpPr txBox="1"/>
          <p:nvPr/>
        </p:nvSpPr>
        <p:spPr>
          <a:xfrm>
            <a:off x="7086600" y="1764792"/>
            <a:ext cx="1508760" cy="292608"/>
          </a:xfrm>
          <a:prstGeom prst="rect">
            <a:avLst/>
          </a:prstGeom>
          <a:noFill/>
          <a:ln/>
        </p:spPr>
        <p:txBody>
          <a:bodyPr wrap="square" lIns="0" tIns="0" rIns="0" bIns="0" rtlCol="0" anchor="t"/>
          <a:lstStyle/>
          <a:p>
            <a:pPr marL="0" indent="0">
              <a:buNone/>
            </a:pPr>
            <a:r>
              <a:rPr lang="en-US" sz="1400" b="1" dirty="0">
                <a:solidFill>
                  <a:schemeClr val="accent3"/>
                </a:solidFill>
              </a:rPr>
              <a:t>Earns the trust</a:t>
            </a:r>
            <a:endParaRPr lang="en-US" sz="1400" dirty="0"/>
          </a:p>
        </p:txBody>
      </p:sp>
      <p:sp>
        <p:nvSpPr>
          <p:cNvPr id="20" name="Text 196"/>
          <p:cNvSpPr txBox="1"/>
          <p:nvPr/>
        </p:nvSpPr>
        <p:spPr>
          <a:xfrm>
            <a:off x="6355080" y="2377440"/>
            <a:ext cx="210312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Listens before changing</a:t>
            </a:r>
            <a:endParaRPr lang="en-US" sz="1400" dirty="0"/>
          </a:p>
          <a:p>
            <a:pPr marL="342900" indent="-342900">
              <a:spcAft>
                <a:spcPts val="600"/>
              </a:spcAft>
              <a:buSzPct val="100000"/>
              <a:buChar char="•"/>
            </a:pPr>
            <a:r>
              <a:rPr lang="en-US" sz="1400" dirty="0">
                <a:solidFill>
                  <a:schemeClr val="tx1"/>
                </a:solidFill>
              </a:rPr>
              <a:t>Honors the core vision</a:t>
            </a:r>
            <a:endParaRPr lang="en-US" sz="1400" dirty="0"/>
          </a:p>
          <a:p>
            <a:pPr marL="342900" indent="-342900">
              <a:spcAft>
                <a:spcPts val="600"/>
              </a:spcAft>
              <a:buSzPct val="100000"/>
              <a:buChar char="•"/>
            </a:pPr>
            <a:r>
              <a:rPr lang="en-US" sz="1400" dirty="0">
                <a:solidFill>
                  <a:schemeClr val="tx1"/>
                </a:solidFill>
              </a:rPr>
              <a:t>Leads in their own way</a:t>
            </a:r>
            <a:endParaRPr lang="en-US" sz="14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A planned exit needs a long runway</a:t>
            </a:r>
            <a:endParaRPr lang="en-US" sz="3200" dirty="0"/>
          </a:p>
        </p:txBody>
      </p:sp>
      <p:sp>
        <p:nvSpPr>
          <p:cNvPr id="3" name="Timeline"/>
          <p:cNvSpPr/>
          <p:nvPr/>
        </p:nvSpPr>
        <p:spPr>
          <a:xfrm>
            <a:off x="1234440" y="1783080"/>
            <a:ext cx="6766560" cy="0"/>
          </a:xfrm>
          <a:prstGeom prst="line">
            <a:avLst/>
          </a:prstGeom>
          <a:noFill/>
          <a:ln w="38100">
            <a:solidFill>
              <a:schemeClr val="accent4"/>
            </a:solidFill>
            <a:prstDash val="solid"/>
          </a:ln>
        </p:spPr>
        <p:txBody>
          <a:bodyPr/>
          <a:lstStyle/>
          <a:p>
            <a:endParaRPr lang="en-US"/>
          </a:p>
        </p:txBody>
      </p:sp>
      <p:sp>
        <p:nvSpPr>
          <p:cNvPr id="4" name="Badge 197"/>
          <p:cNvSpPr/>
          <p:nvPr/>
        </p:nvSpPr>
        <p:spPr>
          <a:xfrm>
            <a:off x="960120" y="1554480"/>
            <a:ext cx="457200" cy="457200"/>
          </a:xfrm>
          <a:prstGeom prst="ellipse">
            <a:avLst/>
          </a:prstGeom>
          <a:solidFill>
            <a:schemeClr val="accent1"/>
          </a:solidFill>
          <a:ln/>
        </p:spPr>
        <p:txBody>
          <a:bodyPr/>
          <a:lstStyle/>
          <a:p>
            <a:endParaRPr lang="en-US"/>
          </a:p>
        </p:txBody>
      </p:sp>
      <p:sp>
        <p:nvSpPr>
          <p:cNvPr id="5" name="Text 198"/>
          <p:cNvSpPr txBox="1"/>
          <p:nvPr/>
        </p:nvSpPr>
        <p:spPr>
          <a:xfrm>
            <a:off x="960120" y="15544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1</a:t>
            </a:r>
            <a:endParaRPr lang="en-US" sz="1600" dirty="0"/>
          </a:p>
        </p:txBody>
      </p:sp>
      <p:sp>
        <p:nvSpPr>
          <p:cNvPr id="6" name="Text 199"/>
          <p:cNvSpPr txBox="1"/>
          <p:nvPr/>
        </p:nvSpPr>
        <p:spPr>
          <a:xfrm>
            <a:off x="457200" y="2240280"/>
            <a:ext cx="1463040" cy="320040"/>
          </a:xfrm>
          <a:prstGeom prst="rect">
            <a:avLst/>
          </a:prstGeom>
          <a:noFill/>
          <a:ln/>
        </p:spPr>
        <p:txBody>
          <a:bodyPr wrap="square" lIns="0" tIns="0" rIns="0" bIns="0" rtlCol="0" anchor="t"/>
          <a:lstStyle/>
          <a:p>
            <a:pPr marL="0" indent="0">
              <a:buNone/>
            </a:pPr>
            <a:r>
              <a:rPr lang="en-US" sz="1500" b="1" dirty="0">
                <a:solidFill>
                  <a:schemeClr val="tx2"/>
                </a:solidFill>
              </a:rPr>
              <a:t>18 to 12 months</a:t>
            </a:r>
            <a:endParaRPr lang="en-US" sz="1500" dirty="0"/>
          </a:p>
        </p:txBody>
      </p:sp>
      <p:sp>
        <p:nvSpPr>
          <p:cNvPr id="7" name="Text 200"/>
          <p:cNvSpPr txBox="1"/>
          <p:nvPr/>
        </p:nvSpPr>
        <p:spPr>
          <a:xfrm>
            <a:off x="457200" y="2606040"/>
            <a:ext cx="1463040" cy="1280160"/>
          </a:xfrm>
          <a:prstGeom prst="rect">
            <a:avLst/>
          </a:prstGeom>
          <a:noFill/>
          <a:ln/>
        </p:spPr>
        <p:txBody>
          <a:bodyPr wrap="square" lIns="0" tIns="0" rIns="0" bIns="0" rtlCol="0" anchor="t"/>
          <a:lstStyle/>
          <a:p>
            <a:pPr marL="0" indent="0">
              <a:buNone/>
            </a:pPr>
            <a:r>
              <a:rPr lang="en-US" sz="1400" dirty="0">
                <a:solidFill>
                  <a:schemeClr val="tx1"/>
                </a:solidFill>
              </a:rPr>
              <a:t>Agree on timing. Refresh the strategy.</a:t>
            </a:r>
            <a:endParaRPr lang="en-US" sz="1400" dirty="0"/>
          </a:p>
        </p:txBody>
      </p:sp>
      <p:sp>
        <p:nvSpPr>
          <p:cNvPr id="8" name="Badge 201"/>
          <p:cNvSpPr/>
          <p:nvPr/>
        </p:nvSpPr>
        <p:spPr>
          <a:xfrm>
            <a:off x="2651760" y="1554480"/>
            <a:ext cx="457200" cy="457200"/>
          </a:xfrm>
          <a:prstGeom prst="ellipse">
            <a:avLst/>
          </a:prstGeom>
          <a:solidFill>
            <a:schemeClr val="accent1"/>
          </a:solidFill>
          <a:ln/>
        </p:spPr>
        <p:txBody>
          <a:bodyPr/>
          <a:lstStyle/>
          <a:p>
            <a:endParaRPr lang="en-US"/>
          </a:p>
        </p:txBody>
      </p:sp>
      <p:sp>
        <p:nvSpPr>
          <p:cNvPr id="9" name="Text 202"/>
          <p:cNvSpPr txBox="1"/>
          <p:nvPr/>
        </p:nvSpPr>
        <p:spPr>
          <a:xfrm>
            <a:off x="2651760" y="15544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2</a:t>
            </a:r>
            <a:endParaRPr lang="en-US" sz="1600" dirty="0"/>
          </a:p>
        </p:txBody>
      </p:sp>
      <p:sp>
        <p:nvSpPr>
          <p:cNvPr id="10" name="Text 203"/>
          <p:cNvSpPr txBox="1"/>
          <p:nvPr/>
        </p:nvSpPr>
        <p:spPr>
          <a:xfrm>
            <a:off x="2148840" y="2240280"/>
            <a:ext cx="1463040" cy="320040"/>
          </a:xfrm>
          <a:prstGeom prst="rect">
            <a:avLst/>
          </a:prstGeom>
          <a:noFill/>
          <a:ln/>
        </p:spPr>
        <p:txBody>
          <a:bodyPr wrap="square" lIns="0" tIns="0" rIns="0" bIns="0" rtlCol="0" anchor="t"/>
          <a:lstStyle/>
          <a:p>
            <a:pPr marL="0" indent="0">
              <a:buNone/>
            </a:pPr>
            <a:r>
              <a:rPr lang="en-US" sz="1500" b="1" dirty="0">
                <a:solidFill>
                  <a:schemeClr val="tx2"/>
                </a:solidFill>
              </a:rPr>
              <a:t>12 to 9 months</a:t>
            </a:r>
            <a:endParaRPr lang="en-US" sz="1500" dirty="0"/>
          </a:p>
        </p:txBody>
      </p:sp>
      <p:sp>
        <p:nvSpPr>
          <p:cNvPr id="11" name="Text 204"/>
          <p:cNvSpPr txBox="1"/>
          <p:nvPr/>
        </p:nvSpPr>
        <p:spPr>
          <a:xfrm>
            <a:off x="2148840" y="2606040"/>
            <a:ext cx="1463040" cy="1280160"/>
          </a:xfrm>
          <a:prstGeom prst="rect">
            <a:avLst/>
          </a:prstGeom>
          <a:noFill/>
          <a:ln/>
        </p:spPr>
        <p:txBody>
          <a:bodyPr wrap="square" lIns="0" tIns="0" rIns="0" bIns="0" rtlCol="0" anchor="t"/>
          <a:lstStyle/>
          <a:p>
            <a:pPr marL="0" indent="0">
              <a:buNone/>
            </a:pPr>
            <a:r>
              <a:rPr lang="en-US" sz="1400" dirty="0">
                <a:solidFill>
                  <a:schemeClr val="tx1"/>
                </a:solidFill>
              </a:rPr>
              <a:t>Define the role. Internal or search?</a:t>
            </a:r>
            <a:endParaRPr lang="en-US" sz="1400" dirty="0"/>
          </a:p>
        </p:txBody>
      </p:sp>
      <p:sp>
        <p:nvSpPr>
          <p:cNvPr id="12" name="Badge 205"/>
          <p:cNvSpPr/>
          <p:nvPr/>
        </p:nvSpPr>
        <p:spPr>
          <a:xfrm>
            <a:off x="4343400" y="1554480"/>
            <a:ext cx="457200" cy="457200"/>
          </a:xfrm>
          <a:prstGeom prst="ellipse">
            <a:avLst/>
          </a:prstGeom>
          <a:solidFill>
            <a:schemeClr val="accent1"/>
          </a:solidFill>
          <a:ln/>
        </p:spPr>
        <p:txBody>
          <a:bodyPr/>
          <a:lstStyle/>
          <a:p>
            <a:endParaRPr lang="en-US"/>
          </a:p>
        </p:txBody>
      </p:sp>
      <p:sp>
        <p:nvSpPr>
          <p:cNvPr id="13" name="Text 206"/>
          <p:cNvSpPr txBox="1"/>
          <p:nvPr/>
        </p:nvSpPr>
        <p:spPr>
          <a:xfrm>
            <a:off x="4343400" y="15544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3</a:t>
            </a:r>
            <a:endParaRPr lang="en-US" sz="1600" dirty="0"/>
          </a:p>
        </p:txBody>
      </p:sp>
      <p:sp>
        <p:nvSpPr>
          <p:cNvPr id="14" name="Text 207"/>
          <p:cNvSpPr txBox="1"/>
          <p:nvPr/>
        </p:nvSpPr>
        <p:spPr>
          <a:xfrm>
            <a:off x="3840480" y="2240280"/>
            <a:ext cx="1463040" cy="320040"/>
          </a:xfrm>
          <a:prstGeom prst="rect">
            <a:avLst/>
          </a:prstGeom>
          <a:noFill/>
          <a:ln/>
        </p:spPr>
        <p:txBody>
          <a:bodyPr wrap="square" lIns="0" tIns="0" rIns="0" bIns="0" rtlCol="0" anchor="t"/>
          <a:lstStyle/>
          <a:p>
            <a:pPr marL="0" indent="0">
              <a:buNone/>
            </a:pPr>
            <a:r>
              <a:rPr lang="en-US" sz="1500" b="1" dirty="0">
                <a:solidFill>
                  <a:schemeClr val="tx2"/>
                </a:solidFill>
              </a:rPr>
              <a:t>9 to 3 months</a:t>
            </a:r>
            <a:endParaRPr lang="en-US" sz="1500" dirty="0"/>
          </a:p>
        </p:txBody>
      </p:sp>
      <p:sp>
        <p:nvSpPr>
          <p:cNvPr id="15" name="Text 208"/>
          <p:cNvSpPr txBox="1"/>
          <p:nvPr/>
        </p:nvSpPr>
        <p:spPr>
          <a:xfrm>
            <a:off x="3840480" y="2606040"/>
            <a:ext cx="1463040" cy="1280160"/>
          </a:xfrm>
          <a:prstGeom prst="rect">
            <a:avLst/>
          </a:prstGeom>
          <a:noFill/>
          <a:ln/>
        </p:spPr>
        <p:txBody>
          <a:bodyPr wrap="square" lIns="0" tIns="0" rIns="0" bIns="0" rtlCol="0" anchor="t"/>
          <a:lstStyle/>
          <a:p>
            <a:pPr marL="0" indent="0">
              <a:buNone/>
            </a:pPr>
            <a:r>
              <a:rPr lang="en-US" sz="1400" dirty="0">
                <a:solidFill>
                  <a:schemeClr val="tx1"/>
                </a:solidFill>
              </a:rPr>
              <a:t>Select. Announce in sequence.</a:t>
            </a:r>
            <a:endParaRPr lang="en-US" sz="1400" dirty="0"/>
          </a:p>
        </p:txBody>
      </p:sp>
      <p:sp>
        <p:nvSpPr>
          <p:cNvPr id="16" name="Badge 209"/>
          <p:cNvSpPr/>
          <p:nvPr/>
        </p:nvSpPr>
        <p:spPr>
          <a:xfrm>
            <a:off x="6035040" y="1554480"/>
            <a:ext cx="457200" cy="457200"/>
          </a:xfrm>
          <a:prstGeom prst="ellipse">
            <a:avLst/>
          </a:prstGeom>
          <a:solidFill>
            <a:schemeClr val="accent1"/>
          </a:solidFill>
          <a:ln/>
        </p:spPr>
        <p:txBody>
          <a:bodyPr/>
          <a:lstStyle/>
          <a:p>
            <a:endParaRPr lang="en-US"/>
          </a:p>
        </p:txBody>
      </p:sp>
      <p:sp>
        <p:nvSpPr>
          <p:cNvPr id="17" name="Text 210"/>
          <p:cNvSpPr txBox="1"/>
          <p:nvPr/>
        </p:nvSpPr>
        <p:spPr>
          <a:xfrm>
            <a:off x="6035040" y="15544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4</a:t>
            </a:r>
            <a:endParaRPr lang="en-US" sz="1600" dirty="0"/>
          </a:p>
        </p:txBody>
      </p:sp>
      <p:sp>
        <p:nvSpPr>
          <p:cNvPr id="18" name="Text 211"/>
          <p:cNvSpPr txBox="1"/>
          <p:nvPr/>
        </p:nvSpPr>
        <p:spPr>
          <a:xfrm>
            <a:off x="5532120" y="2240280"/>
            <a:ext cx="1463040" cy="320040"/>
          </a:xfrm>
          <a:prstGeom prst="rect">
            <a:avLst/>
          </a:prstGeom>
          <a:noFill/>
          <a:ln/>
        </p:spPr>
        <p:txBody>
          <a:bodyPr wrap="square" lIns="0" tIns="0" rIns="0" bIns="0" rtlCol="0" anchor="t"/>
          <a:lstStyle/>
          <a:p>
            <a:pPr marL="0" indent="0">
              <a:buNone/>
            </a:pPr>
            <a:r>
              <a:rPr lang="en-US" sz="1500" b="1" dirty="0">
                <a:solidFill>
                  <a:schemeClr val="tx2"/>
                </a:solidFill>
              </a:rPr>
              <a:t>3 to 0 months</a:t>
            </a:r>
            <a:endParaRPr lang="en-US" sz="1500" dirty="0"/>
          </a:p>
        </p:txBody>
      </p:sp>
      <p:sp>
        <p:nvSpPr>
          <p:cNvPr id="19" name="Text 212"/>
          <p:cNvSpPr txBox="1"/>
          <p:nvPr/>
        </p:nvSpPr>
        <p:spPr>
          <a:xfrm>
            <a:off x="5532120" y="2606040"/>
            <a:ext cx="1463040" cy="1280160"/>
          </a:xfrm>
          <a:prstGeom prst="rect">
            <a:avLst/>
          </a:prstGeom>
          <a:noFill/>
          <a:ln/>
        </p:spPr>
        <p:txBody>
          <a:bodyPr wrap="square" lIns="0" tIns="0" rIns="0" bIns="0" rtlCol="0" anchor="t"/>
          <a:lstStyle/>
          <a:p>
            <a:pPr marL="0" indent="0">
              <a:buNone/>
            </a:pPr>
            <a:r>
              <a:rPr lang="en-US" sz="1400" dirty="0">
                <a:solidFill>
                  <a:schemeClr val="tx1"/>
                </a:solidFill>
              </a:rPr>
              <a:t>Overlap. Transfer relationships and authority.</a:t>
            </a:r>
            <a:endParaRPr lang="en-US" sz="1400" dirty="0"/>
          </a:p>
        </p:txBody>
      </p:sp>
      <p:sp>
        <p:nvSpPr>
          <p:cNvPr id="20" name="Badge 213"/>
          <p:cNvSpPr/>
          <p:nvPr/>
        </p:nvSpPr>
        <p:spPr>
          <a:xfrm>
            <a:off x="7726680" y="1554480"/>
            <a:ext cx="457200" cy="457200"/>
          </a:xfrm>
          <a:prstGeom prst="ellipse">
            <a:avLst/>
          </a:prstGeom>
          <a:solidFill>
            <a:schemeClr val="accent1"/>
          </a:solidFill>
          <a:ln/>
        </p:spPr>
        <p:txBody>
          <a:bodyPr/>
          <a:lstStyle/>
          <a:p>
            <a:endParaRPr lang="en-US"/>
          </a:p>
        </p:txBody>
      </p:sp>
      <p:sp>
        <p:nvSpPr>
          <p:cNvPr id="21" name="Text 214"/>
          <p:cNvSpPr txBox="1"/>
          <p:nvPr/>
        </p:nvSpPr>
        <p:spPr>
          <a:xfrm>
            <a:off x="7726680" y="15544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rPr>
              <a:t>5</a:t>
            </a:r>
            <a:endParaRPr lang="en-US" sz="1600" dirty="0"/>
          </a:p>
        </p:txBody>
      </p:sp>
      <p:sp>
        <p:nvSpPr>
          <p:cNvPr id="22" name="Text 215"/>
          <p:cNvSpPr txBox="1"/>
          <p:nvPr/>
        </p:nvSpPr>
        <p:spPr>
          <a:xfrm>
            <a:off x="7223760" y="2240280"/>
            <a:ext cx="1463040" cy="320040"/>
          </a:xfrm>
          <a:prstGeom prst="rect">
            <a:avLst/>
          </a:prstGeom>
          <a:noFill/>
          <a:ln/>
        </p:spPr>
        <p:txBody>
          <a:bodyPr wrap="square" lIns="0" tIns="0" rIns="0" bIns="0" rtlCol="0" anchor="t"/>
          <a:lstStyle/>
          <a:p>
            <a:pPr marL="0" indent="0">
              <a:buNone/>
            </a:pPr>
            <a:r>
              <a:rPr lang="en-US" sz="1500" b="1" dirty="0">
                <a:solidFill>
                  <a:schemeClr val="tx2"/>
                </a:solidFill>
              </a:rPr>
              <a:t>First 90 days</a:t>
            </a:r>
            <a:endParaRPr lang="en-US" sz="1500" dirty="0"/>
          </a:p>
        </p:txBody>
      </p:sp>
      <p:sp>
        <p:nvSpPr>
          <p:cNvPr id="23" name="Text 216"/>
          <p:cNvSpPr txBox="1"/>
          <p:nvPr/>
        </p:nvSpPr>
        <p:spPr>
          <a:xfrm>
            <a:off x="7223760" y="2606040"/>
            <a:ext cx="1463040" cy="1280160"/>
          </a:xfrm>
          <a:prstGeom prst="rect">
            <a:avLst/>
          </a:prstGeom>
          <a:noFill/>
          <a:ln/>
        </p:spPr>
        <p:txBody>
          <a:bodyPr wrap="square" lIns="0" tIns="0" rIns="0" bIns="0" rtlCol="0" anchor="t"/>
          <a:lstStyle/>
          <a:p>
            <a:pPr marL="0" indent="0">
              <a:buNone/>
            </a:pPr>
            <a:r>
              <a:rPr lang="en-US" sz="1400" dirty="0">
                <a:solidFill>
                  <a:schemeClr val="tx1"/>
                </a:solidFill>
              </a:rPr>
              <a:t>Board backs the new leader. Predecessor steps back.</a:t>
            </a:r>
            <a:endParaRPr lang="en-US" sz="1400" dirty="0"/>
          </a:p>
        </p:txBody>
      </p:sp>
      <p:sp>
        <p:nvSpPr>
          <p:cNvPr id="24" name="Text 217"/>
          <p:cNvSpPr txBox="1"/>
          <p:nvPr/>
        </p:nvSpPr>
        <p:spPr>
          <a:xfrm>
            <a:off x="457200" y="4251960"/>
            <a:ext cx="8229600" cy="274320"/>
          </a:xfrm>
          <a:prstGeom prst="rect">
            <a:avLst/>
          </a:prstGeom>
          <a:noFill/>
          <a:ln/>
        </p:spPr>
        <p:txBody>
          <a:bodyPr wrap="square" lIns="0" tIns="0" rIns="0" bIns="0" rtlCol="0" anchor="t"/>
          <a:lstStyle/>
          <a:p>
            <a:pPr marL="0" indent="0">
              <a:buNone/>
            </a:pPr>
            <a:r>
              <a:rPr lang="en-US" sz="1100" i="1" dirty="0">
                <a:solidFill>
                  <a:schemeClr val="accent6"/>
                </a:solidFill>
              </a:rPr>
              <a:t>Illustrative pacing for a planned departure. Scale it to the size and complexity of your organization.</a:t>
            </a:r>
            <a:endParaRPr lang="en-US" sz="11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Tell people in the right order</a:t>
            </a:r>
            <a:endParaRPr lang="en-US" sz="3200" dirty="0"/>
          </a:p>
        </p:txBody>
      </p:sp>
      <p:sp>
        <p:nvSpPr>
          <p:cNvPr id="3" name="Card 218"/>
          <p:cNvSpPr/>
          <p:nvPr/>
        </p:nvSpPr>
        <p:spPr>
          <a:xfrm>
            <a:off x="457200" y="1234440"/>
            <a:ext cx="1783080" cy="2240280"/>
          </a:xfrm>
          <a:prstGeom prst="roundRect">
            <a:avLst>
              <a:gd name="adj" fmla="val 4103"/>
            </a:avLst>
          </a:prstGeom>
          <a:solidFill>
            <a:schemeClr val="bg2"/>
          </a:solidFill>
          <a:ln/>
        </p:spPr>
        <p:txBody>
          <a:bodyPr/>
          <a:lstStyle/>
          <a:p>
            <a:endParaRPr lang="en-US"/>
          </a:p>
        </p:txBody>
      </p:sp>
      <p:sp>
        <p:nvSpPr>
          <p:cNvPr id="4" name="Badge 219"/>
          <p:cNvSpPr/>
          <p:nvPr/>
        </p:nvSpPr>
        <p:spPr>
          <a:xfrm>
            <a:off x="640080" y="1371600"/>
            <a:ext cx="411480" cy="411480"/>
          </a:xfrm>
          <a:prstGeom prst="ellipse">
            <a:avLst/>
          </a:prstGeom>
          <a:solidFill>
            <a:schemeClr val="accent1"/>
          </a:solidFill>
          <a:ln/>
        </p:spPr>
        <p:txBody>
          <a:bodyPr/>
          <a:lstStyle/>
          <a:p>
            <a:endParaRPr lang="en-US"/>
          </a:p>
        </p:txBody>
      </p:sp>
      <p:sp>
        <p:nvSpPr>
          <p:cNvPr id="5" name="Text 220"/>
          <p:cNvSpPr txBox="1"/>
          <p:nvPr/>
        </p:nvSpPr>
        <p:spPr>
          <a:xfrm>
            <a:off x="640080" y="137160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1</a:t>
            </a:r>
            <a:endParaRPr lang="en-US" sz="1400" dirty="0"/>
          </a:p>
        </p:txBody>
      </p:sp>
      <p:sp>
        <p:nvSpPr>
          <p:cNvPr id="6" name="Text 221"/>
          <p:cNvSpPr txBox="1"/>
          <p:nvPr/>
        </p:nvSpPr>
        <p:spPr>
          <a:xfrm>
            <a:off x="640080" y="1874520"/>
            <a:ext cx="1463040" cy="548640"/>
          </a:xfrm>
          <a:prstGeom prst="rect">
            <a:avLst/>
          </a:prstGeom>
          <a:noFill/>
          <a:ln/>
        </p:spPr>
        <p:txBody>
          <a:bodyPr wrap="square" lIns="0" tIns="0" rIns="0" bIns="0" rtlCol="0" anchor="t"/>
          <a:lstStyle/>
          <a:p>
            <a:pPr marL="0" indent="0">
              <a:buNone/>
            </a:pPr>
            <a:r>
              <a:rPr lang="en-US" sz="1600" b="1" dirty="0">
                <a:solidFill>
                  <a:schemeClr val="tx2"/>
                </a:solidFill>
              </a:rPr>
              <a:t>Board or elders</a:t>
            </a:r>
            <a:endParaRPr lang="en-US" sz="1600" dirty="0"/>
          </a:p>
        </p:txBody>
      </p:sp>
      <p:sp>
        <p:nvSpPr>
          <p:cNvPr id="7" name="Text 222"/>
          <p:cNvSpPr txBox="1"/>
          <p:nvPr/>
        </p:nvSpPr>
        <p:spPr>
          <a:xfrm>
            <a:off x="640080" y="2468880"/>
            <a:ext cx="1463040" cy="914400"/>
          </a:xfrm>
          <a:prstGeom prst="rect">
            <a:avLst/>
          </a:prstGeom>
          <a:noFill/>
          <a:ln/>
        </p:spPr>
        <p:txBody>
          <a:bodyPr wrap="square" lIns="0" tIns="0" rIns="0" bIns="0" rtlCol="0" anchor="t"/>
          <a:lstStyle/>
          <a:p>
            <a:pPr marL="0" indent="0">
              <a:buNone/>
            </a:pPr>
            <a:r>
              <a:rPr lang="en-US" sz="1400" dirty="0">
                <a:solidFill>
                  <a:schemeClr val="tx1"/>
                </a:solidFill>
              </a:rPr>
              <a:t>Chair and leader deliver it together</a:t>
            </a:r>
            <a:endParaRPr lang="en-US" sz="1400" dirty="0"/>
          </a:p>
        </p:txBody>
      </p:sp>
      <p:sp>
        <p:nvSpPr>
          <p:cNvPr id="8" name="Arrow 223"/>
          <p:cNvSpPr/>
          <p:nvPr/>
        </p:nvSpPr>
        <p:spPr>
          <a:xfrm>
            <a:off x="2304288" y="2240280"/>
            <a:ext cx="237744" cy="237744"/>
          </a:xfrm>
          <a:prstGeom prst="rightArrow">
            <a:avLst/>
          </a:prstGeom>
          <a:solidFill>
            <a:schemeClr val="accent1"/>
          </a:solidFill>
          <a:ln/>
        </p:spPr>
        <p:txBody>
          <a:bodyPr/>
          <a:lstStyle/>
          <a:p>
            <a:endParaRPr lang="en-US"/>
          </a:p>
        </p:txBody>
      </p:sp>
      <p:sp>
        <p:nvSpPr>
          <p:cNvPr id="9" name="Card 224"/>
          <p:cNvSpPr/>
          <p:nvPr/>
        </p:nvSpPr>
        <p:spPr>
          <a:xfrm>
            <a:off x="2606040" y="1234440"/>
            <a:ext cx="1783080" cy="2240280"/>
          </a:xfrm>
          <a:prstGeom prst="roundRect">
            <a:avLst>
              <a:gd name="adj" fmla="val 4103"/>
            </a:avLst>
          </a:prstGeom>
          <a:solidFill>
            <a:schemeClr val="bg2"/>
          </a:solidFill>
          <a:ln/>
        </p:spPr>
        <p:txBody>
          <a:bodyPr/>
          <a:lstStyle/>
          <a:p>
            <a:endParaRPr lang="en-US"/>
          </a:p>
        </p:txBody>
      </p:sp>
      <p:sp>
        <p:nvSpPr>
          <p:cNvPr id="10" name="Badge 225"/>
          <p:cNvSpPr/>
          <p:nvPr/>
        </p:nvSpPr>
        <p:spPr>
          <a:xfrm>
            <a:off x="2788920" y="1371600"/>
            <a:ext cx="411480" cy="411480"/>
          </a:xfrm>
          <a:prstGeom prst="ellipse">
            <a:avLst/>
          </a:prstGeom>
          <a:solidFill>
            <a:schemeClr val="accent1"/>
          </a:solidFill>
          <a:ln/>
        </p:spPr>
        <p:txBody>
          <a:bodyPr/>
          <a:lstStyle/>
          <a:p>
            <a:endParaRPr lang="en-US"/>
          </a:p>
        </p:txBody>
      </p:sp>
      <p:sp>
        <p:nvSpPr>
          <p:cNvPr id="11" name="Text 226"/>
          <p:cNvSpPr txBox="1"/>
          <p:nvPr/>
        </p:nvSpPr>
        <p:spPr>
          <a:xfrm>
            <a:off x="2788920" y="137160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2</a:t>
            </a:r>
            <a:endParaRPr lang="en-US" sz="1400" dirty="0"/>
          </a:p>
        </p:txBody>
      </p:sp>
      <p:sp>
        <p:nvSpPr>
          <p:cNvPr id="12" name="Text 227"/>
          <p:cNvSpPr txBox="1"/>
          <p:nvPr/>
        </p:nvSpPr>
        <p:spPr>
          <a:xfrm>
            <a:off x="2788920" y="1874520"/>
            <a:ext cx="1463040" cy="548640"/>
          </a:xfrm>
          <a:prstGeom prst="rect">
            <a:avLst/>
          </a:prstGeom>
          <a:noFill/>
          <a:ln/>
        </p:spPr>
        <p:txBody>
          <a:bodyPr wrap="square" lIns="0" tIns="0" rIns="0" bIns="0" rtlCol="0" anchor="t"/>
          <a:lstStyle/>
          <a:p>
            <a:pPr marL="0" indent="0">
              <a:buNone/>
            </a:pPr>
            <a:r>
              <a:rPr lang="en-US" sz="1600" b="1" dirty="0">
                <a:solidFill>
                  <a:schemeClr val="tx2"/>
                </a:solidFill>
              </a:rPr>
              <a:t>Staff</a:t>
            </a:r>
            <a:endParaRPr lang="en-US" sz="1600" dirty="0"/>
          </a:p>
        </p:txBody>
      </p:sp>
      <p:sp>
        <p:nvSpPr>
          <p:cNvPr id="13" name="Text 228"/>
          <p:cNvSpPr txBox="1"/>
          <p:nvPr/>
        </p:nvSpPr>
        <p:spPr>
          <a:xfrm>
            <a:off x="2788920" y="2468880"/>
            <a:ext cx="1463040" cy="914400"/>
          </a:xfrm>
          <a:prstGeom prst="rect">
            <a:avLst/>
          </a:prstGeom>
          <a:noFill/>
          <a:ln/>
        </p:spPr>
        <p:txBody>
          <a:bodyPr wrap="square" lIns="0" tIns="0" rIns="0" bIns="0" rtlCol="0" anchor="t"/>
          <a:lstStyle/>
          <a:p>
            <a:pPr marL="0" indent="0">
              <a:buNone/>
            </a:pPr>
            <a:r>
              <a:rPr lang="en-US" sz="1400" dirty="0">
                <a:solidFill>
                  <a:schemeClr val="tx1"/>
                </a:solidFill>
              </a:rPr>
              <a:t>In person, same day as the board</a:t>
            </a:r>
            <a:endParaRPr lang="en-US" sz="1400" dirty="0"/>
          </a:p>
        </p:txBody>
      </p:sp>
      <p:sp>
        <p:nvSpPr>
          <p:cNvPr id="14" name="Arrow 229"/>
          <p:cNvSpPr/>
          <p:nvPr/>
        </p:nvSpPr>
        <p:spPr>
          <a:xfrm>
            <a:off x="4453128" y="2240280"/>
            <a:ext cx="237744" cy="237744"/>
          </a:xfrm>
          <a:prstGeom prst="rightArrow">
            <a:avLst/>
          </a:prstGeom>
          <a:solidFill>
            <a:schemeClr val="accent1"/>
          </a:solidFill>
          <a:ln/>
        </p:spPr>
        <p:txBody>
          <a:bodyPr/>
          <a:lstStyle/>
          <a:p>
            <a:endParaRPr lang="en-US"/>
          </a:p>
        </p:txBody>
      </p:sp>
      <p:sp>
        <p:nvSpPr>
          <p:cNvPr id="15" name="Card 230"/>
          <p:cNvSpPr/>
          <p:nvPr/>
        </p:nvSpPr>
        <p:spPr>
          <a:xfrm>
            <a:off x="4754880" y="1234440"/>
            <a:ext cx="1783080" cy="2240280"/>
          </a:xfrm>
          <a:prstGeom prst="roundRect">
            <a:avLst>
              <a:gd name="adj" fmla="val 4103"/>
            </a:avLst>
          </a:prstGeom>
          <a:solidFill>
            <a:schemeClr val="bg2"/>
          </a:solidFill>
          <a:ln/>
        </p:spPr>
        <p:txBody>
          <a:bodyPr/>
          <a:lstStyle/>
          <a:p>
            <a:endParaRPr lang="en-US"/>
          </a:p>
        </p:txBody>
      </p:sp>
      <p:sp>
        <p:nvSpPr>
          <p:cNvPr id="16" name="Badge 231"/>
          <p:cNvSpPr/>
          <p:nvPr/>
        </p:nvSpPr>
        <p:spPr>
          <a:xfrm>
            <a:off x="4937760" y="1371600"/>
            <a:ext cx="411480" cy="411480"/>
          </a:xfrm>
          <a:prstGeom prst="ellipse">
            <a:avLst/>
          </a:prstGeom>
          <a:solidFill>
            <a:schemeClr val="accent1"/>
          </a:solidFill>
          <a:ln/>
        </p:spPr>
        <p:txBody>
          <a:bodyPr/>
          <a:lstStyle/>
          <a:p>
            <a:endParaRPr lang="en-US"/>
          </a:p>
        </p:txBody>
      </p:sp>
      <p:sp>
        <p:nvSpPr>
          <p:cNvPr id="17" name="Text 232"/>
          <p:cNvSpPr txBox="1"/>
          <p:nvPr/>
        </p:nvSpPr>
        <p:spPr>
          <a:xfrm>
            <a:off x="4937760" y="137160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3</a:t>
            </a:r>
            <a:endParaRPr lang="en-US" sz="1400" dirty="0"/>
          </a:p>
        </p:txBody>
      </p:sp>
      <p:sp>
        <p:nvSpPr>
          <p:cNvPr id="18" name="Text 233"/>
          <p:cNvSpPr txBox="1"/>
          <p:nvPr/>
        </p:nvSpPr>
        <p:spPr>
          <a:xfrm>
            <a:off x="4937760" y="1874520"/>
            <a:ext cx="1463040" cy="548640"/>
          </a:xfrm>
          <a:prstGeom prst="rect">
            <a:avLst/>
          </a:prstGeom>
          <a:noFill/>
          <a:ln/>
        </p:spPr>
        <p:txBody>
          <a:bodyPr wrap="square" lIns="0" tIns="0" rIns="0" bIns="0" rtlCol="0" anchor="t"/>
          <a:lstStyle/>
          <a:p>
            <a:pPr marL="0" indent="0">
              <a:buNone/>
            </a:pPr>
            <a:r>
              <a:rPr lang="en-US" sz="1600" b="1" dirty="0">
                <a:solidFill>
                  <a:schemeClr val="tx2"/>
                </a:solidFill>
              </a:rPr>
              <a:t>Donors and partners</a:t>
            </a:r>
            <a:endParaRPr lang="en-US" sz="1600" dirty="0"/>
          </a:p>
        </p:txBody>
      </p:sp>
      <p:sp>
        <p:nvSpPr>
          <p:cNvPr id="19" name="Text 234"/>
          <p:cNvSpPr txBox="1"/>
          <p:nvPr/>
        </p:nvSpPr>
        <p:spPr>
          <a:xfrm>
            <a:off x="4937760" y="2468880"/>
            <a:ext cx="1463040" cy="914400"/>
          </a:xfrm>
          <a:prstGeom prst="rect">
            <a:avLst/>
          </a:prstGeom>
          <a:noFill/>
          <a:ln/>
        </p:spPr>
        <p:txBody>
          <a:bodyPr wrap="square" lIns="0" tIns="0" rIns="0" bIns="0" rtlCol="0" anchor="t"/>
          <a:lstStyle/>
          <a:p>
            <a:pPr marL="0" indent="0">
              <a:buNone/>
            </a:pPr>
            <a:r>
              <a:rPr lang="en-US" sz="1400" dirty="0">
                <a:solidFill>
                  <a:schemeClr val="tx1"/>
                </a:solidFill>
              </a:rPr>
              <a:t>Personal calls before any public notice</a:t>
            </a:r>
            <a:endParaRPr lang="en-US" sz="1400" dirty="0"/>
          </a:p>
        </p:txBody>
      </p:sp>
      <p:sp>
        <p:nvSpPr>
          <p:cNvPr id="20" name="Arrow 235"/>
          <p:cNvSpPr/>
          <p:nvPr/>
        </p:nvSpPr>
        <p:spPr>
          <a:xfrm>
            <a:off x="6601968" y="2240280"/>
            <a:ext cx="237744" cy="237744"/>
          </a:xfrm>
          <a:prstGeom prst="rightArrow">
            <a:avLst/>
          </a:prstGeom>
          <a:solidFill>
            <a:schemeClr val="accent1"/>
          </a:solidFill>
          <a:ln/>
        </p:spPr>
        <p:txBody>
          <a:bodyPr/>
          <a:lstStyle/>
          <a:p>
            <a:endParaRPr lang="en-US"/>
          </a:p>
        </p:txBody>
      </p:sp>
      <p:sp>
        <p:nvSpPr>
          <p:cNvPr id="21" name="Card 236"/>
          <p:cNvSpPr/>
          <p:nvPr/>
        </p:nvSpPr>
        <p:spPr>
          <a:xfrm>
            <a:off x="6903720" y="1234440"/>
            <a:ext cx="1783080" cy="2240280"/>
          </a:xfrm>
          <a:prstGeom prst="roundRect">
            <a:avLst>
              <a:gd name="adj" fmla="val 4103"/>
            </a:avLst>
          </a:prstGeom>
          <a:solidFill>
            <a:schemeClr val="bg2"/>
          </a:solidFill>
          <a:ln/>
        </p:spPr>
        <p:txBody>
          <a:bodyPr/>
          <a:lstStyle/>
          <a:p>
            <a:endParaRPr lang="en-US"/>
          </a:p>
        </p:txBody>
      </p:sp>
      <p:sp>
        <p:nvSpPr>
          <p:cNvPr id="22" name="Badge 237"/>
          <p:cNvSpPr/>
          <p:nvPr/>
        </p:nvSpPr>
        <p:spPr>
          <a:xfrm>
            <a:off x="7086600" y="1371600"/>
            <a:ext cx="411480" cy="411480"/>
          </a:xfrm>
          <a:prstGeom prst="ellipse">
            <a:avLst/>
          </a:prstGeom>
          <a:solidFill>
            <a:schemeClr val="accent1"/>
          </a:solidFill>
          <a:ln/>
        </p:spPr>
        <p:txBody>
          <a:bodyPr/>
          <a:lstStyle/>
          <a:p>
            <a:endParaRPr lang="en-US"/>
          </a:p>
        </p:txBody>
      </p:sp>
      <p:sp>
        <p:nvSpPr>
          <p:cNvPr id="23" name="Text 238"/>
          <p:cNvSpPr txBox="1"/>
          <p:nvPr/>
        </p:nvSpPr>
        <p:spPr>
          <a:xfrm>
            <a:off x="7086600" y="1371600"/>
            <a:ext cx="411480" cy="411480"/>
          </a:xfrm>
          <a:prstGeom prst="rect">
            <a:avLst/>
          </a:prstGeom>
          <a:noFill/>
          <a:ln/>
        </p:spPr>
        <p:txBody>
          <a:bodyPr wrap="square" lIns="0" tIns="0" rIns="0" bIns="0" rtlCol="0" anchor="ctr"/>
          <a:lstStyle/>
          <a:p>
            <a:pPr marL="0" indent="0" algn="ctr">
              <a:buNone/>
            </a:pPr>
            <a:r>
              <a:rPr lang="en-US" sz="1400" b="1" dirty="0">
                <a:solidFill>
                  <a:schemeClr val="tx2"/>
                </a:solidFill>
              </a:rPr>
              <a:t>4</a:t>
            </a:r>
            <a:endParaRPr lang="en-US" sz="1400" dirty="0"/>
          </a:p>
        </p:txBody>
      </p:sp>
      <p:sp>
        <p:nvSpPr>
          <p:cNvPr id="24" name="Text 239"/>
          <p:cNvSpPr txBox="1"/>
          <p:nvPr/>
        </p:nvSpPr>
        <p:spPr>
          <a:xfrm>
            <a:off x="7086600" y="1874520"/>
            <a:ext cx="1463040" cy="548640"/>
          </a:xfrm>
          <a:prstGeom prst="rect">
            <a:avLst/>
          </a:prstGeom>
          <a:noFill/>
          <a:ln/>
        </p:spPr>
        <p:txBody>
          <a:bodyPr wrap="square" lIns="0" tIns="0" rIns="0" bIns="0" rtlCol="0" anchor="t"/>
          <a:lstStyle/>
          <a:p>
            <a:pPr marL="0" indent="0">
              <a:buNone/>
            </a:pPr>
            <a:r>
              <a:rPr lang="en-US" sz="1600" b="1" dirty="0">
                <a:solidFill>
                  <a:schemeClr val="tx2"/>
                </a:solidFill>
              </a:rPr>
              <a:t>Congregation and community</a:t>
            </a:r>
            <a:endParaRPr lang="en-US" sz="1600" dirty="0"/>
          </a:p>
        </p:txBody>
      </p:sp>
      <p:sp>
        <p:nvSpPr>
          <p:cNvPr id="25" name="Text 240"/>
          <p:cNvSpPr txBox="1"/>
          <p:nvPr/>
        </p:nvSpPr>
        <p:spPr>
          <a:xfrm>
            <a:off x="7086600" y="2468880"/>
            <a:ext cx="1463040" cy="914400"/>
          </a:xfrm>
          <a:prstGeom prst="rect">
            <a:avLst/>
          </a:prstGeom>
          <a:noFill/>
          <a:ln/>
        </p:spPr>
        <p:txBody>
          <a:bodyPr wrap="square" lIns="0" tIns="0" rIns="0" bIns="0" rtlCol="0" anchor="t"/>
          <a:lstStyle/>
          <a:p>
            <a:pPr marL="0" indent="0">
              <a:buNone/>
            </a:pPr>
            <a:r>
              <a:rPr lang="en-US" sz="1400" dirty="0">
                <a:solidFill>
                  <a:schemeClr val="tx1"/>
                </a:solidFill>
              </a:rPr>
              <a:t>One clear message with the new leader visible</a:t>
            </a:r>
            <a:endParaRPr lang="en-US" sz="1400" dirty="0"/>
          </a:p>
        </p:txBody>
      </p:sp>
      <p:sp>
        <p:nvSpPr>
          <p:cNvPr id="26" name="Card 241"/>
          <p:cNvSpPr/>
          <p:nvPr/>
        </p:nvSpPr>
        <p:spPr>
          <a:xfrm>
            <a:off x="457200" y="3657600"/>
            <a:ext cx="8229600" cy="777240"/>
          </a:xfrm>
          <a:prstGeom prst="roundRect">
            <a:avLst>
              <a:gd name="adj" fmla="val 9412"/>
            </a:avLst>
          </a:prstGeom>
          <a:solidFill>
            <a:schemeClr val="tx2"/>
          </a:solidFill>
          <a:ln/>
        </p:spPr>
        <p:txBody>
          <a:bodyPr/>
          <a:lstStyle/>
          <a:p>
            <a:endParaRPr lang="en-US"/>
          </a:p>
        </p:txBody>
      </p:sp>
      <p:sp>
        <p:nvSpPr>
          <p:cNvPr id="27" name="Text 242"/>
          <p:cNvSpPr txBox="1"/>
          <p:nvPr/>
        </p:nvSpPr>
        <p:spPr>
          <a:xfrm>
            <a:off x="685800" y="3657600"/>
            <a:ext cx="7772400" cy="777240"/>
          </a:xfrm>
          <a:prstGeom prst="rect">
            <a:avLst/>
          </a:prstGeom>
          <a:noFill/>
          <a:ln/>
        </p:spPr>
        <p:txBody>
          <a:bodyPr wrap="square" lIns="0" tIns="0" rIns="0" bIns="0" rtlCol="0" anchor="ctr"/>
          <a:lstStyle/>
          <a:p>
            <a:pPr marL="0" indent="0">
              <a:buNone/>
            </a:pPr>
            <a:r>
              <a:rPr lang="en-US" sz="1600" dirty="0">
                <a:solidFill>
                  <a:schemeClr val="bg1"/>
                </a:solidFill>
              </a:rPr>
              <a:t>Every message answers three questions: what is changing, what is not, and what happens next</a:t>
            </a:r>
            <a:endParaRPr lang="en-US" sz="1600" dirty="0"/>
          </a:p>
        </p:txBody>
      </p:sp>
      <p:sp>
        <p:nvSpPr>
          <p:cNvPr id="28"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Five ways transitions fail</a:t>
            </a:r>
            <a:endParaRPr lang="en-US" sz="3200" dirty="0"/>
          </a:p>
        </p:txBody>
      </p:sp>
      <p:sp>
        <p:nvSpPr>
          <p:cNvPr id="3" name="Text 243"/>
          <p:cNvSpPr txBox="1"/>
          <p:nvPr/>
        </p:nvSpPr>
        <p:spPr>
          <a:xfrm>
            <a:off x="1051560" y="1143000"/>
            <a:ext cx="3474720" cy="228600"/>
          </a:xfrm>
          <a:prstGeom prst="rect">
            <a:avLst/>
          </a:prstGeom>
          <a:noFill/>
          <a:ln/>
        </p:spPr>
        <p:txBody>
          <a:bodyPr wrap="square" lIns="0" tIns="0" rIns="0" bIns="0" rtlCol="0" anchor="t"/>
          <a:lstStyle/>
          <a:p>
            <a:pPr marL="0" indent="0">
              <a:buNone/>
            </a:pPr>
            <a:r>
              <a:rPr lang="en-US" sz="1100" b="1" dirty="0">
                <a:solidFill>
                  <a:schemeClr val="accent3"/>
                </a:solidFill>
              </a:rPr>
              <a:t>WHAT GOES WRONG</a:t>
            </a:r>
            <a:endParaRPr lang="en-US" sz="1100" dirty="0"/>
          </a:p>
        </p:txBody>
      </p:sp>
      <p:sp>
        <p:nvSpPr>
          <p:cNvPr id="4" name="Text 244"/>
          <p:cNvSpPr txBox="1"/>
          <p:nvPr/>
        </p:nvSpPr>
        <p:spPr>
          <a:xfrm>
            <a:off x="4754880" y="1143000"/>
            <a:ext cx="3840480" cy="228600"/>
          </a:xfrm>
          <a:prstGeom prst="rect">
            <a:avLst/>
          </a:prstGeom>
          <a:noFill/>
          <a:ln/>
        </p:spPr>
        <p:txBody>
          <a:bodyPr wrap="square" lIns="0" tIns="0" rIns="0" bIns="0" rtlCol="0" anchor="t"/>
          <a:lstStyle/>
          <a:p>
            <a:pPr marL="0" indent="0">
              <a:buNone/>
            </a:pPr>
            <a:r>
              <a:rPr lang="en-US" sz="1100" b="1" dirty="0">
                <a:solidFill>
                  <a:schemeClr val="accent2"/>
                </a:solidFill>
              </a:rPr>
              <a:t>WHAT TO DO INSTEAD</a:t>
            </a:r>
            <a:endParaRPr lang="en-US" sz="1100" dirty="0"/>
          </a:p>
        </p:txBody>
      </p:sp>
      <p:sp>
        <p:nvSpPr>
          <p:cNvPr id="5" name="Card 245"/>
          <p:cNvSpPr/>
          <p:nvPr/>
        </p:nvSpPr>
        <p:spPr>
          <a:xfrm>
            <a:off x="457200" y="1463040"/>
            <a:ext cx="8229600" cy="512064"/>
          </a:xfrm>
          <a:prstGeom prst="roundRect">
            <a:avLst>
              <a:gd name="adj" fmla="val 14286"/>
            </a:avLst>
          </a:prstGeom>
          <a:solidFill>
            <a:schemeClr val="bg2"/>
          </a:solidFill>
          <a:ln/>
        </p:spPr>
        <p:txBody>
          <a:bodyPr/>
          <a:lstStyle/>
          <a:p>
            <a:endParaRPr lang="en-US"/>
          </a:p>
        </p:txBody>
      </p:sp>
      <p:sp>
        <p:nvSpPr>
          <p:cNvPr id="6" name="Badge 246"/>
          <p:cNvSpPr/>
          <p:nvPr/>
        </p:nvSpPr>
        <p:spPr>
          <a:xfrm>
            <a:off x="548640" y="1536192"/>
            <a:ext cx="365760" cy="365760"/>
          </a:xfrm>
          <a:prstGeom prst="ellipse">
            <a:avLst/>
          </a:prstGeom>
          <a:solidFill>
            <a:schemeClr val="accent3"/>
          </a:solidFill>
          <a:ln/>
        </p:spPr>
        <p:txBody>
          <a:bodyPr/>
          <a:lstStyle/>
          <a:p>
            <a:endParaRPr lang="en-US"/>
          </a:p>
        </p:txBody>
      </p:sp>
      <p:sp>
        <p:nvSpPr>
          <p:cNvPr id="7" name="Text 247"/>
          <p:cNvSpPr txBox="1"/>
          <p:nvPr/>
        </p:nvSpPr>
        <p:spPr>
          <a:xfrm>
            <a:off x="548640" y="1536192"/>
            <a:ext cx="365760" cy="365760"/>
          </a:xfrm>
          <a:prstGeom prst="rect">
            <a:avLst/>
          </a:prstGeom>
          <a:noFill/>
          <a:ln/>
        </p:spPr>
        <p:txBody>
          <a:bodyPr wrap="square" lIns="0" tIns="0" rIns="0" bIns="0" rtlCol="0" anchor="ctr"/>
          <a:lstStyle/>
          <a:p>
            <a:pPr marL="0" indent="0" algn="ctr">
              <a:buNone/>
            </a:pPr>
            <a:r>
              <a:rPr lang="en-US" sz="1400" b="1" dirty="0">
                <a:solidFill>
                  <a:schemeClr val="bg1"/>
                </a:solidFill>
              </a:rPr>
              <a:t>1</a:t>
            </a:r>
            <a:endParaRPr lang="en-US" sz="1400" dirty="0"/>
          </a:p>
        </p:txBody>
      </p:sp>
      <p:sp>
        <p:nvSpPr>
          <p:cNvPr id="8" name="Text 248"/>
          <p:cNvSpPr txBox="1"/>
          <p:nvPr/>
        </p:nvSpPr>
        <p:spPr>
          <a:xfrm>
            <a:off x="1051560" y="1463040"/>
            <a:ext cx="3566160" cy="512064"/>
          </a:xfrm>
          <a:prstGeom prst="rect">
            <a:avLst/>
          </a:prstGeom>
          <a:noFill/>
          <a:ln/>
        </p:spPr>
        <p:txBody>
          <a:bodyPr wrap="square" lIns="0" tIns="0" rIns="0" bIns="0" rtlCol="0" anchor="ctr"/>
          <a:lstStyle/>
          <a:p>
            <a:pPr marL="0" indent="0">
              <a:buNone/>
            </a:pPr>
            <a:r>
              <a:rPr lang="en-US" sz="1400" b="1" dirty="0">
                <a:solidFill>
                  <a:schemeClr val="tx2"/>
                </a:solidFill>
              </a:rPr>
              <a:t>Waiting until it is urgent</a:t>
            </a:r>
            <a:endParaRPr lang="en-US" sz="1400" dirty="0"/>
          </a:p>
        </p:txBody>
      </p:sp>
      <p:sp>
        <p:nvSpPr>
          <p:cNvPr id="9" name="Text 249"/>
          <p:cNvSpPr txBox="1"/>
          <p:nvPr/>
        </p:nvSpPr>
        <p:spPr>
          <a:xfrm>
            <a:off x="4754880" y="1463040"/>
            <a:ext cx="3840480" cy="512064"/>
          </a:xfrm>
          <a:prstGeom prst="rect">
            <a:avLst/>
          </a:prstGeom>
          <a:noFill/>
          <a:ln/>
        </p:spPr>
        <p:txBody>
          <a:bodyPr wrap="square" lIns="0" tIns="0" rIns="0" bIns="0" rtlCol="0" anchor="ctr"/>
          <a:lstStyle/>
          <a:p>
            <a:pPr marL="0" indent="0">
              <a:buNone/>
            </a:pPr>
            <a:r>
              <a:rPr lang="en-US" sz="1400" dirty="0">
                <a:solidFill>
                  <a:schemeClr val="tx1"/>
                </a:solidFill>
              </a:rPr>
              <a:t>Put succession on the board calendar every year</a:t>
            </a:r>
            <a:endParaRPr lang="en-US" sz="1400" dirty="0"/>
          </a:p>
        </p:txBody>
      </p:sp>
      <p:sp>
        <p:nvSpPr>
          <p:cNvPr id="10" name="Card 250"/>
          <p:cNvSpPr/>
          <p:nvPr/>
        </p:nvSpPr>
        <p:spPr>
          <a:xfrm>
            <a:off x="457200" y="2066544"/>
            <a:ext cx="8229600" cy="512064"/>
          </a:xfrm>
          <a:prstGeom prst="roundRect">
            <a:avLst>
              <a:gd name="adj" fmla="val 14286"/>
            </a:avLst>
          </a:prstGeom>
          <a:solidFill>
            <a:schemeClr val="bg2"/>
          </a:solidFill>
          <a:ln/>
        </p:spPr>
        <p:txBody>
          <a:bodyPr/>
          <a:lstStyle/>
          <a:p>
            <a:endParaRPr lang="en-US"/>
          </a:p>
        </p:txBody>
      </p:sp>
      <p:sp>
        <p:nvSpPr>
          <p:cNvPr id="11" name="Badge 251"/>
          <p:cNvSpPr/>
          <p:nvPr/>
        </p:nvSpPr>
        <p:spPr>
          <a:xfrm>
            <a:off x="548640" y="2139696"/>
            <a:ext cx="365760" cy="365760"/>
          </a:xfrm>
          <a:prstGeom prst="ellipse">
            <a:avLst/>
          </a:prstGeom>
          <a:solidFill>
            <a:schemeClr val="accent3"/>
          </a:solidFill>
          <a:ln/>
        </p:spPr>
        <p:txBody>
          <a:bodyPr/>
          <a:lstStyle/>
          <a:p>
            <a:endParaRPr lang="en-US"/>
          </a:p>
        </p:txBody>
      </p:sp>
      <p:sp>
        <p:nvSpPr>
          <p:cNvPr id="12" name="Text 252"/>
          <p:cNvSpPr txBox="1"/>
          <p:nvPr/>
        </p:nvSpPr>
        <p:spPr>
          <a:xfrm>
            <a:off x="548640" y="2139696"/>
            <a:ext cx="365760" cy="365760"/>
          </a:xfrm>
          <a:prstGeom prst="rect">
            <a:avLst/>
          </a:prstGeom>
          <a:noFill/>
          <a:ln/>
        </p:spPr>
        <p:txBody>
          <a:bodyPr wrap="square" lIns="0" tIns="0" rIns="0" bIns="0" rtlCol="0" anchor="ctr"/>
          <a:lstStyle/>
          <a:p>
            <a:pPr marL="0" indent="0" algn="ctr">
              <a:buNone/>
            </a:pPr>
            <a:r>
              <a:rPr lang="en-US" sz="1400" b="1" dirty="0">
                <a:solidFill>
                  <a:schemeClr val="bg1"/>
                </a:solidFill>
              </a:rPr>
              <a:t>2</a:t>
            </a:r>
            <a:endParaRPr lang="en-US" sz="1400" dirty="0"/>
          </a:p>
        </p:txBody>
      </p:sp>
      <p:sp>
        <p:nvSpPr>
          <p:cNvPr id="13" name="Text 253"/>
          <p:cNvSpPr txBox="1"/>
          <p:nvPr/>
        </p:nvSpPr>
        <p:spPr>
          <a:xfrm>
            <a:off x="1051560" y="2066544"/>
            <a:ext cx="3566160" cy="512064"/>
          </a:xfrm>
          <a:prstGeom prst="rect">
            <a:avLst/>
          </a:prstGeom>
          <a:noFill/>
          <a:ln/>
        </p:spPr>
        <p:txBody>
          <a:bodyPr wrap="square" lIns="0" tIns="0" rIns="0" bIns="0" rtlCol="0" anchor="ctr"/>
          <a:lstStyle/>
          <a:p>
            <a:pPr marL="0" indent="0">
              <a:buNone/>
            </a:pPr>
            <a:r>
              <a:rPr lang="en-US" sz="1400" b="1" dirty="0">
                <a:solidFill>
                  <a:schemeClr val="tx2"/>
                </a:solidFill>
              </a:rPr>
              <a:t>A named successor with no development</a:t>
            </a:r>
            <a:endParaRPr lang="en-US" sz="1400" dirty="0"/>
          </a:p>
        </p:txBody>
      </p:sp>
      <p:sp>
        <p:nvSpPr>
          <p:cNvPr id="14" name="Text 254"/>
          <p:cNvSpPr txBox="1"/>
          <p:nvPr/>
        </p:nvSpPr>
        <p:spPr>
          <a:xfrm>
            <a:off x="4754880" y="2066544"/>
            <a:ext cx="3840480" cy="512064"/>
          </a:xfrm>
          <a:prstGeom prst="rect">
            <a:avLst/>
          </a:prstGeom>
          <a:noFill/>
          <a:ln/>
        </p:spPr>
        <p:txBody>
          <a:bodyPr wrap="square" lIns="0" tIns="0" rIns="0" bIns="0" rtlCol="0" anchor="ctr"/>
          <a:lstStyle/>
          <a:p>
            <a:pPr marL="0" indent="0">
              <a:buNone/>
            </a:pPr>
            <a:r>
              <a:rPr lang="en-US" sz="1400" dirty="0">
                <a:solidFill>
                  <a:schemeClr val="tx1"/>
                </a:solidFill>
              </a:rPr>
              <a:t>Give candidates real authority and feedback now</a:t>
            </a:r>
            <a:endParaRPr lang="en-US" sz="1400" dirty="0"/>
          </a:p>
        </p:txBody>
      </p:sp>
      <p:sp>
        <p:nvSpPr>
          <p:cNvPr id="15" name="Card 255"/>
          <p:cNvSpPr/>
          <p:nvPr/>
        </p:nvSpPr>
        <p:spPr>
          <a:xfrm>
            <a:off x="457200" y="2670048"/>
            <a:ext cx="8229600" cy="512064"/>
          </a:xfrm>
          <a:prstGeom prst="roundRect">
            <a:avLst>
              <a:gd name="adj" fmla="val 14286"/>
            </a:avLst>
          </a:prstGeom>
          <a:solidFill>
            <a:schemeClr val="bg2"/>
          </a:solidFill>
          <a:ln/>
        </p:spPr>
        <p:txBody>
          <a:bodyPr/>
          <a:lstStyle/>
          <a:p>
            <a:endParaRPr lang="en-US"/>
          </a:p>
        </p:txBody>
      </p:sp>
      <p:sp>
        <p:nvSpPr>
          <p:cNvPr id="16" name="Badge 256"/>
          <p:cNvSpPr/>
          <p:nvPr/>
        </p:nvSpPr>
        <p:spPr>
          <a:xfrm>
            <a:off x="548640" y="2743200"/>
            <a:ext cx="365760" cy="365760"/>
          </a:xfrm>
          <a:prstGeom prst="ellipse">
            <a:avLst/>
          </a:prstGeom>
          <a:solidFill>
            <a:schemeClr val="accent3"/>
          </a:solidFill>
          <a:ln/>
        </p:spPr>
        <p:txBody>
          <a:bodyPr/>
          <a:lstStyle/>
          <a:p>
            <a:endParaRPr lang="en-US"/>
          </a:p>
        </p:txBody>
      </p:sp>
      <p:sp>
        <p:nvSpPr>
          <p:cNvPr id="17" name="Text 257"/>
          <p:cNvSpPr txBox="1"/>
          <p:nvPr/>
        </p:nvSpPr>
        <p:spPr>
          <a:xfrm>
            <a:off x="548640" y="2743200"/>
            <a:ext cx="365760" cy="365760"/>
          </a:xfrm>
          <a:prstGeom prst="rect">
            <a:avLst/>
          </a:prstGeom>
          <a:noFill/>
          <a:ln/>
        </p:spPr>
        <p:txBody>
          <a:bodyPr wrap="square" lIns="0" tIns="0" rIns="0" bIns="0" rtlCol="0" anchor="ctr"/>
          <a:lstStyle/>
          <a:p>
            <a:pPr marL="0" indent="0" algn="ctr">
              <a:buNone/>
            </a:pPr>
            <a:r>
              <a:rPr lang="en-US" sz="1400" b="1" dirty="0">
                <a:solidFill>
                  <a:schemeClr val="bg1"/>
                </a:solidFill>
              </a:rPr>
              <a:t>3</a:t>
            </a:r>
            <a:endParaRPr lang="en-US" sz="1400" dirty="0"/>
          </a:p>
        </p:txBody>
      </p:sp>
      <p:sp>
        <p:nvSpPr>
          <p:cNvPr id="18" name="Text 258"/>
          <p:cNvSpPr txBox="1"/>
          <p:nvPr/>
        </p:nvSpPr>
        <p:spPr>
          <a:xfrm>
            <a:off x="1051560" y="2670048"/>
            <a:ext cx="3566160" cy="512064"/>
          </a:xfrm>
          <a:prstGeom prst="rect">
            <a:avLst/>
          </a:prstGeom>
          <a:noFill/>
          <a:ln/>
        </p:spPr>
        <p:txBody>
          <a:bodyPr wrap="square" lIns="0" tIns="0" rIns="0" bIns="0" rtlCol="0" anchor="ctr"/>
          <a:lstStyle/>
          <a:p>
            <a:pPr marL="0" indent="0">
              <a:buNone/>
            </a:pPr>
            <a:r>
              <a:rPr lang="en-US" sz="1400" b="1" dirty="0">
                <a:solidFill>
                  <a:schemeClr val="tx2"/>
                </a:solidFill>
              </a:rPr>
              <a:t>A plan kept in one person's head</a:t>
            </a:r>
            <a:endParaRPr lang="en-US" sz="1400" dirty="0"/>
          </a:p>
        </p:txBody>
      </p:sp>
      <p:sp>
        <p:nvSpPr>
          <p:cNvPr id="19" name="Text 259"/>
          <p:cNvSpPr txBox="1"/>
          <p:nvPr/>
        </p:nvSpPr>
        <p:spPr>
          <a:xfrm>
            <a:off x="4754880" y="2670048"/>
            <a:ext cx="3840480" cy="512064"/>
          </a:xfrm>
          <a:prstGeom prst="rect">
            <a:avLst/>
          </a:prstGeom>
          <a:noFill/>
          <a:ln/>
        </p:spPr>
        <p:txBody>
          <a:bodyPr wrap="square" lIns="0" tIns="0" rIns="0" bIns="0" rtlCol="0" anchor="ctr"/>
          <a:lstStyle/>
          <a:p>
            <a:pPr marL="0" indent="0">
              <a:buNone/>
            </a:pPr>
            <a:r>
              <a:rPr lang="en-US" sz="1400" dirty="0">
                <a:solidFill>
                  <a:schemeClr val="tx1"/>
                </a:solidFill>
              </a:rPr>
              <a:t>Write it, approve it and store it centrally</a:t>
            </a:r>
            <a:endParaRPr lang="en-US" sz="1400" dirty="0"/>
          </a:p>
        </p:txBody>
      </p:sp>
      <p:sp>
        <p:nvSpPr>
          <p:cNvPr id="20" name="Card 260"/>
          <p:cNvSpPr/>
          <p:nvPr/>
        </p:nvSpPr>
        <p:spPr>
          <a:xfrm>
            <a:off x="457200" y="3273552"/>
            <a:ext cx="8229600" cy="512064"/>
          </a:xfrm>
          <a:prstGeom prst="roundRect">
            <a:avLst>
              <a:gd name="adj" fmla="val 14286"/>
            </a:avLst>
          </a:prstGeom>
          <a:solidFill>
            <a:schemeClr val="bg2"/>
          </a:solidFill>
          <a:ln/>
        </p:spPr>
        <p:txBody>
          <a:bodyPr/>
          <a:lstStyle/>
          <a:p>
            <a:endParaRPr lang="en-US"/>
          </a:p>
        </p:txBody>
      </p:sp>
      <p:sp>
        <p:nvSpPr>
          <p:cNvPr id="21" name="Badge 261"/>
          <p:cNvSpPr/>
          <p:nvPr/>
        </p:nvSpPr>
        <p:spPr>
          <a:xfrm>
            <a:off x="548640" y="3346704"/>
            <a:ext cx="365760" cy="365760"/>
          </a:xfrm>
          <a:prstGeom prst="ellipse">
            <a:avLst/>
          </a:prstGeom>
          <a:solidFill>
            <a:schemeClr val="accent3"/>
          </a:solidFill>
          <a:ln/>
        </p:spPr>
        <p:txBody>
          <a:bodyPr/>
          <a:lstStyle/>
          <a:p>
            <a:endParaRPr lang="en-US"/>
          </a:p>
        </p:txBody>
      </p:sp>
      <p:sp>
        <p:nvSpPr>
          <p:cNvPr id="22" name="Text 262"/>
          <p:cNvSpPr txBox="1"/>
          <p:nvPr/>
        </p:nvSpPr>
        <p:spPr>
          <a:xfrm>
            <a:off x="548640" y="3346704"/>
            <a:ext cx="365760" cy="365760"/>
          </a:xfrm>
          <a:prstGeom prst="rect">
            <a:avLst/>
          </a:prstGeom>
          <a:noFill/>
          <a:ln/>
        </p:spPr>
        <p:txBody>
          <a:bodyPr wrap="square" lIns="0" tIns="0" rIns="0" bIns="0" rtlCol="0" anchor="ctr"/>
          <a:lstStyle/>
          <a:p>
            <a:pPr marL="0" indent="0" algn="ctr">
              <a:buNone/>
            </a:pPr>
            <a:r>
              <a:rPr lang="en-US" sz="1400" b="1" dirty="0">
                <a:solidFill>
                  <a:schemeClr val="bg1"/>
                </a:solidFill>
              </a:rPr>
              <a:t>4</a:t>
            </a:r>
            <a:endParaRPr lang="en-US" sz="1400" dirty="0"/>
          </a:p>
        </p:txBody>
      </p:sp>
      <p:sp>
        <p:nvSpPr>
          <p:cNvPr id="23" name="Text 263"/>
          <p:cNvSpPr txBox="1"/>
          <p:nvPr/>
        </p:nvSpPr>
        <p:spPr>
          <a:xfrm>
            <a:off x="1051560" y="3273552"/>
            <a:ext cx="3566160" cy="512064"/>
          </a:xfrm>
          <a:prstGeom prst="rect">
            <a:avLst/>
          </a:prstGeom>
          <a:noFill/>
          <a:ln/>
        </p:spPr>
        <p:txBody>
          <a:bodyPr wrap="square" lIns="0" tIns="0" rIns="0" bIns="0" rtlCol="0" anchor="ctr"/>
          <a:lstStyle/>
          <a:p>
            <a:pPr marL="0" indent="0">
              <a:buNone/>
            </a:pPr>
            <a:r>
              <a:rPr lang="en-US" sz="1400" b="1" dirty="0">
                <a:solidFill>
                  <a:schemeClr val="tx2"/>
                </a:solidFill>
              </a:rPr>
              <a:t>A predecessor who never fully leaves</a:t>
            </a:r>
            <a:endParaRPr lang="en-US" sz="1400" dirty="0"/>
          </a:p>
        </p:txBody>
      </p:sp>
      <p:sp>
        <p:nvSpPr>
          <p:cNvPr id="24" name="Text 264"/>
          <p:cNvSpPr txBox="1"/>
          <p:nvPr/>
        </p:nvSpPr>
        <p:spPr>
          <a:xfrm>
            <a:off x="4754880" y="3273552"/>
            <a:ext cx="3840480" cy="512064"/>
          </a:xfrm>
          <a:prstGeom prst="rect">
            <a:avLst/>
          </a:prstGeom>
          <a:noFill/>
          <a:ln/>
        </p:spPr>
        <p:txBody>
          <a:bodyPr wrap="square" lIns="0" tIns="0" rIns="0" bIns="0" rtlCol="0" anchor="ctr"/>
          <a:lstStyle/>
          <a:p>
            <a:pPr marL="0" indent="0">
              <a:buNone/>
            </a:pPr>
            <a:r>
              <a:rPr lang="en-US" sz="1400" dirty="0">
                <a:solidFill>
                  <a:schemeClr val="tx1"/>
                </a:solidFill>
              </a:rPr>
              <a:t>Put a limited post-exit role in writing</a:t>
            </a:r>
            <a:endParaRPr lang="en-US" sz="1400" dirty="0"/>
          </a:p>
        </p:txBody>
      </p:sp>
      <p:sp>
        <p:nvSpPr>
          <p:cNvPr id="25" name="Card 265"/>
          <p:cNvSpPr/>
          <p:nvPr/>
        </p:nvSpPr>
        <p:spPr>
          <a:xfrm>
            <a:off x="457200" y="3877056"/>
            <a:ext cx="8229600" cy="512064"/>
          </a:xfrm>
          <a:prstGeom prst="roundRect">
            <a:avLst>
              <a:gd name="adj" fmla="val 14286"/>
            </a:avLst>
          </a:prstGeom>
          <a:solidFill>
            <a:schemeClr val="bg2"/>
          </a:solidFill>
          <a:ln/>
        </p:spPr>
        <p:txBody>
          <a:bodyPr/>
          <a:lstStyle/>
          <a:p>
            <a:endParaRPr lang="en-US"/>
          </a:p>
        </p:txBody>
      </p:sp>
      <p:sp>
        <p:nvSpPr>
          <p:cNvPr id="26" name="Badge 266"/>
          <p:cNvSpPr/>
          <p:nvPr/>
        </p:nvSpPr>
        <p:spPr>
          <a:xfrm>
            <a:off x="548640" y="3950208"/>
            <a:ext cx="365760" cy="365760"/>
          </a:xfrm>
          <a:prstGeom prst="ellipse">
            <a:avLst/>
          </a:prstGeom>
          <a:solidFill>
            <a:schemeClr val="accent3"/>
          </a:solidFill>
          <a:ln/>
        </p:spPr>
        <p:txBody>
          <a:bodyPr/>
          <a:lstStyle/>
          <a:p>
            <a:endParaRPr lang="en-US"/>
          </a:p>
        </p:txBody>
      </p:sp>
      <p:sp>
        <p:nvSpPr>
          <p:cNvPr id="27" name="Text 267"/>
          <p:cNvSpPr txBox="1"/>
          <p:nvPr/>
        </p:nvSpPr>
        <p:spPr>
          <a:xfrm>
            <a:off x="548640" y="3950208"/>
            <a:ext cx="365760" cy="365760"/>
          </a:xfrm>
          <a:prstGeom prst="rect">
            <a:avLst/>
          </a:prstGeom>
          <a:noFill/>
          <a:ln/>
        </p:spPr>
        <p:txBody>
          <a:bodyPr wrap="square" lIns="0" tIns="0" rIns="0" bIns="0" rtlCol="0" anchor="ctr"/>
          <a:lstStyle/>
          <a:p>
            <a:pPr marL="0" indent="0" algn="ctr">
              <a:buNone/>
            </a:pPr>
            <a:r>
              <a:rPr lang="en-US" sz="1400" b="1" dirty="0">
                <a:solidFill>
                  <a:schemeClr val="bg1"/>
                </a:solidFill>
              </a:rPr>
              <a:t>5</a:t>
            </a:r>
            <a:endParaRPr lang="en-US" sz="1400" dirty="0"/>
          </a:p>
        </p:txBody>
      </p:sp>
      <p:sp>
        <p:nvSpPr>
          <p:cNvPr id="28" name="Text 268"/>
          <p:cNvSpPr txBox="1"/>
          <p:nvPr/>
        </p:nvSpPr>
        <p:spPr>
          <a:xfrm>
            <a:off x="1051560" y="3877056"/>
            <a:ext cx="3566160" cy="512064"/>
          </a:xfrm>
          <a:prstGeom prst="rect">
            <a:avLst/>
          </a:prstGeom>
          <a:noFill/>
          <a:ln/>
        </p:spPr>
        <p:txBody>
          <a:bodyPr wrap="square" lIns="0" tIns="0" rIns="0" bIns="0" rtlCol="0" anchor="ctr"/>
          <a:lstStyle/>
          <a:p>
            <a:pPr marL="0" indent="0">
              <a:buNone/>
            </a:pPr>
            <a:r>
              <a:rPr lang="en-US" sz="1400" b="1" dirty="0">
                <a:solidFill>
                  <a:schemeClr val="tx2"/>
                </a:solidFill>
              </a:rPr>
              <a:t>Telling funders last</a:t>
            </a:r>
            <a:endParaRPr lang="en-US" sz="1400" dirty="0"/>
          </a:p>
        </p:txBody>
      </p:sp>
      <p:sp>
        <p:nvSpPr>
          <p:cNvPr id="29" name="Text 269"/>
          <p:cNvSpPr txBox="1"/>
          <p:nvPr/>
        </p:nvSpPr>
        <p:spPr>
          <a:xfrm>
            <a:off x="4754880" y="3877056"/>
            <a:ext cx="3840480" cy="512064"/>
          </a:xfrm>
          <a:prstGeom prst="rect">
            <a:avLst/>
          </a:prstGeom>
          <a:noFill/>
          <a:ln/>
        </p:spPr>
        <p:txBody>
          <a:bodyPr wrap="square" lIns="0" tIns="0" rIns="0" bIns="0" rtlCol="0" anchor="ctr"/>
          <a:lstStyle/>
          <a:p>
            <a:pPr marL="0" indent="0">
              <a:buNone/>
            </a:pPr>
            <a:r>
              <a:rPr lang="en-US" sz="1400" dirty="0">
                <a:solidFill>
                  <a:schemeClr val="tx1"/>
                </a:solidFill>
              </a:rPr>
              <a:t>Call key funders before any public notice</a:t>
            </a:r>
            <a:endParaRPr lang="en-US" sz="1400" dirty="0"/>
          </a:p>
        </p:txBody>
      </p:sp>
      <p:sp>
        <p:nvSpPr>
          <p:cNvPr id="30"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731520"/>
          </a:xfrm>
          <a:prstGeom prst="rect">
            <a:avLst/>
          </a:prstGeom>
          <a:noFill/>
          <a:ln/>
        </p:spPr>
        <p:txBody>
          <a:bodyPr wrap="square" rtlCol="0" anchor="ctr"/>
          <a:lstStyle/>
          <a:p>
            <a:pPr marL="0" indent="0" algn="l">
              <a:buNone/>
            </a:pPr>
            <a:r>
              <a:rPr lang="en-US" sz="3200" b="1" dirty="0">
                <a:solidFill>
                  <a:schemeClr val="tx2"/>
                </a:solidFill>
              </a:rPr>
              <a:t>Your next 90 days</a:t>
            </a:r>
            <a:endParaRPr lang="en-US" sz="3200" dirty="0"/>
          </a:p>
        </p:txBody>
      </p:sp>
      <p:sp>
        <p:nvSpPr>
          <p:cNvPr id="3" name="Card 270"/>
          <p:cNvSpPr/>
          <p:nvPr/>
        </p:nvSpPr>
        <p:spPr>
          <a:xfrm>
            <a:off x="457200" y="1234440"/>
            <a:ext cx="2560320" cy="3108960"/>
          </a:xfrm>
          <a:prstGeom prst="roundRect">
            <a:avLst>
              <a:gd name="adj" fmla="val 2857"/>
            </a:avLst>
          </a:prstGeom>
          <a:solidFill>
            <a:schemeClr val="bg2"/>
          </a:solidFill>
          <a:ln/>
        </p:spPr>
        <p:txBody>
          <a:bodyPr/>
          <a:lstStyle/>
          <a:p>
            <a:endParaRPr lang="en-US"/>
          </a:p>
        </p:txBody>
      </p:sp>
      <p:sp>
        <p:nvSpPr>
          <p:cNvPr id="4" name="Text 271"/>
          <p:cNvSpPr txBox="1"/>
          <p:nvPr/>
        </p:nvSpPr>
        <p:spPr>
          <a:xfrm>
            <a:off x="685800" y="1325880"/>
            <a:ext cx="2103120" cy="777240"/>
          </a:xfrm>
          <a:prstGeom prst="rect">
            <a:avLst/>
          </a:prstGeom>
          <a:noFill/>
          <a:ln/>
        </p:spPr>
        <p:txBody>
          <a:bodyPr wrap="square" lIns="0" tIns="0" rIns="0" bIns="0" rtlCol="0" anchor="ctr"/>
          <a:lstStyle/>
          <a:p>
            <a:pPr marL="0" indent="0">
              <a:buNone/>
            </a:pPr>
            <a:r>
              <a:rPr lang="en-US" sz="4400" b="1" dirty="0">
                <a:solidFill>
                  <a:schemeClr val="accent2"/>
                </a:solidFill>
              </a:rPr>
              <a:t>30</a:t>
            </a:r>
            <a:r>
              <a:rPr lang="en-US" sz="1600" dirty="0">
                <a:solidFill>
                  <a:schemeClr val="accent6"/>
                </a:solidFill>
              </a:rPr>
              <a:t>  days</a:t>
            </a:r>
            <a:endParaRPr lang="en-US" sz="1400" dirty="0"/>
          </a:p>
        </p:txBody>
      </p:sp>
      <p:sp>
        <p:nvSpPr>
          <p:cNvPr id="5" name="Text 272"/>
          <p:cNvSpPr txBox="1"/>
          <p:nvPr/>
        </p:nvSpPr>
        <p:spPr>
          <a:xfrm>
            <a:off x="685800" y="2240280"/>
            <a:ext cx="2103120" cy="20116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Name an acting leader and a backup</a:t>
            </a:r>
            <a:endParaRPr lang="en-US" sz="1400" dirty="0"/>
          </a:p>
          <a:p>
            <a:pPr marL="342900" indent="-342900">
              <a:spcAft>
                <a:spcPts val="600"/>
              </a:spcAft>
              <a:buSzPct val="100000"/>
              <a:buChar char="•"/>
            </a:pPr>
            <a:r>
              <a:rPr lang="en-US" sz="1400" dirty="0">
                <a:solidFill>
                  <a:schemeClr val="tx1"/>
                </a:solidFill>
              </a:rPr>
              <a:t>Add a second signer and system admin</a:t>
            </a:r>
            <a:endParaRPr lang="en-US" sz="1400" dirty="0"/>
          </a:p>
          <a:p>
            <a:pPr marL="342900" indent="-342900">
              <a:spcAft>
                <a:spcPts val="600"/>
              </a:spcAft>
              <a:buSzPct val="100000"/>
              <a:buChar char="•"/>
            </a:pPr>
            <a:r>
              <a:rPr lang="en-US" sz="1400" dirty="0">
                <a:solidFill>
                  <a:schemeClr val="tx1"/>
                </a:solidFill>
              </a:rPr>
              <a:t>Put succession on the board agenda</a:t>
            </a:r>
            <a:endParaRPr lang="en-US" sz="1400" dirty="0"/>
          </a:p>
        </p:txBody>
      </p:sp>
      <p:sp>
        <p:nvSpPr>
          <p:cNvPr id="6" name="Card 273"/>
          <p:cNvSpPr/>
          <p:nvPr/>
        </p:nvSpPr>
        <p:spPr>
          <a:xfrm>
            <a:off x="3291840" y="1234440"/>
            <a:ext cx="2560320" cy="3108960"/>
          </a:xfrm>
          <a:prstGeom prst="roundRect">
            <a:avLst>
              <a:gd name="adj" fmla="val 2857"/>
            </a:avLst>
          </a:prstGeom>
          <a:solidFill>
            <a:schemeClr val="bg2"/>
          </a:solidFill>
          <a:ln/>
        </p:spPr>
        <p:txBody>
          <a:bodyPr/>
          <a:lstStyle/>
          <a:p>
            <a:endParaRPr lang="en-US"/>
          </a:p>
        </p:txBody>
      </p:sp>
      <p:sp>
        <p:nvSpPr>
          <p:cNvPr id="7" name="Text 274"/>
          <p:cNvSpPr txBox="1"/>
          <p:nvPr/>
        </p:nvSpPr>
        <p:spPr>
          <a:xfrm>
            <a:off x="3520440" y="1325880"/>
            <a:ext cx="2103120" cy="777240"/>
          </a:xfrm>
          <a:prstGeom prst="rect">
            <a:avLst/>
          </a:prstGeom>
          <a:noFill/>
          <a:ln/>
        </p:spPr>
        <p:txBody>
          <a:bodyPr wrap="square" lIns="0" tIns="0" rIns="0" bIns="0" rtlCol="0" anchor="ctr"/>
          <a:lstStyle/>
          <a:p>
            <a:pPr marL="0" indent="0">
              <a:buNone/>
            </a:pPr>
            <a:r>
              <a:rPr lang="en-US" sz="4400" b="1" dirty="0">
                <a:solidFill>
                  <a:schemeClr val="accent2"/>
                </a:solidFill>
              </a:rPr>
              <a:t>60</a:t>
            </a:r>
            <a:r>
              <a:rPr lang="en-US" sz="1600" dirty="0">
                <a:solidFill>
                  <a:schemeClr val="accent6"/>
                </a:solidFill>
              </a:rPr>
              <a:t>  days</a:t>
            </a:r>
            <a:endParaRPr lang="en-US" sz="1400" dirty="0"/>
          </a:p>
        </p:txBody>
      </p:sp>
      <p:sp>
        <p:nvSpPr>
          <p:cNvPr id="8" name="Text 275"/>
          <p:cNvSpPr txBox="1"/>
          <p:nvPr/>
        </p:nvSpPr>
        <p:spPr>
          <a:xfrm>
            <a:off x="3520440" y="2240280"/>
            <a:ext cx="2103120" cy="20116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Draft the emergency plan</a:t>
            </a:r>
            <a:endParaRPr lang="en-US" sz="1400" dirty="0"/>
          </a:p>
          <a:p>
            <a:pPr marL="342900" indent="-342900">
              <a:spcAft>
                <a:spcPts val="600"/>
              </a:spcAft>
              <a:buSzPct val="100000"/>
              <a:buChar char="•"/>
            </a:pPr>
            <a:r>
              <a:rPr lang="en-US" sz="1400" dirty="0">
                <a:solidFill>
                  <a:schemeClr val="tx1"/>
                </a:solidFill>
              </a:rPr>
              <a:t>Inventory accounts, contracts and credentials</a:t>
            </a:r>
            <a:endParaRPr lang="en-US" sz="1400" dirty="0"/>
          </a:p>
          <a:p>
            <a:pPr marL="342900" indent="-342900">
              <a:spcAft>
                <a:spcPts val="600"/>
              </a:spcAft>
              <a:buSzPct val="100000"/>
              <a:buChar char="•"/>
            </a:pPr>
            <a:r>
              <a:rPr lang="en-US" sz="1400" dirty="0">
                <a:solidFill>
                  <a:schemeClr val="tx1"/>
                </a:solidFill>
              </a:rPr>
              <a:t>Introduce a second leader to top funders</a:t>
            </a:r>
            <a:endParaRPr lang="en-US" sz="1400" dirty="0"/>
          </a:p>
        </p:txBody>
      </p:sp>
      <p:sp>
        <p:nvSpPr>
          <p:cNvPr id="9" name="Card 276"/>
          <p:cNvSpPr/>
          <p:nvPr/>
        </p:nvSpPr>
        <p:spPr>
          <a:xfrm>
            <a:off x="6126480" y="1234440"/>
            <a:ext cx="2560320" cy="3108960"/>
          </a:xfrm>
          <a:prstGeom prst="roundRect">
            <a:avLst>
              <a:gd name="adj" fmla="val 2857"/>
            </a:avLst>
          </a:prstGeom>
          <a:solidFill>
            <a:schemeClr val="bg2"/>
          </a:solidFill>
          <a:ln/>
        </p:spPr>
        <p:txBody>
          <a:bodyPr/>
          <a:lstStyle/>
          <a:p>
            <a:endParaRPr lang="en-US"/>
          </a:p>
        </p:txBody>
      </p:sp>
      <p:sp>
        <p:nvSpPr>
          <p:cNvPr id="10" name="Text 277"/>
          <p:cNvSpPr txBox="1"/>
          <p:nvPr/>
        </p:nvSpPr>
        <p:spPr>
          <a:xfrm>
            <a:off x="6355080" y="1325880"/>
            <a:ext cx="2103120" cy="777240"/>
          </a:xfrm>
          <a:prstGeom prst="rect">
            <a:avLst/>
          </a:prstGeom>
          <a:noFill/>
          <a:ln/>
        </p:spPr>
        <p:txBody>
          <a:bodyPr wrap="square" lIns="0" tIns="0" rIns="0" bIns="0" rtlCol="0" anchor="ctr"/>
          <a:lstStyle/>
          <a:p>
            <a:pPr marL="0" indent="0">
              <a:buNone/>
            </a:pPr>
            <a:r>
              <a:rPr lang="en-US" sz="4400" b="1" dirty="0">
                <a:solidFill>
                  <a:schemeClr val="accent2"/>
                </a:solidFill>
              </a:rPr>
              <a:t>90</a:t>
            </a:r>
            <a:r>
              <a:rPr lang="en-US" sz="1600" dirty="0">
                <a:solidFill>
                  <a:schemeClr val="accent6"/>
                </a:solidFill>
              </a:rPr>
              <a:t>  days</a:t>
            </a:r>
            <a:endParaRPr lang="en-US" sz="1400" dirty="0"/>
          </a:p>
        </p:txBody>
      </p:sp>
      <p:sp>
        <p:nvSpPr>
          <p:cNvPr id="11" name="Text 278"/>
          <p:cNvSpPr txBox="1"/>
          <p:nvPr/>
        </p:nvSpPr>
        <p:spPr>
          <a:xfrm>
            <a:off x="6355080" y="2240280"/>
            <a:ext cx="2103120" cy="20116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Board approves the plan</a:t>
            </a:r>
            <a:endParaRPr lang="en-US" sz="1400" dirty="0"/>
          </a:p>
          <a:p>
            <a:pPr marL="342900" indent="-342900">
              <a:spcAft>
                <a:spcPts val="600"/>
              </a:spcAft>
              <a:buSzPct val="100000"/>
              <a:buChar char="•"/>
            </a:pPr>
            <a:r>
              <a:rPr lang="en-US" sz="1400" dirty="0">
                <a:solidFill>
                  <a:schemeClr val="tx1"/>
                </a:solidFill>
              </a:rPr>
              <a:t>Run a tabletop test</a:t>
            </a:r>
            <a:endParaRPr lang="en-US" sz="1400" dirty="0"/>
          </a:p>
          <a:p>
            <a:pPr marL="342900" indent="-342900">
              <a:spcAft>
                <a:spcPts val="600"/>
              </a:spcAft>
              <a:buSzPct val="100000"/>
              <a:buChar char="•"/>
            </a:pPr>
            <a:r>
              <a:rPr lang="en-US" sz="1400" dirty="0">
                <a:solidFill>
                  <a:schemeClr val="tx1"/>
                </a:solidFill>
              </a:rPr>
              <a:t>Start two leader development plans</a:t>
            </a:r>
            <a:endParaRPr lang="en-US" sz="1400" dirty="0"/>
          </a:p>
        </p:txBody>
      </p:sp>
      <p:sp>
        <p:nvSpPr>
          <p:cNvPr id="25" name="Slide Number Placeholder 0"/>
          <p:cNvSpPr>
            <a:spLocks noGrp="1"/>
          </p:cNvSpPr>
          <p:nvPr>
            <p:ph type="sldNum" sz="quarter" idx="4294967295"/>
          </p:nvPr>
        </p:nvSpPr>
        <p:spPr>
          <a:xfrm>
            <a:off x="8275320" y="4754880"/>
            <a:ext cx="457200" cy="22860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640080"/>
            <a:ext cx="7863840" cy="1920240"/>
          </a:xfrm>
          <a:prstGeom prst="rect">
            <a:avLst/>
          </a:prstGeom>
          <a:noFill/>
          <a:ln/>
        </p:spPr>
        <p:txBody>
          <a:bodyPr wrap="square" rtlCol="0" anchor="ctr"/>
          <a:lstStyle/>
          <a:p>
            <a:pPr marL="0" indent="0" algn="l">
              <a:buNone/>
            </a:pPr>
            <a:r>
              <a:rPr lang="en-US" sz="3600" b="1" dirty="0">
                <a:solidFill>
                  <a:schemeClr val="bg1"/>
                </a:solidFill>
              </a:rPr>
              <a:t>Plan the handoff while it is still a choice</a:t>
            </a:r>
            <a:endParaRPr lang="en-US" sz="3600" dirty="0"/>
          </a:p>
        </p:txBody>
      </p:sp>
      <p:sp>
        <p:nvSpPr>
          <p:cNvPr id="3" name="Text 279"/>
          <p:cNvSpPr txBox="1"/>
          <p:nvPr/>
        </p:nvSpPr>
        <p:spPr>
          <a:xfrm>
            <a:off x="640080" y="2286000"/>
            <a:ext cx="4572000" cy="274320"/>
          </a:xfrm>
          <a:prstGeom prst="rect">
            <a:avLst/>
          </a:prstGeom>
          <a:noFill/>
          <a:ln/>
        </p:spPr>
        <p:txBody>
          <a:bodyPr wrap="square" lIns="0" tIns="0" rIns="0" bIns="0" rtlCol="0" anchor="t"/>
          <a:lstStyle/>
          <a:p>
            <a:pPr marL="0" indent="0">
              <a:buNone/>
            </a:pPr>
            <a:r>
              <a:rPr lang="en-US" sz="1400" b="1" dirty="0">
                <a:solidFill>
                  <a:schemeClr val="accent1"/>
                </a:solidFill>
              </a:rPr>
              <a:t>Three things to do first</a:t>
            </a:r>
            <a:endParaRPr lang="en-US" sz="1400" dirty="0"/>
          </a:p>
        </p:txBody>
      </p:sp>
      <p:sp>
        <p:nvSpPr>
          <p:cNvPr id="4" name="Card 280"/>
          <p:cNvSpPr/>
          <p:nvPr/>
        </p:nvSpPr>
        <p:spPr>
          <a:xfrm>
            <a:off x="640080" y="2606040"/>
            <a:ext cx="2468880" cy="731520"/>
          </a:xfrm>
          <a:prstGeom prst="roundRect">
            <a:avLst>
              <a:gd name="adj" fmla="val 10000"/>
            </a:avLst>
          </a:prstGeom>
          <a:solidFill>
            <a:schemeClr val="accent2"/>
          </a:solidFill>
          <a:ln/>
        </p:spPr>
        <p:txBody>
          <a:bodyPr/>
          <a:lstStyle/>
          <a:p>
            <a:endParaRPr lang="en-US"/>
          </a:p>
        </p:txBody>
      </p:sp>
      <p:sp>
        <p:nvSpPr>
          <p:cNvPr id="5" name="Text 281"/>
          <p:cNvSpPr txBox="1"/>
          <p:nvPr/>
        </p:nvSpPr>
        <p:spPr>
          <a:xfrm>
            <a:off x="822960" y="2606040"/>
            <a:ext cx="2103120" cy="731520"/>
          </a:xfrm>
          <a:prstGeom prst="rect">
            <a:avLst/>
          </a:prstGeom>
          <a:noFill/>
          <a:ln/>
        </p:spPr>
        <p:txBody>
          <a:bodyPr wrap="square" lIns="0" tIns="0" rIns="0" bIns="0" rtlCol="0" anchor="ctr"/>
          <a:lstStyle/>
          <a:p>
            <a:pPr marL="0" indent="0">
              <a:buNone/>
            </a:pPr>
            <a:r>
              <a:rPr lang="en-US" sz="1600" dirty="0">
                <a:solidFill>
                  <a:schemeClr val="bg1"/>
                </a:solidFill>
              </a:rPr>
              <a:t>Write the emergency plan</a:t>
            </a:r>
            <a:endParaRPr lang="en-US" sz="1600" dirty="0"/>
          </a:p>
        </p:txBody>
      </p:sp>
      <p:sp>
        <p:nvSpPr>
          <p:cNvPr id="6" name="Card 282"/>
          <p:cNvSpPr/>
          <p:nvPr/>
        </p:nvSpPr>
        <p:spPr>
          <a:xfrm>
            <a:off x="3337560" y="2606040"/>
            <a:ext cx="2468880" cy="731520"/>
          </a:xfrm>
          <a:prstGeom prst="roundRect">
            <a:avLst>
              <a:gd name="adj" fmla="val 10000"/>
            </a:avLst>
          </a:prstGeom>
          <a:solidFill>
            <a:schemeClr val="accent2"/>
          </a:solidFill>
          <a:ln/>
        </p:spPr>
        <p:txBody>
          <a:bodyPr/>
          <a:lstStyle/>
          <a:p>
            <a:endParaRPr lang="en-US"/>
          </a:p>
        </p:txBody>
      </p:sp>
      <p:sp>
        <p:nvSpPr>
          <p:cNvPr id="7" name="Text 283"/>
          <p:cNvSpPr txBox="1"/>
          <p:nvPr/>
        </p:nvSpPr>
        <p:spPr>
          <a:xfrm>
            <a:off x="3520440" y="2606040"/>
            <a:ext cx="2103120" cy="731520"/>
          </a:xfrm>
          <a:prstGeom prst="rect">
            <a:avLst/>
          </a:prstGeom>
          <a:noFill/>
          <a:ln/>
        </p:spPr>
        <p:txBody>
          <a:bodyPr wrap="square" lIns="0" tIns="0" rIns="0" bIns="0" rtlCol="0" anchor="ctr"/>
          <a:lstStyle/>
          <a:p>
            <a:pPr marL="0" indent="0">
              <a:buNone/>
            </a:pPr>
            <a:r>
              <a:rPr lang="en-US" sz="1600" dirty="0">
                <a:solidFill>
                  <a:schemeClr val="bg1"/>
                </a:solidFill>
              </a:rPr>
              <a:t>Apply the rule of two</a:t>
            </a:r>
            <a:endParaRPr lang="en-US" sz="1600" dirty="0"/>
          </a:p>
        </p:txBody>
      </p:sp>
      <p:sp>
        <p:nvSpPr>
          <p:cNvPr id="8" name="Card 284"/>
          <p:cNvSpPr/>
          <p:nvPr/>
        </p:nvSpPr>
        <p:spPr>
          <a:xfrm>
            <a:off x="6035040" y="2606040"/>
            <a:ext cx="2468880" cy="731520"/>
          </a:xfrm>
          <a:prstGeom prst="roundRect">
            <a:avLst>
              <a:gd name="adj" fmla="val 10000"/>
            </a:avLst>
          </a:prstGeom>
          <a:solidFill>
            <a:schemeClr val="accent2"/>
          </a:solidFill>
          <a:ln/>
        </p:spPr>
        <p:txBody>
          <a:bodyPr/>
          <a:lstStyle/>
          <a:p>
            <a:endParaRPr lang="en-US"/>
          </a:p>
        </p:txBody>
      </p:sp>
      <p:sp>
        <p:nvSpPr>
          <p:cNvPr id="9" name="Text 285"/>
          <p:cNvSpPr txBox="1"/>
          <p:nvPr/>
        </p:nvSpPr>
        <p:spPr>
          <a:xfrm>
            <a:off x="6217920" y="2606040"/>
            <a:ext cx="2103120" cy="731520"/>
          </a:xfrm>
          <a:prstGeom prst="rect">
            <a:avLst/>
          </a:prstGeom>
          <a:noFill/>
          <a:ln/>
        </p:spPr>
        <p:txBody>
          <a:bodyPr wrap="square" lIns="0" tIns="0" rIns="0" bIns="0" rtlCol="0" anchor="ctr"/>
          <a:lstStyle/>
          <a:p>
            <a:pPr marL="0" indent="0">
              <a:buNone/>
            </a:pPr>
            <a:r>
              <a:rPr lang="en-US" sz="1600" dirty="0">
                <a:solidFill>
                  <a:schemeClr val="bg1"/>
                </a:solidFill>
              </a:rPr>
              <a:t>Put it on the board calendar</a:t>
            </a:r>
            <a:endParaRPr lang="en-US" sz="1600" dirty="0"/>
          </a:p>
        </p:txBody>
      </p:sp>
      <p:sp>
        <p:nvSpPr>
          <p:cNvPr id="10" name="Text 286"/>
          <p:cNvSpPr txBox="1"/>
          <p:nvPr/>
        </p:nvSpPr>
        <p:spPr>
          <a:xfrm>
            <a:off x="640080" y="4069080"/>
            <a:ext cx="4754880" cy="292608"/>
          </a:xfrm>
          <a:prstGeom prst="rect">
            <a:avLst/>
          </a:prstGeom>
          <a:noFill/>
          <a:ln/>
        </p:spPr>
        <p:txBody>
          <a:bodyPr wrap="square" lIns="0" tIns="0" rIns="0" bIns="0" rtlCol="0" anchor="t"/>
          <a:lstStyle/>
          <a:p>
            <a:pPr marL="0" indent="0">
              <a:buNone/>
            </a:pPr>
            <a:r>
              <a:rPr lang="en-US" sz="1600" dirty="0">
                <a:solidFill>
                  <a:schemeClr val="accent1"/>
                </a:solidFill>
              </a:rPr>
              <a:t>Dr. Elizabeth Moffitt  |  a.k.a. Dr. Liz</a:t>
            </a:r>
            <a:endParaRPr lang="en-US" sz="1600" dirty="0"/>
          </a:p>
        </p:txBody>
      </p:sp>
      <p:sp>
        <p:nvSpPr>
          <p:cNvPr id="11" name="Text 287"/>
          <p:cNvSpPr txBox="1"/>
          <p:nvPr/>
        </p:nvSpPr>
        <p:spPr>
          <a:xfrm>
            <a:off x="640080" y="4361688"/>
            <a:ext cx="4754880" cy="274320"/>
          </a:xfrm>
          <a:prstGeom prst="rect">
            <a:avLst/>
          </a:prstGeom>
          <a:noFill/>
          <a:ln/>
        </p:spPr>
        <p:txBody>
          <a:bodyPr wrap="square" lIns="0" tIns="0" rIns="0" bIns="0" rtlCol="0" anchor="t"/>
          <a:lstStyle/>
          <a:p>
            <a:pPr marL="0" indent="0">
              <a:buNone/>
            </a:pPr>
            <a:r>
              <a:rPr lang="en-US" sz="1400" dirty="0">
                <a:solidFill>
                  <a:schemeClr val="bg1"/>
                </a:solidFill>
              </a:rPr>
              <a:t>The Christopher Quinn Group, Inc.</a:t>
            </a:r>
            <a:endParaRPr lang="en-US" sz="1400" dirty="0"/>
          </a:p>
        </p:txBody>
      </p:sp>
      <p:sp>
        <p:nvSpPr>
          <p:cNvPr id="12" name="Card 288"/>
          <p:cNvSpPr/>
          <p:nvPr/>
        </p:nvSpPr>
        <p:spPr>
          <a:xfrm>
            <a:off x="5852160" y="3657600"/>
            <a:ext cx="2834640" cy="1005840"/>
          </a:xfrm>
          <a:prstGeom prst="roundRect">
            <a:avLst>
              <a:gd name="adj" fmla="val 7273"/>
            </a:avLst>
          </a:prstGeom>
          <a:solidFill>
            <a:schemeClr val="bg1"/>
          </a:solidFill>
          <a:ln/>
        </p:spPr>
        <p:txBody>
          <a:bodyPr/>
          <a:lstStyle/>
          <a:p>
            <a:endParaRPr lang="en-US"/>
          </a:p>
        </p:txBody>
      </p:sp>
      <p:pic>
        <p:nvPicPr>
          <p:cNvPr id="13" name="Logo" descr="preencoded.png"/>
          <p:cNvPicPr>
            <a:picLocks noChangeAspect="1"/>
          </p:cNvPicPr>
          <p:nvPr/>
        </p:nvPicPr>
        <p:blipFill>
          <a:blip r:embed="rId3"/>
          <a:stretch>
            <a:fillRect/>
          </a:stretch>
        </p:blipFill>
        <p:spPr>
          <a:xfrm>
            <a:off x="5989320" y="3749040"/>
            <a:ext cx="2475068" cy="822960"/>
          </a:xfrm>
          <a:prstGeom prst="rect">
            <a:avLst/>
          </a:prstGeom>
        </p:spPr>
      </p:pic>
      <p:sp>
        <p:nvSpPr>
          <p:cNvPr id="14" name="Text 289"/>
          <p:cNvSpPr txBox="1"/>
          <p:nvPr/>
        </p:nvSpPr>
        <p:spPr>
          <a:xfrm>
            <a:off x="640080" y="3611880"/>
            <a:ext cx="4754880" cy="411480"/>
          </a:xfrm>
          <a:prstGeom prst="rect">
            <a:avLst/>
          </a:prstGeom>
          <a:noFill/>
          <a:ln/>
        </p:spPr>
        <p:txBody>
          <a:bodyPr wrap="square" lIns="0" tIns="0" rIns="0" bIns="0" rtlCol="0" anchor="t"/>
          <a:lstStyle/>
          <a:p>
            <a:pPr marL="0" indent="0">
              <a:buNone/>
            </a:pPr>
            <a:r>
              <a:rPr lang="en-US" sz="2000" b="1" dirty="0">
                <a:solidFill>
                  <a:schemeClr val="bg1"/>
                </a:solidFill>
              </a:rPr>
              <a:t>Questions and discussion</a:t>
            </a:r>
            <a:endParaRPr lang="en-US" sz="2000" dirty="0"/>
          </a:p>
        </p:txBody>
      </p:sp>
    </p:spTree>
  </p:cSld>
  <p:clrMapOvr>
    <a:masterClrMapping/>
  </p:clrMapOvr>
</p:sld>
</file>

<file path=ppt/theme/theme1.xml><?xml version="1.0" encoding="utf-8"?>
<a:theme xmlns:a="http://schemas.openxmlformats.org/drawingml/2006/main" name="Baton">
  <a:themeElements>
    <a:clrScheme name="Baton">
      <a:dk1>
        <a:srgbClr val="262B20"/>
      </a:dk1>
      <a:lt1>
        <a:srgbClr val="FFFFFF"/>
      </a:lt1>
      <a:dk2>
        <a:srgbClr val="333B29"/>
      </a:dk2>
      <a:lt2>
        <a:srgbClr val="EEF0E8"/>
      </a:lt2>
      <a:accent1>
        <a:srgbClr val="F6D459"/>
      </a:accent1>
      <a:accent2>
        <a:srgbClr val="5C694D"/>
      </a:accent2>
      <a:accent3>
        <a:srgbClr val="B4533C"/>
      </a:accent3>
      <a:accent4>
        <a:srgbClr val="A3AE8F"/>
      </a:accent4>
      <a:accent5>
        <a:srgbClr val="FAE9A8"/>
      </a:accent5>
      <a:accent6>
        <a:srgbClr val="6B6F63"/>
      </a:accent6>
      <a:hlink>
        <a:srgbClr val="5C694D"/>
      </a:hlink>
      <a:folHlink>
        <a:srgbClr val="6B6F63"/>
      </a:folHlink>
    </a:clrScheme>
    <a:fontScheme name="Bato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6534</Words>
  <Application>Microsoft Macintosh PowerPoint</Application>
  <PresentationFormat>On-screen Show (16:9)</PresentationFormat>
  <Paragraphs>267</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Baton</vt:lpstr>
      <vt:lpstr>Passing the Baton Without Dropping the Vision</vt:lpstr>
      <vt:lpstr>If your senior pastor or CEO could not come in tomorrow, who signs the checks on Monday?</vt:lpstr>
      <vt:lpstr>Most have no written plan</vt:lpstr>
      <vt:lpstr>What you will leave with</vt:lpstr>
      <vt:lpstr>Three things the handoff must protect</vt:lpstr>
      <vt:lpstr>Where the baton gets dropped</vt:lpstr>
      <vt:lpstr>A two-minute readiness check</vt:lpstr>
      <vt:lpstr>You need three plans, not one</vt:lpstr>
      <vt:lpstr>The emergency plan comes first</vt:lpstr>
      <vt:lpstr>Financial and legal continuity</vt:lpstr>
      <vt:lpstr>Build the bench before you need it</vt:lpstr>
      <vt:lpstr>Separate the vision from the habits</vt:lpstr>
      <vt:lpstr>Who owns which part of the handoff</vt:lpstr>
      <vt:lpstr>A planned exit needs a long runway</vt:lpstr>
      <vt:lpstr>Tell people in the right order</vt:lpstr>
      <vt:lpstr>Five ways transitions fail</vt:lpstr>
      <vt:lpstr>Your next 90 days</vt:lpstr>
      <vt:lpstr>Plan the handoff while it is still a choice</vt:lpstr>
    </vt:vector>
  </TitlesOfParts>
  <Company>The Christopher Quinn Group,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Passing the Baton Without Dropping the Vision</dc:title>
  <dc:subject>Succession Planning as Risk Management</dc:subject>
  <dc:creator>Dr. Elizabeth Moffitt</dc:creator>
  <cp:lastModifiedBy>Elizabeth Moffitt</cp:lastModifiedBy>
  <cp:revision>1</cp:revision>
  <cp:lastPrinted>2026-10-12T20:12:36Z</cp:lastPrinted>
  <dcterms:created xsi:type="dcterms:W3CDTF">2026-10-12T20:03:39Z</dcterms:created>
  <dcterms:modified xsi:type="dcterms:W3CDTF">2026-10-12T20:30:39Z</dcterms:modified>
</cp:coreProperties>
</file>