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22"/>
  </p:notesMasterIdLst>
  <p:sldIdLst>
    <p:sldId id="278" r:id="rId3"/>
    <p:sldId id="273" r:id="rId4"/>
    <p:sldId id="274" r:id="rId5"/>
    <p:sldId id="271" r:id="rId6"/>
    <p:sldId id="258" r:id="rId7"/>
    <p:sldId id="276" r:id="rId8"/>
    <p:sldId id="275" r:id="rId9"/>
    <p:sldId id="259" r:id="rId10"/>
    <p:sldId id="279" r:id="rId11"/>
    <p:sldId id="260" r:id="rId12"/>
    <p:sldId id="263" r:id="rId13"/>
    <p:sldId id="261" r:id="rId14"/>
    <p:sldId id="262" r:id="rId15"/>
    <p:sldId id="266" r:id="rId16"/>
    <p:sldId id="265" r:id="rId17"/>
    <p:sldId id="268" r:id="rId18"/>
    <p:sldId id="277" r:id="rId19"/>
    <p:sldId id="267" r:id="rId20"/>
    <p:sldId id="256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/>
    <p:restoredTop sz="95809"/>
  </p:normalViewPr>
  <p:slideViewPr>
    <p:cSldViewPr snapToGrid="0" snapToObjects="1">
      <p:cViewPr varScale="1">
        <p:scale>
          <a:sx n="68" d="100"/>
          <a:sy n="68" d="100"/>
        </p:scale>
        <p:origin x="20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4453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CBF1A-B7D7-56B7-12E7-E54969B80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D3083B-EF1E-F111-D0BE-4ACCC14905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7A9BA1-86FC-9C72-507E-DD9731BBA2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EAB7C5-AEB7-ACCB-0ABD-E92925C2E0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73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00609-531E-0FB0-FA3B-BC01E068E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B9B89F-A867-5B24-7E82-D5DA4B8E32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2FC666-E16F-04D0-3781-5F15954B57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B030AD-F8D3-E3F4-9C11-26D8AB98DF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8844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980997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E4D6C-B4AF-2D49-3C65-BAB89BB78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B4B3B0-D49D-FD40-8069-342870DE24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142E00-E5E7-49E4-87A5-6B1C79EC0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647671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E4D6C-B4AF-2D49-3C65-BAB89BB78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B4B3B0-D49D-FD40-8069-342870DE24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142E00-E5E7-49E4-87A5-6B1C79EC0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647671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4610D-1D40-4CF8-34B1-0C661C033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DA1E3E-D2C6-8B0E-7652-9DC706D3A6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A9BD61-170A-0AD8-3EEA-D8B24A808C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B99A1D-D770-003C-CE1F-46B305F3B0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1776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7674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076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2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DrJones@STEMulateMinds.com" TargetMode="Externa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inematic_professional_presentation_slide_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76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6AD020-845E-8DD6-28BC-C36A19092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and Round Single Corner Rectangle 3">
            <a:extLst>
              <a:ext uri="{FF2B5EF4-FFF2-40B4-BE49-F238E27FC236}">
                <a16:creationId xmlns:a16="http://schemas.microsoft.com/office/drawing/2014/main" id="{F261EFB6-F168-374C-D06C-B1FCD0A995E1}"/>
              </a:ext>
            </a:extLst>
          </p:cNvPr>
          <p:cNvSpPr/>
          <p:nvPr/>
        </p:nvSpPr>
        <p:spPr>
          <a:xfrm>
            <a:off x="405135" y="1004710"/>
            <a:ext cx="11381729" cy="4849825"/>
          </a:xfrm>
          <a:prstGeom prst="snipRound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98804624-E611-FF2D-24C7-42069FE4CCAB}"/>
              </a:ext>
            </a:extLst>
          </p:cNvPr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fld id="{E7CE0CE0-F7B6-4747-95B4-2B2620730C88}" type="slidenum">
              <a:rPr lang="en-US" sz="1000" dirty="0">
                <a:solidFill>
                  <a:srgbClr val="8892C4"/>
                </a:solidFill>
                <a:latin typeface="Calibri" pitchFamily="34" charset="0"/>
                <a:cs typeface="Calibri" pitchFamily="34" charset="-120"/>
              </a:rPr>
              <a:t>2</a:t>
            </a:fld>
            <a:endParaRPr lang="en-US" sz="1000" dirty="0"/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B6BE15D7-4C7E-166D-716C-C4CFADE83A83}"/>
              </a:ext>
            </a:extLst>
          </p:cNvPr>
          <p:cNvSpPr/>
          <p:nvPr/>
        </p:nvSpPr>
        <p:spPr>
          <a:xfrm>
            <a:off x="706552" y="1763113"/>
            <a:ext cx="10881915" cy="30028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endParaRPr lang="en-US" sz="1600" i="1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sz="2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Generations of church leaders have been entrusted </a:t>
            </a:r>
          </a:p>
          <a:p>
            <a:pPr algn="ctr">
              <a:lnSpc>
                <a:spcPct val="150000"/>
              </a:lnSpc>
            </a:pPr>
            <a:r>
              <a:rPr lang="en-US" sz="2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with safeguarding what matters most—</a:t>
            </a:r>
          </a:p>
          <a:p>
            <a:pPr algn="ctr">
              <a:lnSpc>
                <a:spcPct val="150000"/>
              </a:lnSpc>
            </a:pPr>
            <a:r>
              <a:rPr lang="en-US" sz="2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God’s people.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US" sz="2400" i="1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sz="2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Today, that responsibility extends into the digital world, where much of the information, communication, and ministry leaders care for now lives.</a:t>
            </a:r>
            <a:endParaRPr lang="en-US" sz="24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CA388C9-3BF4-5965-DE29-24887FB290A1}"/>
              </a:ext>
            </a:extLst>
          </p:cNvPr>
          <p:cNvGrpSpPr/>
          <p:nvPr/>
        </p:nvGrpSpPr>
        <p:grpSpPr>
          <a:xfrm>
            <a:off x="11207186" y="194013"/>
            <a:ext cx="779779" cy="758403"/>
            <a:chOff x="11198578" y="246307"/>
            <a:chExt cx="779779" cy="758403"/>
          </a:xfrm>
        </p:grpSpPr>
        <p:sp>
          <p:nvSpPr>
            <p:cNvPr id="6" name="Shape 1">
              <a:extLst>
                <a:ext uri="{FF2B5EF4-FFF2-40B4-BE49-F238E27FC236}">
                  <a16:creationId xmlns:a16="http://schemas.microsoft.com/office/drawing/2014/main" id="{FC54D986-63EC-8B7A-8232-BD31418A7556}"/>
                </a:ext>
              </a:extLst>
            </p:cNvPr>
            <p:cNvSpPr/>
            <p:nvPr/>
          </p:nvSpPr>
          <p:spPr>
            <a:xfrm>
              <a:off x="11198578" y="246307"/>
              <a:ext cx="779779" cy="758403"/>
            </a:xfrm>
            <a:prstGeom prst="ellipse">
              <a:avLst/>
            </a:prstGeom>
            <a:solidFill>
              <a:srgbClr val="141B47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7" name="Physical-digital gate" descr="Open church door with warm light, set in a stone wall that dissolves into pixels and circuitry">
              <a:extLst>
                <a:ext uri="{FF2B5EF4-FFF2-40B4-BE49-F238E27FC236}">
                  <a16:creationId xmlns:a16="http://schemas.microsoft.com/office/drawing/2014/main" id="{3FC50255-1286-A1FC-C0D9-E68F240BE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56049" y="339301"/>
              <a:ext cx="499814" cy="4998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6058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3D286-851A-04C1-1CC3-83D28E5A5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F89F944-137C-8E2B-DB6D-6EBDF9C302DB}"/>
              </a:ext>
            </a:extLst>
          </p:cNvPr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OLD LANDSCAPE – UP CLOSE</a:t>
            </a:r>
            <a:endParaRPr lang="en-US" sz="13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E63BAB8-EDAF-D887-82FD-5D5D218CE11B}"/>
              </a:ext>
            </a:extLst>
          </p:cNvPr>
          <p:cNvSpPr/>
          <p:nvPr/>
        </p:nvSpPr>
        <p:spPr>
          <a:xfrm>
            <a:off x="640080" y="868680"/>
            <a:ext cx="10835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Bookman Old Style" pitchFamily="34" charset="0"/>
              </a:rPr>
              <a:t>Access Was Primarily Local, Visible, and Physical</a:t>
            </a:r>
            <a:endParaRPr lang="en-US" sz="2800" b="1" dirty="0">
              <a:latin typeface="Calibri" pitchFamily="2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E6100347-80DA-48E3-7CA4-224FC71642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129" r="7129"/>
          <a:stretch>
            <a:fillRect/>
          </a:stretch>
        </p:blipFill>
        <p:spPr>
          <a:xfrm>
            <a:off x="820250" y="1892808"/>
            <a:ext cx="2602931" cy="3978948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63621BA1-05B2-7573-D600-AAB0B2148098}"/>
              </a:ext>
            </a:extLst>
          </p:cNvPr>
          <p:cNvSpPr txBox="1"/>
          <p:nvPr/>
        </p:nvSpPr>
        <p:spPr>
          <a:xfrm>
            <a:off x="4160520" y="1822513"/>
            <a:ext cx="699516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800" b="0" i="0" dirty="0">
                <a:solidFill>
                  <a:srgbClr val="4A527A"/>
                </a:solidFill>
                <a:latin typeface="Calibri"/>
              </a:rPr>
              <a:t>Access was bounded by three physical realities: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C6C9CAA-678E-BD43-DFD5-5FDD45F050D1}"/>
              </a:ext>
            </a:extLst>
          </p:cNvPr>
          <p:cNvSpPr txBox="1"/>
          <p:nvPr/>
        </p:nvSpPr>
        <p:spPr>
          <a:xfrm>
            <a:off x="4160520" y="2279713"/>
            <a:ext cx="16002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 dirty="0">
                <a:solidFill>
                  <a:schemeClr val="accent4">
                    <a:lumMod val="50000"/>
                  </a:schemeClr>
                </a:solidFill>
                <a:latin typeface="Bookman Old Style"/>
              </a:rPr>
              <a:t>PLACE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017A4FC-0678-5811-B2DE-85384520E2B3}"/>
              </a:ext>
            </a:extLst>
          </p:cNvPr>
          <p:cNvSpPr txBox="1"/>
          <p:nvPr/>
        </p:nvSpPr>
        <p:spPr>
          <a:xfrm>
            <a:off x="5849475" y="2270569"/>
            <a:ext cx="507492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900" b="1" i="0" dirty="0">
                <a:solidFill>
                  <a:srgbClr val="1E2761"/>
                </a:solidFill>
                <a:latin typeface="Calibri"/>
              </a:rPr>
              <a:t>You had to be on-site.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68EEF12-A780-11EB-F593-7C751D3D6EB0}"/>
              </a:ext>
            </a:extLst>
          </p:cNvPr>
          <p:cNvSpPr txBox="1"/>
          <p:nvPr/>
        </p:nvSpPr>
        <p:spPr>
          <a:xfrm>
            <a:off x="5849475" y="2590609"/>
            <a:ext cx="507492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i="0">
                <a:solidFill>
                  <a:srgbClr val="4A527A"/>
                </a:solidFill>
                <a:latin typeface="Calibri"/>
              </a:rPr>
              <a:t>Entry meant crossing a visible threshold.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D114E41-19C0-76D0-38E4-A01EB6B4F472}"/>
              </a:ext>
            </a:extLst>
          </p:cNvPr>
          <p:cNvSpPr/>
          <p:nvPr/>
        </p:nvSpPr>
        <p:spPr>
          <a:xfrm>
            <a:off x="4160520" y="3029521"/>
            <a:ext cx="6629400" cy="16459"/>
          </a:xfrm>
          <a:prstGeom prst="rect">
            <a:avLst/>
          </a:prstGeom>
          <a:solidFill>
            <a:srgbClr val="E8EB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8830A0A-E681-7EB1-19CB-B4EADEA77B35}"/>
              </a:ext>
            </a:extLst>
          </p:cNvPr>
          <p:cNvSpPr txBox="1"/>
          <p:nvPr/>
        </p:nvSpPr>
        <p:spPr>
          <a:xfrm>
            <a:off x="4160520" y="3322129"/>
            <a:ext cx="16002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 dirty="0">
                <a:solidFill>
                  <a:schemeClr val="accent4">
                    <a:lumMod val="50000"/>
                  </a:schemeClr>
                </a:solidFill>
                <a:latin typeface="Bookman Old Style"/>
              </a:rPr>
              <a:t>PEOPLE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38AC624-91D0-1F6F-E4A2-F0CEB1AC02AE}"/>
              </a:ext>
            </a:extLst>
          </p:cNvPr>
          <p:cNvSpPr txBox="1"/>
          <p:nvPr/>
        </p:nvSpPr>
        <p:spPr>
          <a:xfrm>
            <a:off x="5849475" y="3312985"/>
            <a:ext cx="507492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900" b="1" i="0" dirty="0">
                <a:solidFill>
                  <a:srgbClr val="1E2761"/>
                </a:solidFill>
                <a:latin typeface="Calibri"/>
              </a:rPr>
              <a:t>Keys belonged to known people.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32E7221-2164-9E87-527F-073DC3562765}"/>
              </a:ext>
            </a:extLst>
          </p:cNvPr>
          <p:cNvSpPr txBox="1"/>
          <p:nvPr/>
        </p:nvSpPr>
        <p:spPr>
          <a:xfrm>
            <a:off x="5849475" y="3633025"/>
            <a:ext cx="507492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i="0">
                <a:solidFill>
                  <a:srgbClr val="4A527A"/>
                </a:solidFill>
                <a:latin typeface="Calibri"/>
              </a:rPr>
              <a:t>Ushers and leaders could see who entered.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5218CEE-12F2-0873-EDD3-99A57590468D}"/>
              </a:ext>
            </a:extLst>
          </p:cNvPr>
          <p:cNvSpPr/>
          <p:nvPr/>
        </p:nvSpPr>
        <p:spPr>
          <a:xfrm>
            <a:off x="4160520" y="4071937"/>
            <a:ext cx="6629400" cy="16459"/>
          </a:xfrm>
          <a:prstGeom prst="rect">
            <a:avLst/>
          </a:prstGeom>
          <a:solidFill>
            <a:srgbClr val="E8EB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3985F85-28D9-5BE8-BB9C-4B7DB1B2F92C}"/>
              </a:ext>
            </a:extLst>
          </p:cNvPr>
          <p:cNvSpPr txBox="1"/>
          <p:nvPr/>
        </p:nvSpPr>
        <p:spPr>
          <a:xfrm>
            <a:off x="4160520" y="4364545"/>
            <a:ext cx="16002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 dirty="0">
                <a:solidFill>
                  <a:schemeClr val="accent4">
                    <a:lumMod val="50000"/>
                  </a:schemeClr>
                </a:solidFill>
                <a:latin typeface="Bookman Old Style"/>
              </a:rPr>
              <a:t>TIME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DD9119F-4594-2B33-2761-7CE246D8A3A1}"/>
              </a:ext>
            </a:extLst>
          </p:cNvPr>
          <p:cNvSpPr txBox="1"/>
          <p:nvPr/>
        </p:nvSpPr>
        <p:spPr>
          <a:xfrm>
            <a:off x="5849475" y="4355401"/>
            <a:ext cx="507492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900" b="1" i="0">
                <a:solidFill>
                  <a:srgbClr val="1E2761"/>
                </a:solidFill>
                <a:latin typeface="Calibri"/>
              </a:rPr>
              <a:t>Doors closed at a known time.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A36A853-88DF-5807-8BB6-4D253E01F821}"/>
              </a:ext>
            </a:extLst>
          </p:cNvPr>
          <p:cNvSpPr txBox="1"/>
          <p:nvPr/>
        </p:nvSpPr>
        <p:spPr>
          <a:xfrm>
            <a:off x="5849475" y="4675441"/>
            <a:ext cx="507492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i="0">
                <a:solidFill>
                  <a:srgbClr val="4A527A"/>
                </a:solidFill>
                <a:latin typeface="Calibri"/>
              </a:rPr>
              <a:t>Activity happened during known hours.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FDD33F3-B357-DF01-284D-E954F4367EB6}"/>
              </a:ext>
            </a:extLst>
          </p:cNvPr>
          <p:cNvSpPr/>
          <p:nvPr/>
        </p:nvSpPr>
        <p:spPr>
          <a:xfrm>
            <a:off x="4212648" y="5461825"/>
            <a:ext cx="56438" cy="566928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6C34420-730E-BFD2-E7F5-D052A7714811}"/>
              </a:ext>
            </a:extLst>
          </p:cNvPr>
          <p:cNvSpPr txBox="1"/>
          <p:nvPr/>
        </p:nvSpPr>
        <p:spPr>
          <a:xfrm>
            <a:off x="4391942" y="5416105"/>
            <a:ext cx="4797214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100" b="1" i="0" dirty="0">
                <a:solidFill>
                  <a:srgbClr val="1E2761"/>
                </a:solidFill>
                <a:latin typeface="Bookman Old Style"/>
              </a:rPr>
              <a:t>The perimeter was tangible.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634B70E-5308-B022-61B8-06C6B9BE8C53}"/>
              </a:ext>
            </a:extLst>
          </p:cNvPr>
          <p:cNvSpPr txBox="1"/>
          <p:nvPr/>
        </p:nvSpPr>
        <p:spPr>
          <a:xfrm>
            <a:off x="4437762" y="5783694"/>
            <a:ext cx="4797214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0" i="0" dirty="0">
                <a:solidFill>
                  <a:srgbClr val="4A527A"/>
                </a:solidFill>
                <a:latin typeface="Calibri"/>
              </a:rPr>
              <a:t>Doors • locks • windows • gates • lighting • cameras</a:t>
            </a:r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C8558781-20FC-CB41-F648-E0B4159A80C2}"/>
              </a:ext>
            </a:extLst>
          </p:cNvPr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fld id="{A9406A43-2AB0-4CD6-8962-2C2AE5409E77}" type="slidenum">
              <a:rPr lang="en-US" sz="1000" dirty="0">
                <a:solidFill>
                  <a:srgbClr val="A6AD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fld>
            <a:endParaRPr lang="en-US" sz="10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B4D32E9-A148-F8DE-5FB4-91CE0FF64997}"/>
              </a:ext>
            </a:extLst>
          </p:cNvPr>
          <p:cNvGrpSpPr/>
          <p:nvPr/>
        </p:nvGrpSpPr>
        <p:grpSpPr>
          <a:xfrm>
            <a:off x="11207186" y="194013"/>
            <a:ext cx="779779" cy="758403"/>
            <a:chOff x="11198578" y="246307"/>
            <a:chExt cx="779779" cy="758403"/>
          </a:xfrm>
        </p:grpSpPr>
        <p:sp>
          <p:nvSpPr>
            <p:cNvPr id="5" name="Shape 1">
              <a:extLst>
                <a:ext uri="{FF2B5EF4-FFF2-40B4-BE49-F238E27FC236}">
                  <a16:creationId xmlns:a16="http://schemas.microsoft.com/office/drawing/2014/main" id="{B9AA89D6-5C1B-9DBF-CA6F-AE64CC0328CF}"/>
                </a:ext>
              </a:extLst>
            </p:cNvPr>
            <p:cNvSpPr/>
            <p:nvPr/>
          </p:nvSpPr>
          <p:spPr>
            <a:xfrm>
              <a:off x="11198578" y="246307"/>
              <a:ext cx="779779" cy="758403"/>
            </a:xfrm>
            <a:prstGeom prst="ellipse">
              <a:avLst/>
            </a:prstGeom>
            <a:solidFill>
              <a:srgbClr val="141B47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6" name="Physical-digital gate" descr="Open church door with warm light, set in a stone wall that dissolves into pixels and circuitry">
              <a:extLst>
                <a:ext uri="{FF2B5EF4-FFF2-40B4-BE49-F238E27FC236}">
                  <a16:creationId xmlns:a16="http://schemas.microsoft.com/office/drawing/2014/main" id="{71D2B116-E889-A18A-B4EB-BF0DE0BCFE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356049" y="339301"/>
              <a:ext cx="499814" cy="4998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828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072E56-1EBC-7C37-8660-E930D42D0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EF5BDC1-AC2D-93DE-C903-E7FB26459983}"/>
              </a:ext>
            </a:extLst>
          </p:cNvPr>
          <p:cNvSpPr/>
          <p:nvPr/>
        </p:nvSpPr>
        <p:spPr>
          <a:xfrm>
            <a:off x="640080" y="502920"/>
            <a:ext cx="749807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NEW LANDSCAPE – HYBRID, INTERCONNECTED, AND COMPLEX</a:t>
            </a:r>
            <a:endParaRPr lang="en-US" sz="13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3D20D51-ABDF-C244-BEAD-7020C74930EB}"/>
              </a:ext>
            </a:extLst>
          </p:cNvPr>
          <p:cNvSpPr/>
          <p:nvPr/>
        </p:nvSpPr>
        <p:spPr>
          <a:xfrm>
            <a:off x="640080" y="868680"/>
            <a:ext cx="107899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Bookman Old Style" pitchFamily="34" charset="0"/>
              </a:rPr>
              <a:t>Today’s Access Is Internet-Based and Borderless</a:t>
            </a:r>
          </a:p>
        </p:txBody>
      </p:sp>
      <p:sp>
        <p:nvSpPr>
          <p:cNvPr id="39" name="Text 37">
            <a:extLst>
              <a:ext uri="{FF2B5EF4-FFF2-40B4-BE49-F238E27FC236}">
                <a16:creationId xmlns:a16="http://schemas.microsoft.com/office/drawing/2014/main" id="{CEB4ED62-6C0C-CA96-2250-9F88FB44CDD7}"/>
              </a:ext>
            </a:extLst>
          </p:cNvPr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fld id="{D7BE7A5B-85AE-4994-B883-13C3328C6D4B}" type="slidenum">
              <a:rPr lang="en-US" sz="1000" dirty="0">
                <a:solidFill>
                  <a:srgbClr val="A6AD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fld>
            <a:endParaRPr lang="en-US" sz="1000" dirty="0"/>
          </a:p>
        </p:txBody>
      </p:sp>
      <p:sp>
        <p:nvSpPr>
          <p:cNvPr id="42" name="TextBox 41"/>
          <p:cNvSpPr txBox="1"/>
          <p:nvPr/>
        </p:nvSpPr>
        <p:spPr>
          <a:xfrm>
            <a:off x="658368" y="1737360"/>
            <a:ext cx="46177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00" b="1">
                <a:solidFill>
                  <a:srgbClr val="C9A227"/>
                </a:solidFill>
                <a:latin typeface="Calibri"/>
              </a:rPr>
              <a:t>WHAT IS NOW AT RISK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40080" y="2732128"/>
            <a:ext cx="7132320" cy="16459"/>
          </a:xfrm>
          <a:prstGeom prst="rect">
            <a:avLst/>
          </a:prstGeom>
          <a:solidFill>
            <a:srgbClr val="DFE2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658368" y="2865631"/>
            <a:ext cx="46177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00" b="1">
                <a:solidFill>
                  <a:srgbClr val="C9A227"/>
                </a:solidFill>
                <a:latin typeface="Calibri"/>
              </a:rPr>
              <a:t>WHERE IT NOW LIVES</a:t>
            </a:r>
          </a:p>
        </p:txBody>
      </p:sp>
      <p:sp>
        <p:nvSpPr>
          <p:cNvPr id="50" name="Shape 17">
            <a:extLst>
              <a:ext uri="{FF2B5EF4-FFF2-40B4-BE49-F238E27FC236}">
                <a16:creationId xmlns:a16="http://schemas.microsoft.com/office/drawing/2014/main" id="{D650E5FA-15F7-78DE-2A4A-F81493A39AF8}"/>
              </a:ext>
            </a:extLst>
          </p:cNvPr>
          <p:cNvSpPr/>
          <p:nvPr/>
        </p:nvSpPr>
        <p:spPr>
          <a:xfrm>
            <a:off x="640080" y="3198220"/>
            <a:ext cx="2286000" cy="566928"/>
          </a:xfrm>
          <a:prstGeom prst="roundRect">
            <a:avLst>
              <a:gd name="adj" fmla="val 9677"/>
            </a:avLst>
          </a:prstGeom>
          <a:solidFill>
            <a:srgbClr val="F4F5FA"/>
          </a:solidFill>
          <a:ln/>
        </p:spPr>
        <p:txBody>
          <a:bodyPr/>
          <a:lstStyle/>
          <a:p>
            <a:endParaRPr lang="en-US" sz="2000">
              <a:latin typeface="Calibri" pitchFamily="2" charset="0"/>
            </a:endParaRPr>
          </a:p>
        </p:txBody>
      </p:sp>
      <p:sp>
        <p:nvSpPr>
          <p:cNvPr id="51" name="Text 18">
            <a:extLst>
              <a:ext uri="{FF2B5EF4-FFF2-40B4-BE49-F238E27FC236}">
                <a16:creationId xmlns:a16="http://schemas.microsoft.com/office/drawing/2014/main" id="{C5B8CEDE-6D7E-DFEF-CB30-1D73DE639D8B}"/>
              </a:ext>
            </a:extLst>
          </p:cNvPr>
          <p:cNvSpPr/>
          <p:nvPr/>
        </p:nvSpPr>
        <p:spPr>
          <a:xfrm>
            <a:off x="777240" y="3198220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3273A"/>
                </a:solidFill>
                <a:latin typeface="Calibri" pitchFamily="2" charset="0"/>
                <a:ea typeface="Calibri" pitchFamily="34" charset="-122"/>
                <a:cs typeface="Calibri" pitchFamily="34" charset="-120"/>
              </a:rPr>
              <a:t>Member records</a:t>
            </a:r>
            <a:endParaRPr lang="en-US" sz="1400" dirty="0">
              <a:latin typeface="Calibri" pitchFamily="2" charset="0"/>
            </a:endParaRPr>
          </a:p>
        </p:txBody>
      </p:sp>
      <p:sp>
        <p:nvSpPr>
          <p:cNvPr id="52" name="Shape 19">
            <a:extLst>
              <a:ext uri="{FF2B5EF4-FFF2-40B4-BE49-F238E27FC236}">
                <a16:creationId xmlns:a16="http://schemas.microsoft.com/office/drawing/2014/main" id="{BB432750-3BC8-9833-BC2D-B5ADE2A84422}"/>
              </a:ext>
            </a:extLst>
          </p:cNvPr>
          <p:cNvSpPr/>
          <p:nvPr/>
        </p:nvSpPr>
        <p:spPr>
          <a:xfrm>
            <a:off x="3063240" y="3198220"/>
            <a:ext cx="2286000" cy="566928"/>
          </a:xfrm>
          <a:prstGeom prst="roundRect">
            <a:avLst>
              <a:gd name="adj" fmla="val 9677"/>
            </a:avLst>
          </a:prstGeom>
          <a:solidFill>
            <a:srgbClr val="F4F5FA"/>
          </a:solidFill>
          <a:ln/>
        </p:spPr>
        <p:txBody>
          <a:bodyPr/>
          <a:lstStyle/>
          <a:p>
            <a:endParaRPr lang="en-US" sz="2000">
              <a:latin typeface="Calibri" pitchFamily="2" charset="0"/>
            </a:endParaRPr>
          </a:p>
        </p:txBody>
      </p:sp>
      <p:sp>
        <p:nvSpPr>
          <p:cNvPr id="53" name="Text 20">
            <a:extLst>
              <a:ext uri="{FF2B5EF4-FFF2-40B4-BE49-F238E27FC236}">
                <a16:creationId xmlns:a16="http://schemas.microsoft.com/office/drawing/2014/main" id="{FEF7ADB6-3C96-13FD-6AF5-5C01679496BF}"/>
              </a:ext>
            </a:extLst>
          </p:cNvPr>
          <p:cNvSpPr/>
          <p:nvPr/>
        </p:nvSpPr>
        <p:spPr>
          <a:xfrm>
            <a:off x="3200400" y="3198220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23273A"/>
                </a:solidFill>
                <a:latin typeface="Calibri" pitchFamily="2" charset="0"/>
                <a:ea typeface="Calibri" pitchFamily="34" charset="-122"/>
                <a:cs typeface="Calibri" pitchFamily="34" charset="-120"/>
              </a:rPr>
              <a:t>Giving platforms</a:t>
            </a:r>
            <a:endParaRPr lang="en-US" sz="1400">
              <a:latin typeface="Calibri" pitchFamily="2" charset="0"/>
            </a:endParaRPr>
          </a:p>
        </p:txBody>
      </p:sp>
      <p:sp>
        <p:nvSpPr>
          <p:cNvPr id="54" name="Shape 21">
            <a:extLst>
              <a:ext uri="{FF2B5EF4-FFF2-40B4-BE49-F238E27FC236}">
                <a16:creationId xmlns:a16="http://schemas.microsoft.com/office/drawing/2014/main" id="{E31836FC-235D-A8D8-4AA0-86464E007294}"/>
              </a:ext>
            </a:extLst>
          </p:cNvPr>
          <p:cNvSpPr/>
          <p:nvPr/>
        </p:nvSpPr>
        <p:spPr>
          <a:xfrm>
            <a:off x="5486400" y="3198220"/>
            <a:ext cx="2286000" cy="566928"/>
          </a:xfrm>
          <a:prstGeom prst="roundRect">
            <a:avLst>
              <a:gd name="adj" fmla="val 9677"/>
            </a:avLst>
          </a:prstGeom>
          <a:solidFill>
            <a:srgbClr val="F4F5FA"/>
          </a:solidFill>
          <a:ln/>
        </p:spPr>
        <p:txBody>
          <a:bodyPr/>
          <a:lstStyle/>
          <a:p>
            <a:endParaRPr lang="en-US" sz="2000">
              <a:latin typeface="Calibri" pitchFamily="2" charset="0"/>
            </a:endParaRPr>
          </a:p>
        </p:txBody>
      </p:sp>
      <p:sp>
        <p:nvSpPr>
          <p:cNvPr id="55" name="Text 22">
            <a:extLst>
              <a:ext uri="{FF2B5EF4-FFF2-40B4-BE49-F238E27FC236}">
                <a16:creationId xmlns:a16="http://schemas.microsoft.com/office/drawing/2014/main" id="{23ECEEE9-01CF-504E-D48C-6F5BD989CC88}"/>
              </a:ext>
            </a:extLst>
          </p:cNvPr>
          <p:cNvSpPr/>
          <p:nvPr/>
        </p:nvSpPr>
        <p:spPr>
          <a:xfrm>
            <a:off x="5623560" y="3198220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23273A"/>
                </a:solidFill>
                <a:latin typeface="Calibri" pitchFamily="2" charset="0"/>
                <a:ea typeface="Calibri" pitchFamily="34" charset="-122"/>
                <a:cs typeface="Calibri" pitchFamily="34" charset="-120"/>
              </a:rPr>
              <a:t>Livestreams</a:t>
            </a:r>
            <a:endParaRPr lang="en-US" sz="1400">
              <a:latin typeface="Calibri" pitchFamily="2" charset="0"/>
            </a:endParaRPr>
          </a:p>
        </p:txBody>
      </p:sp>
      <p:sp>
        <p:nvSpPr>
          <p:cNvPr id="56" name="Shape 23">
            <a:extLst>
              <a:ext uri="{FF2B5EF4-FFF2-40B4-BE49-F238E27FC236}">
                <a16:creationId xmlns:a16="http://schemas.microsoft.com/office/drawing/2014/main" id="{803278C8-7D00-ACAD-223E-3184A1DA8A68}"/>
              </a:ext>
            </a:extLst>
          </p:cNvPr>
          <p:cNvSpPr/>
          <p:nvPr/>
        </p:nvSpPr>
        <p:spPr>
          <a:xfrm>
            <a:off x="640080" y="3902308"/>
            <a:ext cx="2286000" cy="566928"/>
          </a:xfrm>
          <a:prstGeom prst="roundRect">
            <a:avLst>
              <a:gd name="adj" fmla="val 9677"/>
            </a:avLst>
          </a:prstGeom>
          <a:solidFill>
            <a:srgbClr val="F4F5FA"/>
          </a:solidFill>
          <a:ln/>
        </p:spPr>
        <p:txBody>
          <a:bodyPr/>
          <a:lstStyle/>
          <a:p>
            <a:endParaRPr lang="en-US" sz="2000">
              <a:latin typeface="Calibri" pitchFamily="2" charset="0"/>
            </a:endParaRPr>
          </a:p>
        </p:txBody>
      </p:sp>
      <p:sp>
        <p:nvSpPr>
          <p:cNvPr id="57" name="Text 24">
            <a:extLst>
              <a:ext uri="{FF2B5EF4-FFF2-40B4-BE49-F238E27FC236}">
                <a16:creationId xmlns:a16="http://schemas.microsoft.com/office/drawing/2014/main" id="{AC220CA8-55B2-3418-EBC5-2AB94014C2AC}"/>
              </a:ext>
            </a:extLst>
          </p:cNvPr>
          <p:cNvSpPr/>
          <p:nvPr/>
        </p:nvSpPr>
        <p:spPr>
          <a:xfrm>
            <a:off x="777240" y="3902308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3273A"/>
                </a:solidFill>
                <a:latin typeface="Calibri" pitchFamily="2" charset="0"/>
                <a:ea typeface="Calibri" pitchFamily="34" charset="-122"/>
                <a:cs typeface="Calibri" pitchFamily="34" charset="-120"/>
              </a:rPr>
              <a:t>Children’s information</a:t>
            </a:r>
            <a:endParaRPr lang="en-US" sz="1400" dirty="0">
              <a:latin typeface="Calibri" pitchFamily="2" charset="0"/>
            </a:endParaRPr>
          </a:p>
        </p:txBody>
      </p:sp>
      <p:sp>
        <p:nvSpPr>
          <p:cNvPr id="58" name="Shape 25">
            <a:extLst>
              <a:ext uri="{FF2B5EF4-FFF2-40B4-BE49-F238E27FC236}">
                <a16:creationId xmlns:a16="http://schemas.microsoft.com/office/drawing/2014/main" id="{875029EA-56F2-5954-BD4B-7DEE3B537041}"/>
              </a:ext>
            </a:extLst>
          </p:cNvPr>
          <p:cNvSpPr/>
          <p:nvPr/>
        </p:nvSpPr>
        <p:spPr>
          <a:xfrm>
            <a:off x="3063240" y="3902308"/>
            <a:ext cx="2286000" cy="566928"/>
          </a:xfrm>
          <a:prstGeom prst="roundRect">
            <a:avLst>
              <a:gd name="adj" fmla="val 9677"/>
            </a:avLst>
          </a:prstGeom>
          <a:solidFill>
            <a:srgbClr val="F4F5FA"/>
          </a:solidFill>
          <a:ln/>
        </p:spPr>
        <p:txBody>
          <a:bodyPr/>
          <a:lstStyle/>
          <a:p>
            <a:endParaRPr lang="en-US" sz="2000">
              <a:latin typeface="Calibri" pitchFamily="2" charset="0"/>
            </a:endParaRPr>
          </a:p>
        </p:txBody>
      </p:sp>
      <p:sp>
        <p:nvSpPr>
          <p:cNvPr id="59" name="Text 26">
            <a:extLst>
              <a:ext uri="{FF2B5EF4-FFF2-40B4-BE49-F238E27FC236}">
                <a16:creationId xmlns:a16="http://schemas.microsoft.com/office/drawing/2014/main" id="{6F0CF4D5-5A07-21CE-F6F1-0392EA4E9CA3}"/>
              </a:ext>
            </a:extLst>
          </p:cNvPr>
          <p:cNvSpPr/>
          <p:nvPr/>
        </p:nvSpPr>
        <p:spPr>
          <a:xfrm>
            <a:off x="3200400" y="3902308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>
                <a:solidFill>
                  <a:srgbClr val="23273A"/>
                </a:solidFill>
                <a:latin typeface="Calibri" pitchFamily="2" charset="0"/>
                <a:ea typeface="Calibri" pitchFamily="34" charset="-122"/>
                <a:cs typeface="Calibri" pitchFamily="34" charset="-120"/>
              </a:rPr>
              <a:t>Email/SMS messaging</a:t>
            </a:r>
            <a:endParaRPr lang="en-US" sz="1400">
              <a:latin typeface="Calibri" pitchFamily="2" charset="0"/>
            </a:endParaRPr>
          </a:p>
        </p:txBody>
      </p:sp>
      <p:sp>
        <p:nvSpPr>
          <p:cNvPr id="60" name="Shape 27">
            <a:extLst>
              <a:ext uri="{FF2B5EF4-FFF2-40B4-BE49-F238E27FC236}">
                <a16:creationId xmlns:a16="http://schemas.microsoft.com/office/drawing/2014/main" id="{99BBEEDA-C6D1-F1A8-7A1C-1E8D3EA1F5D9}"/>
              </a:ext>
            </a:extLst>
          </p:cNvPr>
          <p:cNvSpPr/>
          <p:nvPr/>
        </p:nvSpPr>
        <p:spPr>
          <a:xfrm>
            <a:off x="5486400" y="3902308"/>
            <a:ext cx="2286000" cy="566928"/>
          </a:xfrm>
          <a:prstGeom prst="roundRect">
            <a:avLst>
              <a:gd name="adj" fmla="val 9677"/>
            </a:avLst>
          </a:prstGeom>
          <a:solidFill>
            <a:srgbClr val="F4F5FA"/>
          </a:solidFill>
          <a:ln/>
        </p:spPr>
        <p:txBody>
          <a:bodyPr/>
          <a:lstStyle/>
          <a:p>
            <a:endParaRPr lang="en-US" sz="2000">
              <a:latin typeface="Calibri" pitchFamily="2" charset="0"/>
            </a:endParaRPr>
          </a:p>
        </p:txBody>
      </p:sp>
      <p:sp>
        <p:nvSpPr>
          <p:cNvPr id="61" name="Text 28">
            <a:extLst>
              <a:ext uri="{FF2B5EF4-FFF2-40B4-BE49-F238E27FC236}">
                <a16:creationId xmlns:a16="http://schemas.microsoft.com/office/drawing/2014/main" id="{3F102019-A1FC-F383-0F40-64984381F39B}"/>
              </a:ext>
            </a:extLst>
          </p:cNvPr>
          <p:cNvSpPr/>
          <p:nvPr/>
        </p:nvSpPr>
        <p:spPr>
          <a:xfrm>
            <a:off x="5623560" y="3902308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23273A"/>
                </a:solidFill>
                <a:latin typeface="Calibri" pitchFamily="2" charset="0"/>
                <a:ea typeface="Calibri" pitchFamily="34" charset="-122"/>
                <a:cs typeface="Calibri" pitchFamily="34" charset="-120"/>
              </a:rPr>
              <a:t>Payroll</a:t>
            </a:r>
            <a:endParaRPr lang="en-US" sz="1400">
              <a:latin typeface="Calibri" pitchFamily="2" charset="0"/>
            </a:endParaRPr>
          </a:p>
        </p:txBody>
      </p:sp>
      <p:sp>
        <p:nvSpPr>
          <p:cNvPr id="62" name="Shape 29">
            <a:extLst>
              <a:ext uri="{FF2B5EF4-FFF2-40B4-BE49-F238E27FC236}">
                <a16:creationId xmlns:a16="http://schemas.microsoft.com/office/drawing/2014/main" id="{CCE64E77-EC6B-A7A5-EB81-194E42AE8B06}"/>
              </a:ext>
            </a:extLst>
          </p:cNvPr>
          <p:cNvSpPr/>
          <p:nvPr/>
        </p:nvSpPr>
        <p:spPr>
          <a:xfrm>
            <a:off x="640080" y="4606396"/>
            <a:ext cx="2286000" cy="566928"/>
          </a:xfrm>
          <a:prstGeom prst="roundRect">
            <a:avLst>
              <a:gd name="adj" fmla="val 9677"/>
            </a:avLst>
          </a:prstGeom>
          <a:solidFill>
            <a:srgbClr val="F4F5FA"/>
          </a:solidFill>
          <a:ln/>
        </p:spPr>
        <p:txBody>
          <a:bodyPr/>
          <a:lstStyle/>
          <a:p>
            <a:endParaRPr lang="en-US" sz="2000">
              <a:latin typeface="Calibri" pitchFamily="2" charset="0"/>
            </a:endParaRPr>
          </a:p>
        </p:txBody>
      </p:sp>
      <p:sp>
        <p:nvSpPr>
          <p:cNvPr id="63" name="Text 30">
            <a:extLst>
              <a:ext uri="{FF2B5EF4-FFF2-40B4-BE49-F238E27FC236}">
                <a16:creationId xmlns:a16="http://schemas.microsoft.com/office/drawing/2014/main" id="{E272B506-9EA5-D76C-F751-47D39369BCF3}"/>
              </a:ext>
            </a:extLst>
          </p:cNvPr>
          <p:cNvSpPr/>
          <p:nvPr/>
        </p:nvSpPr>
        <p:spPr>
          <a:xfrm>
            <a:off x="777240" y="4606396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23273A"/>
                </a:solidFill>
                <a:latin typeface="Calibri" pitchFamily="2" charset="0"/>
                <a:ea typeface="Calibri" pitchFamily="34" charset="-122"/>
                <a:cs typeface="Calibri" pitchFamily="34" charset="-120"/>
              </a:rPr>
              <a:t>Counseling information</a:t>
            </a:r>
            <a:endParaRPr lang="en-US" sz="1400">
              <a:latin typeface="Calibri" pitchFamily="2" charset="0"/>
            </a:endParaRPr>
          </a:p>
        </p:txBody>
      </p:sp>
      <p:sp>
        <p:nvSpPr>
          <p:cNvPr id="64" name="Shape 31">
            <a:extLst>
              <a:ext uri="{FF2B5EF4-FFF2-40B4-BE49-F238E27FC236}">
                <a16:creationId xmlns:a16="http://schemas.microsoft.com/office/drawing/2014/main" id="{4B20A352-C44C-99BE-3B57-81A078EE5F88}"/>
              </a:ext>
            </a:extLst>
          </p:cNvPr>
          <p:cNvSpPr/>
          <p:nvPr/>
        </p:nvSpPr>
        <p:spPr>
          <a:xfrm>
            <a:off x="3063240" y="4606396"/>
            <a:ext cx="2286000" cy="566928"/>
          </a:xfrm>
          <a:prstGeom prst="roundRect">
            <a:avLst>
              <a:gd name="adj" fmla="val 9677"/>
            </a:avLst>
          </a:prstGeom>
          <a:solidFill>
            <a:srgbClr val="F4F5FA"/>
          </a:solidFill>
          <a:ln/>
        </p:spPr>
        <p:txBody>
          <a:bodyPr/>
          <a:lstStyle/>
          <a:p>
            <a:endParaRPr lang="en-US" sz="2000">
              <a:latin typeface="Calibri" pitchFamily="2" charset="0"/>
            </a:endParaRPr>
          </a:p>
        </p:txBody>
      </p:sp>
      <p:sp>
        <p:nvSpPr>
          <p:cNvPr id="65" name="Text 32">
            <a:extLst>
              <a:ext uri="{FF2B5EF4-FFF2-40B4-BE49-F238E27FC236}">
                <a16:creationId xmlns:a16="http://schemas.microsoft.com/office/drawing/2014/main" id="{0240D77E-C287-7AF4-DB9B-BCBA843F697C}"/>
              </a:ext>
            </a:extLst>
          </p:cNvPr>
          <p:cNvSpPr/>
          <p:nvPr/>
        </p:nvSpPr>
        <p:spPr>
          <a:xfrm>
            <a:off x="3200400" y="4606396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23273A"/>
                </a:solidFill>
                <a:latin typeface="Calibri" pitchFamily="2" charset="0"/>
                <a:ea typeface="Calibri" pitchFamily="34" charset="-122"/>
                <a:cs typeface="Calibri" pitchFamily="34" charset="-120"/>
              </a:rPr>
              <a:t>Websites</a:t>
            </a:r>
            <a:endParaRPr lang="en-US" sz="1400">
              <a:latin typeface="Calibri" pitchFamily="2" charset="0"/>
            </a:endParaRPr>
          </a:p>
        </p:txBody>
      </p:sp>
      <p:sp>
        <p:nvSpPr>
          <p:cNvPr id="66" name="Shape 33">
            <a:extLst>
              <a:ext uri="{FF2B5EF4-FFF2-40B4-BE49-F238E27FC236}">
                <a16:creationId xmlns:a16="http://schemas.microsoft.com/office/drawing/2014/main" id="{E4880FC5-65AF-EFEB-454A-B704169E39B8}"/>
              </a:ext>
            </a:extLst>
          </p:cNvPr>
          <p:cNvSpPr/>
          <p:nvPr/>
        </p:nvSpPr>
        <p:spPr>
          <a:xfrm>
            <a:off x="5486400" y="4606396"/>
            <a:ext cx="2286000" cy="566928"/>
          </a:xfrm>
          <a:prstGeom prst="roundRect">
            <a:avLst>
              <a:gd name="adj" fmla="val 9677"/>
            </a:avLst>
          </a:prstGeom>
          <a:solidFill>
            <a:srgbClr val="F4F5FA"/>
          </a:solidFill>
          <a:ln/>
        </p:spPr>
        <p:txBody>
          <a:bodyPr/>
          <a:lstStyle/>
          <a:p>
            <a:endParaRPr lang="en-US" sz="2000">
              <a:latin typeface="Calibri" pitchFamily="2" charset="0"/>
            </a:endParaRPr>
          </a:p>
        </p:txBody>
      </p:sp>
      <p:sp>
        <p:nvSpPr>
          <p:cNvPr id="67" name="Text 34">
            <a:extLst>
              <a:ext uri="{FF2B5EF4-FFF2-40B4-BE49-F238E27FC236}">
                <a16:creationId xmlns:a16="http://schemas.microsoft.com/office/drawing/2014/main" id="{EB711457-4A9F-D09B-E08E-39A82B3C6206}"/>
              </a:ext>
            </a:extLst>
          </p:cNvPr>
          <p:cNvSpPr/>
          <p:nvPr/>
        </p:nvSpPr>
        <p:spPr>
          <a:xfrm>
            <a:off x="5623560" y="4606396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23273A"/>
                </a:solidFill>
                <a:latin typeface="Calibri" pitchFamily="2" charset="0"/>
                <a:ea typeface="Calibri" pitchFamily="34" charset="-122"/>
                <a:cs typeface="Calibri" pitchFamily="34" charset="-120"/>
              </a:rPr>
              <a:t>Social media</a:t>
            </a:r>
            <a:endParaRPr lang="en-US" sz="1400">
              <a:latin typeface="Calibri" pitchFamily="2" charset="0"/>
            </a:endParaRPr>
          </a:p>
        </p:txBody>
      </p:sp>
      <p:sp>
        <p:nvSpPr>
          <p:cNvPr id="69" name="Shape 2">
            <a:extLst>
              <a:ext uri="{FF2B5EF4-FFF2-40B4-BE49-F238E27FC236}">
                <a16:creationId xmlns:a16="http://schemas.microsoft.com/office/drawing/2014/main" id="{75C12DE7-31A2-749F-F5C7-6EF28A6DCF0F}"/>
              </a:ext>
            </a:extLst>
          </p:cNvPr>
          <p:cNvSpPr/>
          <p:nvPr/>
        </p:nvSpPr>
        <p:spPr>
          <a:xfrm>
            <a:off x="640080" y="2080417"/>
            <a:ext cx="1463040" cy="429453"/>
          </a:xfrm>
          <a:prstGeom prst="roundRect">
            <a:avLst>
              <a:gd name="adj" fmla="val 9412"/>
            </a:avLst>
          </a:prstGeom>
          <a:solidFill>
            <a:schemeClr val="accent4">
              <a:lumMod val="50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0" name="Text 3">
            <a:extLst>
              <a:ext uri="{FF2B5EF4-FFF2-40B4-BE49-F238E27FC236}">
                <a16:creationId xmlns:a16="http://schemas.microsoft.com/office/drawing/2014/main" id="{14CADFA1-13C2-66B4-FF1E-8006C0557A89}"/>
              </a:ext>
            </a:extLst>
          </p:cNvPr>
          <p:cNvSpPr/>
          <p:nvPr/>
        </p:nvSpPr>
        <p:spPr>
          <a:xfrm>
            <a:off x="640080" y="2080417"/>
            <a:ext cx="1463040" cy="429453"/>
          </a:xfrm>
          <a:prstGeom prst="rect">
            <a:avLst/>
          </a:prstGeom>
          <a:solidFill>
            <a:schemeClr val="accent4">
              <a:lumMod val="50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</a:t>
            </a:r>
            <a:endParaRPr lang="en-US" sz="1350"/>
          </a:p>
        </p:txBody>
      </p:sp>
      <p:sp>
        <p:nvSpPr>
          <p:cNvPr id="71" name="Shape 4">
            <a:extLst>
              <a:ext uri="{FF2B5EF4-FFF2-40B4-BE49-F238E27FC236}">
                <a16:creationId xmlns:a16="http://schemas.microsoft.com/office/drawing/2014/main" id="{0C8E2263-B51C-DC53-17C7-5FB1D3B8AB7A}"/>
              </a:ext>
            </a:extLst>
          </p:cNvPr>
          <p:cNvSpPr/>
          <p:nvPr/>
        </p:nvSpPr>
        <p:spPr>
          <a:xfrm>
            <a:off x="6918960" y="2080417"/>
            <a:ext cx="1463040" cy="429453"/>
          </a:xfrm>
          <a:prstGeom prst="roundRect">
            <a:avLst>
              <a:gd name="adj" fmla="val 9412"/>
            </a:avLst>
          </a:prstGeom>
          <a:solidFill>
            <a:schemeClr val="accent4">
              <a:lumMod val="50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2" name="Text 5">
            <a:extLst>
              <a:ext uri="{FF2B5EF4-FFF2-40B4-BE49-F238E27FC236}">
                <a16:creationId xmlns:a16="http://schemas.microsoft.com/office/drawing/2014/main" id="{82844070-E1D5-0E2D-1E83-7204B2C5DDA4}"/>
              </a:ext>
            </a:extLst>
          </p:cNvPr>
          <p:cNvSpPr/>
          <p:nvPr/>
        </p:nvSpPr>
        <p:spPr>
          <a:xfrm>
            <a:off x="6918960" y="2080417"/>
            <a:ext cx="1463040" cy="4294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</a:t>
            </a:r>
            <a:endParaRPr lang="en-US" sz="1350"/>
          </a:p>
        </p:txBody>
      </p:sp>
      <p:sp>
        <p:nvSpPr>
          <p:cNvPr id="73" name="Shape 6">
            <a:extLst>
              <a:ext uri="{FF2B5EF4-FFF2-40B4-BE49-F238E27FC236}">
                <a16:creationId xmlns:a16="http://schemas.microsoft.com/office/drawing/2014/main" id="{C5CD92CE-2776-25BB-2837-BF1474ECCED0}"/>
              </a:ext>
            </a:extLst>
          </p:cNvPr>
          <p:cNvSpPr/>
          <p:nvPr/>
        </p:nvSpPr>
        <p:spPr>
          <a:xfrm>
            <a:off x="3779520" y="2080417"/>
            <a:ext cx="1463040" cy="429453"/>
          </a:xfrm>
          <a:prstGeom prst="roundRect">
            <a:avLst>
              <a:gd name="adj" fmla="val 9412"/>
            </a:avLst>
          </a:prstGeom>
          <a:solidFill>
            <a:schemeClr val="accent4">
              <a:lumMod val="50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4" name="Text 7">
            <a:extLst>
              <a:ext uri="{FF2B5EF4-FFF2-40B4-BE49-F238E27FC236}">
                <a16:creationId xmlns:a16="http://schemas.microsoft.com/office/drawing/2014/main" id="{6A9887F7-0E7D-0729-01D9-75E7383EB985}"/>
              </a:ext>
            </a:extLst>
          </p:cNvPr>
          <p:cNvSpPr/>
          <p:nvPr/>
        </p:nvSpPr>
        <p:spPr>
          <a:xfrm>
            <a:off x="3779520" y="2080417"/>
            <a:ext cx="1463040" cy="429453"/>
          </a:xfrm>
          <a:prstGeom prst="rect">
            <a:avLst/>
          </a:prstGeom>
          <a:solidFill>
            <a:schemeClr val="accent4">
              <a:lumMod val="50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</a:t>
            </a:r>
            <a:endParaRPr lang="en-US" sz="1350"/>
          </a:p>
        </p:txBody>
      </p:sp>
      <p:sp>
        <p:nvSpPr>
          <p:cNvPr id="75" name="Shape 8">
            <a:extLst>
              <a:ext uri="{FF2B5EF4-FFF2-40B4-BE49-F238E27FC236}">
                <a16:creationId xmlns:a16="http://schemas.microsoft.com/office/drawing/2014/main" id="{E3C15728-6047-B876-BC01-0657C9FFEE30}"/>
              </a:ext>
            </a:extLst>
          </p:cNvPr>
          <p:cNvSpPr/>
          <p:nvPr/>
        </p:nvSpPr>
        <p:spPr>
          <a:xfrm>
            <a:off x="5349240" y="2080417"/>
            <a:ext cx="1463040" cy="429453"/>
          </a:xfrm>
          <a:prstGeom prst="roundRect">
            <a:avLst>
              <a:gd name="adj" fmla="val 9412"/>
            </a:avLst>
          </a:prstGeom>
          <a:solidFill>
            <a:schemeClr val="accent4">
              <a:lumMod val="50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6" name="Text 9">
            <a:extLst>
              <a:ext uri="{FF2B5EF4-FFF2-40B4-BE49-F238E27FC236}">
                <a16:creationId xmlns:a16="http://schemas.microsoft.com/office/drawing/2014/main" id="{060BD303-B267-49C6-F373-30AF19C1776E}"/>
              </a:ext>
            </a:extLst>
          </p:cNvPr>
          <p:cNvSpPr/>
          <p:nvPr/>
        </p:nvSpPr>
        <p:spPr>
          <a:xfrm>
            <a:off x="5349240" y="2080417"/>
            <a:ext cx="1463040" cy="429453"/>
          </a:xfrm>
          <a:prstGeom prst="rect">
            <a:avLst/>
          </a:prstGeom>
          <a:solidFill>
            <a:schemeClr val="accent4">
              <a:lumMod val="50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Identity</a:t>
            </a:r>
            <a:endParaRPr lang="en-US" sz="1350"/>
          </a:p>
        </p:txBody>
      </p:sp>
      <p:sp>
        <p:nvSpPr>
          <p:cNvPr id="77" name="Shape 10">
            <a:extLst>
              <a:ext uri="{FF2B5EF4-FFF2-40B4-BE49-F238E27FC236}">
                <a16:creationId xmlns:a16="http://schemas.microsoft.com/office/drawing/2014/main" id="{5665CACC-6B2F-2DDB-9B1B-8197E5DB8871}"/>
              </a:ext>
            </a:extLst>
          </p:cNvPr>
          <p:cNvSpPr/>
          <p:nvPr/>
        </p:nvSpPr>
        <p:spPr>
          <a:xfrm>
            <a:off x="2209800" y="2080417"/>
            <a:ext cx="1463040" cy="429453"/>
          </a:xfrm>
          <a:prstGeom prst="roundRect">
            <a:avLst>
              <a:gd name="adj" fmla="val 9412"/>
            </a:avLst>
          </a:prstGeom>
          <a:solidFill>
            <a:schemeClr val="accent4">
              <a:lumMod val="50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8" name="Text 11">
            <a:extLst>
              <a:ext uri="{FF2B5EF4-FFF2-40B4-BE49-F238E27FC236}">
                <a16:creationId xmlns:a16="http://schemas.microsoft.com/office/drawing/2014/main" id="{78C934A8-9698-7D3E-10EB-4402DDB3EC65}"/>
              </a:ext>
            </a:extLst>
          </p:cNvPr>
          <p:cNvSpPr/>
          <p:nvPr/>
        </p:nvSpPr>
        <p:spPr>
          <a:xfrm>
            <a:off x="2209800" y="2080417"/>
            <a:ext cx="1463040" cy="429453"/>
          </a:xfrm>
          <a:prstGeom prst="rect">
            <a:avLst/>
          </a:prstGeom>
          <a:solidFill>
            <a:schemeClr val="accent4">
              <a:lumMod val="50000"/>
            </a:schemeClr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Reputation</a:t>
            </a:r>
          </a:p>
        </p:txBody>
      </p:sp>
      <p:sp>
        <p:nvSpPr>
          <p:cNvPr id="79" name="Shape 12">
            <a:extLst>
              <a:ext uri="{FF2B5EF4-FFF2-40B4-BE49-F238E27FC236}">
                <a16:creationId xmlns:a16="http://schemas.microsoft.com/office/drawing/2014/main" id="{7F6E19D8-217E-9853-6AF0-BA7B88C41B77}"/>
              </a:ext>
            </a:extLst>
          </p:cNvPr>
          <p:cNvSpPr/>
          <p:nvPr/>
        </p:nvSpPr>
        <p:spPr>
          <a:xfrm>
            <a:off x="10058400" y="2080417"/>
            <a:ext cx="1463040" cy="429453"/>
          </a:xfrm>
          <a:prstGeom prst="roundRect">
            <a:avLst>
              <a:gd name="adj" fmla="val 9412"/>
            </a:avLst>
          </a:prstGeom>
          <a:solidFill>
            <a:schemeClr val="accent4">
              <a:lumMod val="50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0" name="Text 13">
            <a:extLst>
              <a:ext uri="{FF2B5EF4-FFF2-40B4-BE49-F238E27FC236}">
                <a16:creationId xmlns:a16="http://schemas.microsoft.com/office/drawing/2014/main" id="{12BB0F50-E21A-F44B-7756-03435B3E0B8D}"/>
              </a:ext>
            </a:extLst>
          </p:cNvPr>
          <p:cNvSpPr/>
          <p:nvPr/>
        </p:nvSpPr>
        <p:spPr>
          <a:xfrm>
            <a:off x="10058400" y="2080417"/>
            <a:ext cx="1463040" cy="4294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Worship Services</a:t>
            </a:r>
          </a:p>
        </p:txBody>
      </p:sp>
      <p:sp>
        <p:nvSpPr>
          <p:cNvPr id="81" name="Shape 14">
            <a:extLst>
              <a:ext uri="{FF2B5EF4-FFF2-40B4-BE49-F238E27FC236}">
                <a16:creationId xmlns:a16="http://schemas.microsoft.com/office/drawing/2014/main" id="{19B6B5B2-111A-6BEE-1143-F96C6B63BE66}"/>
              </a:ext>
            </a:extLst>
          </p:cNvPr>
          <p:cNvSpPr/>
          <p:nvPr/>
        </p:nvSpPr>
        <p:spPr>
          <a:xfrm>
            <a:off x="8488680" y="2080417"/>
            <a:ext cx="1463040" cy="429453"/>
          </a:xfrm>
          <a:prstGeom prst="roundRect">
            <a:avLst>
              <a:gd name="adj" fmla="val 9412"/>
            </a:avLst>
          </a:prstGeom>
          <a:solidFill>
            <a:schemeClr val="accent4">
              <a:lumMod val="50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2" name="Text 15">
            <a:extLst>
              <a:ext uri="{FF2B5EF4-FFF2-40B4-BE49-F238E27FC236}">
                <a16:creationId xmlns:a16="http://schemas.microsoft.com/office/drawing/2014/main" id="{B176D00B-388D-074B-88D3-876AE38FF40C}"/>
              </a:ext>
            </a:extLst>
          </p:cNvPr>
          <p:cNvSpPr/>
          <p:nvPr/>
        </p:nvSpPr>
        <p:spPr>
          <a:xfrm>
            <a:off x="8488680" y="2080417"/>
            <a:ext cx="1463040" cy="4294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Financials</a:t>
            </a:r>
            <a:endParaRPr lang="en-US" sz="1350" dirty="0"/>
          </a:p>
        </p:txBody>
      </p:sp>
      <p:sp>
        <p:nvSpPr>
          <p:cNvPr id="85" name="Shape 29">
            <a:extLst>
              <a:ext uri="{FF2B5EF4-FFF2-40B4-BE49-F238E27FC236}">
                <a16:creationId xmlns:a16="http://schemas.microsoft.com/office/drawing/2014/main" id="{CDF5EDBC-324C-39A0-7824-E2E182661877}"/>
              </a:ext>
            </a:extLst>
          </p:cNvPr>
          <p:cNvSpPr/>
          <p:nvPr/>
        </p:nvSpPr>
        <p:spPr>
          <a:xfrm>
            <a:off x="3063240" y="5310484"/>
            <a:ext cx="2286000" cy="566928"/>
          </a:xfrm>
          <a:prstGeom prst="roundRect">
            <a:avLst>
              <a:gd name="adj" fmla="val 9677"/>
            </a:avLst>
          </a:prstGeom>
          <a:solidFill>
            <a:srgbClr val="F4F5FA"/>
          </a:solidFill>
          <a:ln/>
        </p:spPr>
        <p:txBody>
          <a:bodyPr lIns="137160" anchor="ctr"/>
          <a:lstStyle/>
          <a:p>
            <a:r>
              <a:rPr lang="en-US" sz="1400">
                <a:solidFill>
                  <a:srgbClr val="23273A"/>
                </a:solidFill>
                <a:latin typeface="Calibri" pitchFamily="2" charset="0"/>
                <a:cs typeface="Calibri" pitchFamily="34" charset="-120"/>
              </a:rPr>
              <a:t>Cloud and internet services</a:t>
            </a:r>
          </a:p>
        </p:txBody>
      </p:sp>
      <p:sp>
        <p:nvSpPr>
          <p:cNvPr id="88" name="Shape 29">
            <a:extLst>
              <a:ext uri="{FF2B5EF4-FFF2-40B4-BE49-F238E27FC236}">
                <a16:creationId xmlns:a16="http://schemas.microsoft.com/office/drawing/2014/main" id="{4783771D-7834-94A9-6BC9-899A583215E8}"/>
              </a:ext>
            </a:extLst>
          </p:cNvPr>
          <p:cNvSpPr/>
          <p:nvPr/>
        </p:nvSpPr>
        <p:spPr>
          <a:xfrm>
            <a:off x="5486400" y="5310484"/>
            <a:ext cx="2286000" cy="566928"/>
          </a:xfrm>
          <a:prstGeom prst="roundRect">
            <a:avLst>
              <a:gd name="adj" fmla="val 9677"/>
            </a:avLst>
          </a:prstGeom>
          <a:solidFill>
            <a:srgbClr val="F4F5FA"/>
          </a:solidFill>
          <a:ln/>
        </p:spPr>
        <p:txBody>
          <a:bodyPr lIns="137160" anchor="ctr"/>
          <a:lstStyle/>
          <a:p>
            <a:r>
              <a:rPr lang="en-US" sz="1400">
                <a:solidFill>
                  <a:srgbClr val="23273A"/>
                </a:solidFill>
                <a:latin typeface="Calibri" pitchFamily="2" charset="0"/>
                <a:cs typeface="Calibri" pitchFamily="34" charset="-120"/>
              </a:rPr>
              <a:t>Care ministry records</a:t>
            </a:r>
          </a:p>
        </p:txBody>
      </p:sp>
      <p:sp>
        <p:nvSpPr>
          <p:cNvPr id="89" name="Shape 29">
            <a:extLst>
              <a:ext uri="{FF2B5EF4-FFF2-40B4-BE49-F238E27FC236}">
                <a16:creationId xmlns:a16="http://schemas.microsoft.com/office/drawing/2014/main" id="{50E6C568-9196-1390-819F-6DEA2E5AE56A}"/>
              </a:ext>
            </a:extLst>
          </p:cNvPr>
          <p:cNvSpPr/>
          <p:nvPr/>
        </p:nvSpPr>
        <p:spPr>
          <a:xfrm>
            <a:off x="640080" y="5310484"/>
            <a:ext cx="2286000" cy="566928"/>
          </a:xfrm>
          <a:prstGeom prst="roundRect">
            <a:avLst>
              <a:gd name="adj" fmla="val 9677"/>
            </a:avLst>
          </a:prstGeom>
          <a:solidFill>
            <a:srgbClr val="F4F5FA"/>
          </a:solidFill>
          <a:ln/>
        </p:spPr>
        <p:txBody>
          <a:bodyPr lIns="137160" anchor="ctr"/>
          <a:lstStyle/>
          <a:p>
            <a:r>
              <a:rPr lang="en-US" sz="1400">
                <a:solidFill>
                  <a:srgbClr val="23273A"/>
                </a:solidFill>
                <a:latin typeface="Calibri" pitchFamily="2" charset="0"/>
                <a:cs typeface="Calibri" pitchFamily="34" charset="-120"/>
              </a:rPr>
              <a:t>Donor information</a:t>
            </a:r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73CA704F-CC8F-8A81-791B-E0BCBF36A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2198" y="2794081"/>
            <a:ext cx="3752403" cy="331094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600A0F8-6D85-0769-1A18-9C69634A8EEA}"/>
              </a:ext>
            </a:extLst>
          </p:cNvPr>
          <p:cNvGrpSpPr/>
          <p:nvPr/>
        </p:nvGrpSpPr>
        <p:grpSpPr>
          <a:xfrm>
            <a:off x="11207186" y="194013"/>
            <a:ext cx="779779" cy="758403"/>
            <a:chOff x="11198578" y="246307"/>
            <a:chExt cx="779779" cy="758403"/>
          </a:xfrm>
        </p:grpSpPr>
        <p:sp>
          <p:nvSpPr>
            <p:cNvPr id="5" name="Shape 1">
              <a:extLst>
                <a:ext uri="{FF2B5EF4-FFF2-40B4-BE49-F238E27FC236}">
                  <a16:creationId xmlns:a16="http://schemas.microsoft.com/office/drawing/2014/main" id="{D0E19A01-F762-57F0-42D1-3055797B7A75}"/>
                </a:ext>
              </a:extLst>
            </p:cNvPr>
            <p:cNvSpPr/>
            <p:nvPr/>
          </p:nvSpPr>
          <p:spPr>
            <a:xfrm>
              <a:off x="11198578" y="246307"/>
              <a:ext cx="779779" cy="758403"/>
            </a:xfrm>
            <a:prstGeom prst="ellipse">
              <a:avLst/>
            </a:prstGeom>
            <a:solidFill>
              <a:srgbClr val="141B47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6" name="Physical-digital gate" descr="Open church door with warm light, set in a stone wall that dissolves into pixels and circuitry">
              <a:extLst>
                <a:ext uri="{FF2B5EF4-FFF2-40B4-BE49-F238E27FC236}">
                  <a16:creationId xmlns:a16="http://schemas.microsoft.com/office/drawing/2014/main" id="{1A5EC8A1-DF42-8A95-11C3-F0156B709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356049" y="339301"/>
              <a:ext cx="499814" cy="4998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47922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OLD STORY, A NEW MEDIUM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The Serpent Has Gone Digital</a:t>
            </a:r>
            <a:endParaRPr lang="en-US" sz="3200" dirty="0"/>
          </a:p>
        </p:txBody>
      </p:sp>
      <p:pic>
        <p:nvPicPr>
          <p:cNvPr id="32" name="Church digital doorway illustration" descr="Welcoming church entrance with rectangular open doors, pews, stained glass, a lectern, a visible computer, and a gentle stream of digital network light."/>
          <p:cNvPicPr>
            <a:picLocks noChangeAspect="1"/>
          </p:cNvPicPr>
          <p:nvPr/>
        </p:nvPicPr>
        <p:blipFill>
          <a:blip r:embed="rId3"/>
          <a:srcRect b="3194"/>
          <a:stretch>
            <a:fillRect/>
          </a:stretch>
        </p:blipFill>
        <p:spPr>
          <a:xfrm>
            <a:off x="4297680" y="1709654"/>
            <a:ext cx="3671596" cy="4050266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FA08B83D-3784-5F60-52CB-A28AE83F2E9B}"/>
              </a:ext>
            </a:extLst>
          </p:cNvPr>
          <p:cNvGrpSpPr/>
          <p:nvPr/>
        </p:nvGrpSpPr>
        <p:grpSpPr>
          <a:xfrm>
            <a:off x="1040256" y="2065685"/>
            <a:ext cx="3243428" cy="3227631"/>
            <a:chOff x="870169" y="2263141"/>
            <a:chExt cx="3316783" cy="2674565"/>
          </a:xfrm>
        </p:grpSpPr>
        <p:sp>
          <p:nvSpPr>
            <p:cNvPr id="4" name="Shape 2"/>
            <p:cNvSpPr/>
            <p:nvPr/>
          </p:nvSpPr>
          <p:spPr>
            <a:xfrm>
              <a:off x="876824" y="2439163"/>
              <a:ext cx="201168" cy="41148"/>
            </a:xfrm>
            <a:prstGeom prst="rect">
              <a:avLst/>
            </a:prstGeom>
            <a:solidFill>
              <a:srgbClr val="C9A227"/>
            </a:solidFill>
            <a:ln/>
          </p:spPr>
          <p:txBody>
            <a:bodyPr/>
            <a:lstStyle/>
            <a:p>
              <a:endParaRPr lang="en-US" sz="1400">
                <a:solidFill>
                  <a:schemeClr val="bg1"/>
                </a:solidFill>
                <a:latin typeface="Avenir Medium" panose="02000503020000020003" pitchFamily="2" charset="0"/>
              </a:endParaRPr>
            </a:p>
          </p:txBody>
        </p:sp>
        <p:sp>
          <p:nvSpPr>
            <p:cNvPr id="5" name="Text 3"/>
            <p:cNvSpPr/>
            <p:nvPr/>
          </p:nvSpPr>
          <p:spPr>
            <a:xfrm>
              <a:off x="1352312" y="2263141"/>
              <a:ext cx="283464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chemeClr val="bg1"/>
                  </a:solidFill>
                  <a:latin typeface="Avenir Medium" panose="02000503020000020003" pitchFamily="2" charset="0"/>
                  <a:ea typeface="Calibri" pitchFamily="34" charset="-122"/>
                  <a:cs typeface="Calibri" pitchFamily="34" charset="-120"/>
                </a:rPr>
                <a:t>Deception isn't new</a:t>
              </a:r>
              <a:endParaRPr lang="en-US" sz="1400" dirty="0">
                <a:solidFill>
                  <a:schemeClr val="bg1"/>
                </a:solidFill>
                <a:latin typeface="Avenir Medium" panose="02000503020000020003" pitchFamily="2" charset="0"/>
              </a:endParaRPr>
            </a:p>
          </p:txBody>
        </p:sp>
        <p:sp>
          <p:nvSpPr>
            <p:cNvPr id="6" name="Shape 4"/>
            <p:cNvSpPr/>
            <p:nvPr/>
          </p:nvSpPr>
          <p:spPr>
            <a:xfrm>
              <a:off x="876824" y="2859787"/>
              <a:ext cx="201168" cy="41148"/>
            </a:xfrm>
            <a:prstGeom prst="rect">
              <a:avLst/>
            </a:prstGeom>
            <a:solidFill>
              <a:srgbClr val="C9A227"/>
            </a:solidFill>
            <a:ln/>
          </p:spPr>
          <p:txBody>
            <a:bodyPr/>
            <a:lstStyle/>
            <a:p>
              <a:endParaRPr lang="en-US" sz="1400">
                <a:solidFill>
                  <a:schemeClr val="bg1"/>
                </a:solidFill>
                <a:latin typeface="Avenir Medium" panose="02000503020000020003" pitchFamily="2" charset="0"/>
              </a:endParaRPr>
            </a:p>
          </p:txBody>
        </p:sp>
        <p:sp>
          <p:nvSpPr>
            <p:cNvPr id="7" name="Text 5"/>
            <p:cNvSpPr/>
            <p:nvPr/>
          </p:nvSpPr>
          <p:spPr>
            <a:xfrm>
              <a:off x="1352312" y="2665476"/>
              <a:ext cx="283464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chemeClr val="bg1"/>
                  </a:solidFill>
                  <a:latin typeface="Avenir Medium" panose="02000503020000020003" pitchFamily="2" charset="0"/>
                  <a:ea typeface="Calibri" pitchFamily="34" charset="-122"/>
                  <a:cs typeface="Calibri" pitchFamily="34" charset="-120"/>
                </a:rPr>
                <a:t>Impersonation isn't new</a:t>
              </a:r>
              <a:endParaRPr lang="en-US" sz="1400" dirty="0">
                <a:solidFill>
                  <a:schemeClr val="bg1"/>
                </a:solidFill>
                <a:latin typeface="Avenir Medium" panose="02000503020000020003" pitchFamily="2" charset="0"/>
              </a:endParaRPr>
            </a:p>
          </p:txBody>
        </p:sp>
        <p:sp>
          <p:nvSpPr>
            <p:cNvPr id="8" name="Shape 6"/>
            <p:cNvSpPr/>
            <p:nvPr/>
          </p:nvSpPr>
          <p:spPr>
            <a:xfrm>
              <a:off x="876824" y="3280411"/>
              <a:ext cx="201168" cy="41148"/>
            </a:xfrm>
            <a:prstGeom prst="rect">
              <a:avLst/>
            </a:prstGeom>
            <a:solidFill>
              <a:srgbClr val="C9A227"/>
            </a:solidFill>
            <a:ln/>
          </p:spPr>
          <p:txBody>
            <a:bodyPr/>
            <a:lstStyle/>
            <a:p>
              <a:endParaRPr lang="en-US" sz="1400">
                <a:solidFill>
                  <a:schemeClr val="bg1"/>
                </a:solidFill>
                <a:latin typeface="Avenir Medium" panose="02000503020000020003" pitchFamily="2" charset="0"/>
              </a:endParaRPr>
            </a:p>
          </p:txBody>
        </p:sp>
        <p:sp>
          <p:nvSpPr>
            <p:cNvPr id="9" name="Text 7"/>
            <p:cNvSpPr/>
            <p:nvPr/>
          </p:nvSpPr>
          <p:spPr>
            <a:xfrm>
              <a:off x="1352312" y="3099760"/>
              <a:ext cx="283464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chemeClr val="bg1"/>
                  </a:solidFill>
                  <a:latin typeface="Avenir Medium" panose="02000503020000020003" pitchFamily="2" charset="0"/>
                  <a:ea typeface="Calibri" pitchFamily="34" charset="-122"/>
                  <a:cs typeface="Calibri" pitchFamily="34" charset="-120"/>
                </a:rPr>
                <a:t>Theft isn't new</a:t>
              </a:r>
              <a:endParaRPr lang="en-US" sz="1400" dirty="0">
                <a:solidFill>
                  <a:schemeClr val="bg1"/>
                </a:solidFill>
                <a:latin typeface="Avenir Medium" panose="02000503020000020003" pitchFamily="2" charset="0"/>
              </a:endParaRPr>
            </a:p>
          </p:txBody>
        </p:sp>
        <p:sp>
          <p:nvSpPr>
            <p:cNvPr id="10" name="Shape 8"/>
            <p:cNvSpPr/>
            <p:nvPr/>
          </p:nvSpPr>
          <p:spPr>
            <a:xfrm>
              <a:off x="876824" y="3701035"/>
              <a:ext cx="201168" cy="41148"/>
            </a:xfrm>
            <a:prstGeom prst="rect">
              <a:avLst/>
            </a:prstGeom>
            <a:solidFill>
              <a:srgbClr val="C9A227"/>
            </a:solidFill>
            <a:ln/>
          </p:spPr>
          <p:txBody>
            <a:bodyPr/>
            <a:lstStyle/>
            <a:p>
              <a:endParaRPr lang="en-US" sz="1400">
                <a:solidFill>
                  <a:schemeClr val="bg1"/>
                </a:solidFill>
                <a:latin typeface="Avenir Medium" panose="02000503020000020003" pitchFamily="2" charset="0"/>
              </a:endParaRPr>
            </a:p>
          </p:txBody>
        </p:sp>
        <p:sp>
          <p:nvSpPr>
            <p:cNvPr id="11" name="Text 9"/>
            <p:cNvSpPr/>
            <p:nvPr/>
          </p:nvSpPr>
          <p:spPr>
            <a:xfrm>
              <a:off x="1352312" y="3543100"/>
              <a:ext cx="283464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chemeClr val="bg1"/>
                  </a:solidFill>
                  <a:latin typeface="Avenir Medium" panose="02000503020000020003" pitchFamily="2" charset="0"/>
                  <a:ea typeface="Calibri" pitchFamily="34" charset="-122"/>
                  <a:cs typeface="Calibri" pitchFamily="34" charset="-120"/>
                </a:rPr>
                <a:t>Abuse of trust isn't new</a:t>
              </a:r>
              <a:endParaRPr lang="en-US" sz="1400" dirty="0">
                <a:solidFill>
                  <a:schemeClr val="bg1"/>
                </a:solidFill>
                <a:latin typeface="Avenir Medium" panose="02000503020000020003" pitchFamily="2" charset="0"/>
              </a:endParaRPr>
            </a:p>
          </p:txBody>
        </p:sp>
        <p:sp>
          <p:nvSpPr>
            <p:cNvPr id="12" name="Shape 10"/>
            <p:cNvSpPr/>
            <p:nvPr/>
          </p:nvSpPr>
          <p:spPr>
            <a:xfrm>
              <a:off x="876824" y="4121659"/>
              <a:ext cx="201168" cy="41148"/>
            </a:xfrm>
            <a:prstGeom prst="rect">
              <a:avLst/>
            </a:prstGeom>
            <a:solidFill>
              <a:srgbClr val="C9A227"/>
            </a:solidFill>
            <a:ln/>
          </p:spPr>
          <p:txBody>
            <a:bodyPr/>
            <a:lstStyle/>
            <a:p>
              <a:endParaRPr lang="en-US" sz="1400">
                <a:solidFill>
                  <a:schemeClr val="bg1"/>
                </a:solidFill>
                <a:latin typeface="Avenir Medium" panose="02000503020000020003" pitchFamily="2" charset="0"/>
              </a:endParaRPr>
            </a:p>
          </p:txBody>
        </p:sp>
        <p:sp>
          <p:nvSpPr>
            <p:cNvPr id="13" name="Text 11"/>
            <p:cNvSpPr/>
            <p:nvPr/>
          </p:nvSpPr>
          <p:spPr>
            <a:xfrm>
              <a:off x="1306592" y="3951352"/>
              <a:ext cx="283464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chemeClr val="bg1"/>
                  </a:solidFill>
                  <a:latin typeface="Avenir Medium" panose="02000503020000020003" pitchFamily="2" charset="0"/>
                  <a:ea typeface="Calibri" pitchFamily="34" charset="-122"/>
                  <a:cs typeface="Calibri" pitchFamily="34" charset="-120"/>
                </a:rPr>
                <a:t>Manipulation isn't new</a:t>
              </a:r>
              <a:endParaRPr lang="en-US" sz="1400" dirty="0">
                <a:solidFill>
                  <a:schemeClr val="bg1"/>
                </a:solidFill>
                <a:latin typeface="Avenir Medium" panose="02000503020000020003" pitchFamily="2" charset="0"/>
              </a:endParaRPr>
            </a:p>
          </p:txBody>
        </p:sp>
        <p:sp>
          <p:nvSpPr>
            <p:cNvPr id="14" name="Text 12"/>
            <p:cNvSpPr/>
            <p:nvPr/>
          </p:nvSpPr>
          <p:spPr>
            <a:xfrm>
              <a:off x="870169" y="4389066"/>
              <a:ext cx="3067624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i="1" dirty="0">
                  <a:solidFill>
                    <a:srgbClr val="C9A227"/>
                  </a:solidFill>
                  <a:latin typeface="Calibri" pitchFamily="34" charset="0"/>
                  <a:cs typeface="Calibri" pitchFamily="34" charset="-120"/>
                </a:rPr>
                <a:t>What </a:t>
              </a:r>
              <a:r>
                <a:rPr lang="en-US" sz="1700" b="1" i="1" dirty="0">
                  <a:solidFill>
                    <a:srgbClr val="C9A227"/>
                  </a:solidFill>
                  <a:latin typeface="Calibri" pitchFamily="34" charset="0"/>
                  <a:cs typeface="Calibri" pitchFamily="34" charset="-120"/>
                </a:rPr>
                <a:t>has</a:t>
              </a:r>
              <a:r>
                <a:rPr lang="en-US" sz="1600" b="1" i="1" dirty="0">
                  <a:solidFill>
                    <a:srgbClr val="C9A227"/>
                  </a:solidFill>
                  <a:latin typeface="Calibri" pitchFamily="34" charset="0"/>
                  <a:cs typeface="Calibri" pitchFamily="34" charset="-120"/>
                </a:rPr>
                <a:t> changed is the medium.</a:t>
              </a:r>
            </a:p>
          </p:txBody>
        </p:sp>
      </p:grpSp>
      <p:sp>
        <p:nvSpPr>
          <p:cNvPr id="16" name="Text 14"/>
          <p:cNvSpPr/>
          <p:nvPr/>
        </p:nvSpPr>
        <p:spPr>
          <a:xfrm>
            <a:off x="8375672" y="155448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i="1" dirty="0">
                <a:solidFill>
                  <a:srgbClr val="C9A227"/>
                </a:solidFill>
                <a:latin typeface="Calibri" pitchFamily="34" charset="0"/>
                <a:cs typeface="Calibri" pitchFamily="34" charset="-120"/>
              </a:rPr>
              <a:t>How it shows up today: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BACFF23-1FBF-6737-FA55-79218AA10177}"/>
              </a:ext>
            </a:extLst>
          </p:cNvPr>
          <p:cNvGrpSpPr/>
          <p:nvPr/>
        </p:nvGrpSpPr>
        <p:grpSpPr>
          <a:xfrm>
            <a:off x="8348243" y="2081123"/>
            <a:ext cx="2966935" cy="3127248"/>
            <a:chOff x="8348241" y="1965961"/>
            <a:chExt cx="3493008" cy="3639312"/>
          </a:xfrm>
        </p:grpSpPr>
        <p:sp>
          <p:nvSpPr>
            <p:cNvPr id="17" name="Shape 15"/>
            <p:cNvSpPr/>
            <p:nvPr/>
          </p:nvSpPr>
          <p:spPr>
            <a:xfrm>
              <a:off x="8348241" y="1965961"/>
              <a:ext cx="3493008" cy="457200"/>
            </a:xfrm>
            <a:prstGeom prst="roundRect">
              <a:avLst>
                <a:gd name="adj" fmla="val 12000"/>
              </a:avLst>
            </a:prstGeom>
            <a:solidFill>
              <a:srgbClr val="141B47"/>
            </a:solidFill>
            <a:ln/>
          </p:spPr>
          <p:txBody>
            <a:bodyPr/>
            <a:lstStyle/>
            <a:p>
              <a:endParaRPr lang="en-US" sz="2000">
                <a:solidFill>
                  <a:schemeClr val="bg1"/>
                </a:solidFill>
                <a:latin typeface="Avenir Medium" panose="02000503020000020003" pitchFamily="2" charset="0"/>
              </a:endParaRPr>
            </a:p>
          </p:txBody>
        </p:sp>
        <p:sp>
          <p:nvSpPr>
            <p:cNvPr id="18" name="Text 16"/>
            <p:cNvSpPr/>
            <p:nvPr/>
          </p:nvSpPr>
          <p:spPr>
            <a:xfrm>
              <a:off x="8576841" y="1965961"/>
              <a:ext cx="30632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chemeClr val="bg1"/>
                  </a:solidFill>
                  <a:latin typeface="Avenir Medium" panose="02000503020000020003" pitchFamily="2" charset="0"/>
                  <a:ea typeface="Calibri" pitchFamily="34" charset="-122"/>
                  <a:cs typeface="Calibri" pitchFamily="34" charset="-120"/>
                </a:rPr>
                <a:t>Phishing</a:t>
              </a:r>
              <a:endParaRPr lang="en-US" sz="1400" dirty="0">
                <a:solidFill>
                  <a:schemeClr val="bg1"/>
                </a:solidFill>
                <a:latin typeface="Avenir Medium" panose="02000503020000020003" pitchFamily="2" charset="0"/>
              </a:endParaRPr>
            </a:p>
          </p:txBody>
        </p:sp>
        <p:sp>
          <p:nvSpPr>
            <p:cNvPr id="19" name="Shape 17"/>
            <p:cNvSpPr/>
            <p:nvPr/>
          </p:nvSpPr>
          <p:spPr>
            <a:xfrm>
              <a:off x="8348241" y="2496313"/>
              <a:ext cx="3493008" cy="457200"/>
            </a:xfrm>
            <a:prstGeom prst="roundRect">
              <a:avLst>
                <a:gd name="adj" fmla="val 12000"/>
              </a:avLst>
            </a:prstGeom>
            <a:solidFill>
              <a:srgbClr val="141B47"/>
            </a:solidFill>
            <a:ln/>
          </p:spPr>
          <p:txBody>
            <a:bodyPr/>
            <a:lstStyle/>
            <a:p>
              <a:endParaRPr lang="en-US" sz="2000">
                <a:solidFill>
                  <a:schemeClr val="bg1"/>
                </a:solidFill>
                <a:latin typeface="Avenir Medium" panose="02000503020000020003" pitchFamily="2" charset="0"/>
              </a:endParaRPr>
            </a:p>
          </p:txBody>
        </p:sp>
        <p:sp>
          <p:nvSpPr>
            <p:cNvPr id="20" name="Text 18"/>
            <p:cNvSpPr/>
            <p:nvPr/>
          </p:nvSpPr>
          <p:spPr>
            <a:xfrm>
              <a:off x="8576841" y="2496313"/>
              <a:ext cx="30632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chemeClr val="bg1"/>
                  </a:solidFill>
                  <a:latin typeface="Avenir Medium" panose="02000503020000020003" pitchFamily="2" charset="0"/>
                  <a:ea typeface="Calibri" pitchFamily="34" charset="-122"/>
                  <a:cs typeface="Calibri" pitchFamily="34" charset="-120"/>
                </a:rPr>
                <a:t>Deepfakes and impersonation</a:t>
              </a:r>
              <a:endParaRPr lang="en-US" sz="1400" dirty="0">
                <a:solidFill>
                  <a:schemeClr val="bg1"/>
                </a:solidFill>
                <a:latin typeface="Avenir Medium" panose="02000503020000020003" pitchFamily="2" charset="0"/>
              </a:endParaRPr>
            </a:p>
          </p:txBody>
        </p:sp>
        <p:sp>
          <p:nvSpPr>
            <p:cNvPr id="21" name="Shape 19"/>
            <p:cNvSpPr/>
            <p:nvPr/>
          </p:nvSpPr>
          <p:spPr>
            <a:xfrm>
              <a:off x="8348241" y="3026665"/>
              <a:ext cx="3493008" cy="457200"/>
            </a:xfrm>
            <a:prstGeom prst="roundRect">
              <a:avLst>
                <a:gd name="adj" fmla="val 12000"/>
              </a:avLst>
            </a:prstGeom>
            <a:solidFill>
              <a:srgbClr val="141B47"/>
            </a:solidFill>
            <a:ln/>
          </p:spPr>
          <p:txBody>
            <a:bodyPr/>
            <a:lstStyle/>
            <a:p>
              <a:endParaRPr lang="en-US" sz="2000">
                <a:solidFill>
                  <a:schemeClr val="bg1"/>
                </a:solidFill>
                <a:latin typeface="Avenir Medium" panose="02000503020000020003" pitchFamily="2" charset="0"/>
              </a:endParaRPr>
            </a:p>
          </p:txBody>
        </p:sp>
        <p:sp>
          <p:nvSpPr>
            <p:cNvPr id="22" name="Text 20"/>
            <p:cNvSpPr/>
            <p:nvPr/>
          </p:nvSpPr>
          <p:spPr>
            <a:xfrm>
              <a:off x="8576841" y="3026665"/>
              <a:ext cx="30632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chemeClr val="bg1"/>
                  </a:solidFill>
                  <a:latin typeface="Avenir Medium" panose="02000503020000020003" pitchFamily="2" charset="0"/>
                  <a:ea typeface="Calibri" pitchFamily="34" charset="-122"/>
                  <a:cs typeface="Calibri" pitchFamily="34" charset="-120"/>
                </a:rPr>
                <a:t>Social engineering</a:t>
              </a:r>
              <a:endParaRPr lang="en-US" sz="1400" dirty="0">
                <a:solidFill>
                  <a:schemeClr val="bg1"/>
                </a:solidFill>
                <a:latin typeface="Avenir Medium" panose="02000503020000020003" pitchFamily="2" charset="0"/>
              </a:endParaRPr>
            </a:p>
          </p:txBody>
        </p:sp>
        <p:sp>
          <p:nvSpPr>
            <p:cNvPr id="23" name="Shape 21"/>
            <p:cNvSpPr/>
            <p:nvPr/>
          </p:nvSpPr>
          <p:spPr>
            <a:xfrm>
              <a:off x="8348241" y="3557017"/>
              <a:ext cx="3493008" cy="457200"/>
            </a:xfrm>
            <a:prstGeom prst="roundRect">
              <a:avLst>
                <a:gd name="adj" fmla="val 12000"/>
              </a:avLst>
            </a:prstGeom>
            <a:solidFill>
              <a:srgbClr val="141B47"/>
            </a:solidFill>
            <a:ln/>
          </p:spPr>
          <p:txBody>
            <a:bodyPr/>
            <a:lstStyle/>
            <a:p>
              <a:endParaRPr lang="en-US" sz="2000">
                <a:solidFill>
                  <a:schemeClr val="bg1"/>
                </a:solidFill>
                <a:latin typeface="Avenir Medium" panose="02000503020000020003" pitchFamily="2" charset="0"/>
              </a:endParaRPr>
            </a:p>
          </p:txBody>
        </p:sp>
        <p:sp>
          <p:nvSpPr>
            <p:cNvPr id="24" name="Text 22"/>
            <p:cNvSpPr/>
            <p:nvPr/>
          </p:nvSpPr>
          <p:spPr>
            <a:xfrm>
              <a:off x="8576841" y="3557017"/>
              <a:ext cx="30632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chemeClr val="bg1"/>
                  </a:solidFill>
                  <a:latin typeface="Avenir Medium" panose="02000503020000020003" pitchFamily="2" charset="0"/>
                  <a:ea typeface="Calibri" pitchFamily="34" charset="-122"/>
                  <a:cs typeface="Calibri" pitchFamily="34" charset="-120"/>
                </a:rPr>
                <a:t>Fraudulent requests</a:t>
              </a:r>
              <a:endParaRPr lang="en-US" sz="1400" dirty="0">
                <a:solidFill>
                  <a:schemeClr val="bg1"/>
                </a:solidFill>
                <a:latin typeface="Avenir Medium" panose="02000503020000020003" pitchFamily="2" charset="0"/>
              </a:endParaRPr>
            </a:p>
          </p:txBody>
        </p:sp>
        <p:sp>
          <p:nvSpPr>
            <p:cNvPr id="25" name="Shape 23"/>
            <p:cNvSpPr/>
            <p:nvPr/>
          </p:nvSpPr>
          <p:spPr>
            <a:xfrm>
              <a:off x="8348241" y="4087369"/>
              <a:ext cx="3493008" cy="457200"/>
            </a:xfrm>
            <a:prstGeom prst="roundRect">
              <a:avLst>
                <a:gd name="adj" fmla="val 12000"/>
              </a:avLst>
            </a:prstGeom>
            <a:solidFill>
              <a:srgbClr val="141B47"/>
            </a:solidFill>
            <a:ln/>
          </p:spPr>
          <p:txBody>
            <a:bodyPr/>
            <a:lstStyle/>
            <a:p>
              <a:endParaRPr lang="en-US" sz="2000">
                <a:solidFill>
                  <a:schemeClr val="bg1"/>
                </a:solidFill>
                <a:latin typeface="Avenir Medium" panose="02000503020000020003" pitchFamily="2" charset="0"/>
              </a:endParaRPr>
            </a:p>
          </p:txBody>
        </p:sp>
        <p:sp>
          <p:nvSpPr>
            <p:cNvPr id="26" name="Text 24"/>
            <p:cNvSpPr/>
            <p:nvPr/>
          </p:nvSpPr>
          <p:spPr>
            <a:xfrm>
              <a:off x="8576841" y="4087369"/>
              <a:ext cx="30632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chemeClr val="bg1"/>
                  </a:solidFill>
                  <a:latin typeface="Avenir Medium" panose="02000503020000020003" pitchFamily="2" charset="0"/>
                  <a:ea typeface="Calibri" pitchFamily="34" charset="-122"/>
                  <a:cs typeface="Calibri" pitchFamily="34" charset="-120"/>
                </a:rPr>
                <a:t>Account takeover</a:t>
              </a:r>
              <a:endParaRPr lang="en-US" sz="1400" dirty="0">
                <a:solidFill>
                  <a:schemeClr val="bg1"/>
                </a:solidFill>
                <a:latin typeface="Avenir Medium" panose="02000503020000020003" pitchFamily="2" charset="0"/>
              </a:endParaRPr>
            </a:p>
          </p:txBody>
        </p:sp>
        <p:sp>
          <p:nvSpPr>
            <p:cNvPr id="27" name="Shape 25"/>
            <p:cNvSpPr/>
            <p:nvPr/>
          </p:nvSpPr>
          <p:spPr>
            <a:xfrm>
              <a:off x="8348241" y="4617721"/>
              <a:ext cx="3493008" cy="457200"/>
            </a:xfrm>
            <a:prstGeom prst="roundRect">
              <a:avLst>
                <a:gd name="adj" fmla="val 12000"/>
              </a:avLst>
            </a:prstGeom>
            <a:solidFill>
              <a:srgbClr val="141B47"/>
            </a:solidFill>
            <a:ln/>
          </p:spPr>
          <p:txBody>
            <a:bodyPr/>
            <a:lstStyle/>
            <a:p>
              <a:endParaRPr lang="en-US" sz="2000">
                <a:solidFill>
                  <a:schemeClr val="bg1"/>
                </a:solidFill>
                <a:latin typeface="Avenir Medium" panose="02000503020000020003" pitchFamily="2" charset="0"/>
              </a:endParaRPr>
            </a:p>
          </p:txBody>
        </p:sp>
        <p:sp>
          <p:nvSpPr>
            <p:cNvPr id="28" name="Text 26"/>
            <p:cNvSpPr/>
            <p:nvPr/>
          </p:nvSpPr>
          <p:spPr>
            <a:xfrm>
              <a:off x="8576841" y="4617721"/>
              <a:ext cx="30632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chemeClr val="bg1"/>
                  </a:solidFill>
                  <a:latin typeface="Avenir Medium" panose="02000503020000020003" pitchFamily="2" charset="0"/>
                  <a:ea typeface="Calibri" pitchFamily="34" charset="-122"/>
                  <a:cs typeface="Calibri" pitchFamily="34" charset="-120"/>
                </a:rPr>
                <a:t>Misinformation</a:t>
              </a:r>
              <a:endParaRPr lang="en-US" sz="1400" dirty="0">
                <a:solidFill>
                  <a:schemeClr val="bg1"/>
                </a:solidFill>
                <a:latin typeface="Avenir Medium" panose="02000503020000020003" pitchFamily="2" charset="0"/>
              </a:endParaRPr>
            </a:p>
          </p:txBody>
        </p:sp>
        <p:sp>
          <p:nvSpPr>
            <p:cNvPr id="29" name="Shape 27"/>
            <p:cNvSpPr/>
            <p:nvPr/>
          </p:nvSpPr>
          <p:spPr>
            <a:xfrm>
              <a:off x="8348241" y="5148073"/>
              <a:ext cx="3493008" cy="457200"/>
            </a:xfrm>
            <a:prstGeom prst="roundRect">
              <a:avLst>
                <a:gd name="adj" fmla="val 12000"/>
              </a:avLst>
            </a:prstGeom>
            <a:solidFill>
              <a:srgbClr val="141B47"/>
            </a:solidFill>
            <a:ln/>
          </p:spPr>
          <p:txBody>
            <a:bodyPr/>
            <a:lstStyle/>
            <a:p>
              <a:endParaRPr lang="en-US" sz="2000">
                <a:solidFill>
                  <a:schemeClr val="bg1"/>
                </a:solidFill>
                <a:latin typeface="Avenir Medium" panose="02000503020000020003" pitchFamily="2" charset="0"/>
              </a:endParaRPr>
            </a:p>
          </p:txBody>
        </p:sp>
        <p:sp>
          <p:nvSpPr>
            <p:cNvPr id="30" name="Text 28"/>
            <p:cNvSpPr/>
            <p:nvPr/>
          </p:nvSpPr>
          <p:spPr>
            <a:xfrm>
              <a:off x="8576841" y="5148073"/>
              <a:ext cx="30632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chemeClr val="bg1"/>
                  </a:solidFill>
                  <a:latin typeface="Avenir Medium" panose="02000503020000020003" pitchFamily="2" charset="0"/>
                  <a:ea typeface="Calibri" pitchFamily="34" charset="-122"/>
                  <a:cs typeface="Calibri" pitchFamily="34" charset="-120"/>
                </a:rPr>
                <a:t>Insider threat/misuse</a:t>
              </a:r>
              <a:endParaRPr lang="en-US" sz="1400" dirty="0">
                <a:solidFill>
                  <a:schemeClr val="bg1"/>
                </a:solidFill>
                <a:latin typeface="Avenir Medium" panose="02000503020000020003" pitchFamily="2" charset="0"/>
              </a:endParaRPr>
            </a:p>
          </p:txBody>
        </p:sp>
      </p:grpSp>
      <p:sp>
        <p:nvSpPr>
          <p:cNvPr id="31" name="Text 29"/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fld id="{0526EC46-0597-4743-9A51-E87B654D8BB1}" type="slidenum">
              <a:rPr lang="en-US" sz="1000" dirty="0">
                <a:solidFill>
                  <a:srgbClr val="8892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fld>
            <a:endParaRPr lang="en-US" sz="1000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11461B0-8E31-E93A-0A1E-6F4B468FA731}"/>
              </a:ext>
            </a:extLst>
          </p:cNvPr>
          <p:cNvGrpSpPr/>
          <p:nvPr/>
        </p:nvGrpSpPr>
        <p:grpSpPr>
          <a:xfrm>
            <a:off x="1784430" y="5787951"/>
            <a:ext cx="8623139" cy="628561"/>
            <a:chOff x="1964648" y="6016754"/>
            <a:chExt cx="8623139" cy="628561"/>
          </a:xfrm>
          <a:noFill/>
        </p:grpSpPr>
        <p:sp>
          <p:nvSpPr>
            <p:cNvPr id="34" name="Snip Diagonal Corner Rectangle 33">
              <a:extLst>
                <a:ext uri="{FF2B5EF4-FFF2-40B4-BE49-F238E27FC236}">
                  <a16:creationId xmlns:a16="http://schemas.microsoft.com/office/drawing/2014/main" id="{B73F842E-8678-DBC8-17E2-5FDD35ADA6C2}"/>
                </a:ext>
              </a:extLst>
            </p:cNvPr>
            <p:cNvSpPr/>
            <p:nvPr/>
          </p:nvSpPr>
          <p:spPr>
            <a:xfrm>
              <a:off x="1964648" y="6016754"/>
              <a:ext cx="8623139" cy="628561"/>
            </a:xfrm>
            <a:prstGeom prst="snip2Diag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7F44B5F-8D0B-6E54-B5FD-520E009B7D69}"/>
                </a:ext>
              </a:extLst>
            </p:cNvPr>
            <p:cNvSpPr txBox="1"/>
            <p:nvPr/>
          </p:nvSpPr>
          <p:spPr>
            <a:xfrm>
              <a:off x="1964648" y="6072817"/>
              <a:ext cx="8623139" cy="338554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CADCFC"/>
                  </a:solidFill>
                  <a:latin typeface="Calibri" pitchFamily="34" charset="0"/>
                  <a:cs typeface="Calibri" pitchFamily="34" charset="-120"/>
                </a:rPr>
                <a:t> </a:t>
              </a:r>
              <a:r>
                <a:rPr lang="en-US" sz="1600" dirty="0">
                  <a:solidFill>
                    <a:schemeClr val="bg1"/>
                  </a:solidFill>
                  <a:latin typeface="Calibri" pitchFamily="34" charset="0"/>
                  <a:cs typeface="Calibri" pitchFamily="34" charset="-120"/>
                </a:rPr>
                <a:t>“…for we are not ignorant of his devices.” - </a:t>
              </a:r>
              <a:r>
                <a:rPr lang="en-US" sz="1600" i="1" dirty="0">
                  <a:solidFill>
                    <a:schemeClr val="bg1"/>
                  </a:solidFill>
                  <a:latin typeface="Calibri" pitchFamily="34" charset="0"/>
                  <a:cs typeface="Calibri" pitchFamily="34" charset="-120"/>
                </a:rPr>
                <a:t>2 Corinthians 2:11 (KJV)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217D655-127F-31F8-5576-BB9C5EDE7557}"/>
              </a:ext>
            </a:extLst>
          </p:cNvPr>
          <p:cNvGrpSpPr/>
          <p:nvPr/>
        </p:nvGrpSpPr>
        <p:grpSpPr>
          <a:xfrm>
            <a:off x="11207186" y="194013"/>
            <a:ext cx="779779" cy="758403"/>
            <a:chOff x="11198578" y="246307"/>
            <a:chExt cx="779779" cy="758403"/>
          </a:xfrm>
        </p:grpSpPr>
        <p:sp>
          <p:nvSpPr>
            <p:cNvPr id="41" name="Shape 1">
              <a:extLst>
                <a:ext uri="{FF2B5EF4-FFF2-40B4-BE49-F238E27FC236}">
                  <a16:creationId xmlns:a16="http://schemas.microsoft.com/office/drawing/2014/main" id="{BF532EAA-1D04-A73E-BA73-F7B10FDF438A}"/>
                </a:ext>
              </a:extLst>
            </p:cNvPr>
            <p:cNvSpPr/>
            <p:nvPr/>
          </p:nvSpPr>
          <p:spPr>
            <a:xfrm>
              <a:off x="11198578" y="246307"/>
              <a:ext cx="779779" cy="758403"/>
            </a:xfrm>
            <a:prstGeom prst="ellipse">
              <a:avLst/>
            </a:prstGeom>
            <a:solidFill>
              <a:srgbClr val="141B47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42" name="Physical-digital gate" descr="Open church door with warm light, set in a stone wall that dissolves into pixels and circuitry">
              <a:extLst>
                <a:ext uri="{FF2B5EF4-FFF2-40B4-BE49-F238E27FC236}">
                  <a16:creationId xmlns:a16="http://schemas.microsoft.com/office/drawing/2014/main" id="{2D32FEB1-0CFA-663E-EE08-D17C36BB17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356049" y="339301"/>
              <a:ext cx="499814" cy="49981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 spc="200">
                <a:solidFill>
                  <a:srgbClr val="C9A227"/>
                </a:solidFill>
                <a:latin typeface="Calibri"/>
              </a:rPr>
              <a:t>PUBLICLY REPORTED INCIDENTS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105156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 dirty="0">
                <a:solidFill>
                  <a:srgbClr val="1E2761"/>
                </a:solidFill>
                <a:latin typeface="Bookman Old Style"/>
              </a:rPr>
              <a:t>Real Churches, Real Lessons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444752"/>
            <a:ext cx="1088136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1" dirty="0">
                <a:solidFill>
                  <a:srgbClr val="6B7086"/>
                </a:solidFill>
                <a:latin typeface="Calibri"/>
              </a:rPr>
              <a:t>Four publicly reported incidents, drawn from breach filings, diocesan statements, and ransomware leak-site tracking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68752" y="4048179"/>
            <a:ext cx="5257800" cy="1922752"/>
          </a:xfrm>
          <a:prstGeom prst="roundRect">
            <a:avLst>
              <a:gd name="adj" fmla="val 6000"/>
            </a:avLst>
          </a:prstGeom>
          <a:solidFill>
            <a:srgbClr val="F4F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326352" y="4209154"/>
            <a:ext cx="1417320" cy="286177"/>
          </a:xfrm>
          <a:prstGeom prst="roundRect">
            <a:avLst>
              <a:gd name="adj" fmla="val 50000"/>
            </a:avLst>
          </a:prstGeom>
          <a:solidFill>
            <a:srgbClr val="1E27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326352" y="4209154"/>
            <a:ext cx="1417320" cy="2861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Jan 30,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9919" y="4209154"/>
            <a:ext cx="333756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 dirty="0">
                <a:solidFill>
                  <a:srgbClr val="1E2761"/>
                </a:solidFill>
                <a:latin typeface="Calibri"/>
              </a:rPr>
              <a:t>Chapel Hill Presbyterian Church</a:t>
            </a:r>
            <a:r>
              <a:rPr lang="en-US" sz="1400" b="1" i="0" dirty="0">
                <a:solidFill>
                  <a:srgbClr val="1E2761"/>
                </a:solidFill>
                <a:latin typeface="Calibri"/>
              </a:rPr>
              <a:t> (WA)</a:t>
            </a:r>
            <a:endParaRPr sz="1400" b="1" i="0" dirty="0">
              <a:solidFill>
                <a:srgbClr val="1E2761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9919" y="4745735"/>
            <a:ext cx="4855464" cy="4122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 dirty="0">
                <a:solidFill>
                  <a:srgbClr val="23273A"/>
                </a:solidFill>
                <a:latin typeface="Calibri"/>
              </a:rPr>
              <a:t>Unauthorized external access; about 1,000 individuals notified, with filings in several states. No data types or costs disclosed.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544" y="5586381"/>
            <a:ext cx="4855464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400" dirty="0">
                <a:solidFill>
                  <a:schemeClr val="accent4">
                    <a:lumMod val="50000"/>
                  </a:schemeClr>
                </a:solidFill>
                <a:latin typeface="Calibri"/>
              </a:rPr>
              <a:t>Key Takeaway: 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A small breach can still trigger multistate notices.</a:t>
            </a:r>
            <a:endParaRPr sz="1200" i="0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292312" y="1892909"/>
            <a:ext cx="5257800" cy="1922752"/>
          </a:xfrm>
          <a:prstGeom prst="roundRect">
            <a:avLst>
              <a:gd name="adj" fmla="val 6000"/>
            </a:avLst>
          </a:prstGeom>
          <a:solidFill>
            <a:srgbClr val="F4F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949912" y="2053884"/>
            <a:ext cx="1417320" cy="286177"/>
          </a:xfrm>
          <a:prstGeom prst="roundRect">
            <a:avLst>
              <a:gd name="adj" fmla="val 50000"/>
            </a:avLst>
          </a:prstGeom>
          <a:solidFill>
            <a:srgbClr val="1E27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949912" y="2053884"/>
            <a:ext cx="1417320" cy="2861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Jan 27,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3480" y="2053884"/>
            <a:ext cx="3337560" cy="4918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 dirty="0">
                <a:solidFill>
                  <a:srgbClr val="1E2761"/>
                </a:solidFill>
                <a:latin typeface="Calibri"/>
              </a:rPr>
              <a:t>New Beginnings Church (NC)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3480" y="2590465"/>
            <a:ext cx="4855464" cy="4122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 dirty="0">
                <a:solidFill>
                  <a:srgbClr val="23273A"/>
                </a:solidFill>
                <a:latin typeface="Calibri"/>
              </a:rPr>
              <a:t>The INC Ransom group claimed the attack on its leak site. No ransom amount disclosed.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5980" y="3431111"/>
            <a:ext cx="4855464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400" dirty="0">
                <a:solidFill>
                  <a:schemeClr val="accent4">
                    <a:lumMod val="50000"/>
                  </a:schemeClr>
                </a:solidFill>
                <a:latin typeface="Calibri"/>
              </a:rPr>
              <a:t>Key Takeaway: </a:t>
            </a:r>
            <a:r>
              <a:rPr sz="1200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No congregation is too small to target.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92312" y="4048179"/>
            <a:ext cx="5257800" cy="1922752"/>
          </a:xfrm>
          <a:prstGeom prst="roundRect">
            <a:avLst>
              <a:gd name="adj" fmla="val 6000"/>
            </a:avLst>
          </a:prstGeom>
          <a:solidFill>
            <a:srgbClr val="F4F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9949912" y="4209154"/>
            <a:ext cx="1417320" cy="286177"/>
          </a:xfrm>
          <a:prstGeom prst="roundRect">
            <a:avLst>
              <a:gd name="adj" fmla="val 50000"/>
            </a:avLst>
          </a:prstGeom>
          <a:solidFill>
            <a:srgbClr val="1E27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949912" y="4209154"/>
            <a:ext cx="1417320" cy="2861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May 11, 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3479" y="4209154"/>
            <a:ext cx="3337560" cy="4918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1E2761"/>
                </a:solidFill>
                <a:latin typeface="Calibri"/>
              </a:rPr>
              <a:t>First United Methodist Church, Boerne (TX)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93479" y="4745735"/>
            <a:ext cx="4855464" cy="4122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 dirty="0">
                <a:solidFill>
                  <a:srgbClr val="23273A"/>
                </a:solidFill>
                <a:latin typeface="Calibri"/>
              </a:rPr>
              <a:t>The Interlock group claimed the attack and claimed to have leaked staff, member, and children’s data. No ransom figure disclosed.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5980" y="5503405"/>
            <a:ext cx="5145365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400" dirty="0">
                <a:solidFill>
                  <a:schemeClr val="accent4">
                    <a:lumMod val="50000"/>
                  </a:schemeClr>
                </a:solidFill>
                <a:latin typeface="Calibri"/>
              </a:rPr>
              <a:t>Key Takeaway: </a:t>
            </a:r>
            <a:r>
              <a:rPr sz="1200" i="0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Stolen data can </a:t>
            </a:r>
            <a:r>
              <a:rPr lang="en-US" sz="1200" i="0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be weaponized, </a:t>
            </a:r>
            <a:r>
              <a:rPr sz="1200" i="0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not just locked</a:t>
            </a:r>
            <a:r>
              <a:rPr lang="en-US" sz="1200" i="0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 from intended use</a:t>
            </a:r>
            <a:r>
              <a:rPr sz="1200" i="0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.</a:t>
            </a:r>
            <a:endParaRPr sz="1100" i="0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68752" y="1892909"/>
            <a:ext cx="5257800" cy="1922752"/>
          </a:xfrm>
          <a:prstGeom prst="roundRect">
            <a:avLst>
              <a:gd name="adj" fmla="val 6000"/>
            </a:avLst>
          </a:prstGeom>
          <a:solidFill>
            <a:srgbClr val="F4F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4326352" y="2053884"/>
            <a:ext cx="1417320" cy="286177"/>
          </a:xfrm>
          <a:prstGeom prst="roundRect">
            <a:avLst>
              <a:gd name="adj" fmla="val 50000"/>
            </a:avLst>
          </a:prstGeom>
          <a:solidFill>
            <a:srgbClr val="1E27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326352" y="2120028"/>
            <a:ext cx="1417320" cy="153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00" b="1" i="0" dirty="0">
                <a:solidFill>
                  <a:srgbClr val="FFFFFF"/>
                </a:solidFill>
                <a:latin typeface="Calibri"/>
              </a:rPr>
              <a:t>Jul–Aug 2025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9920" y="2053884"/>
            <a:ext cx="370332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 dirty="0">
                <a:solidFill>
                  <a:srgbClr val="1E2761"/>
                </a:solidFill>
                <a:latin typeface="Calibri"/>
              </a:rPr>
              <a:t>Diocese of Salisbury/Church of England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9920" y="2590465"/>
            <a:ext cx="4855464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</a:pPr>
            <a:r>
              <a:rPr sz="1200" b="0" i="0" dirty="0">
                <a:solidFill>
                  <a:srgbClr val="23273A"/>
                </a:solidFill>
                <a:latin typeface="Calibri"/>
              </a:rPr>
              <a:t>A </a:t>
            </a:r>
            <a:r>
              <a:rPr lang="en-US" sz="1200" b="0" i="0" dirty="0">
                <a:solidFill>
                  <a:srgbClr val="23273A"/>
                </a:solidFill>
                <a:latin typeface="Calibri"/>
              </a:rPr>
              <a:t>cyberattack on the software supplier (Intradev) of background-check provider APCS, c. 31 Jul 2025, exposed DBS applications from Dec 2024–May 2025. Experian monitoring offered; reported to the ICO.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0545" y="3431111"/>
            <a:ext cx="4855464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400" i="0" dirty="0">
                <a:solidFill>
                  <a:schemeClr val="accent4">
                    <a:lumMod val="50000"/>
                  </a:schemeClr>
                </a:solidFill>
                <a:latin typeface="Calibri"/>
              </a:rPr>
              <a:t>Key Takeaway</a:t>
            </a:r>
            <a:r>
              <a:rPr sz="1400" i="0" dirty="0">
                <a:solidFill>
                  <a:schemeClr val="accent4">
                    <a:lumMod val="50000"/>
                  </a:schemeClr>
                </a:solidFill>
                <a:latin typeface="Calibri"/>
              </a:rPr>
              <a:t>: </a:t>
            </a:r>
            <a:r>
              <a:rPr sz="1200" i="0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A vendor’s breach </a:t>
            </a:r>
            <a:r>
              <a:rPr lang="en-US" sz="1200" i="0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can impact your operations.</a:t>
            </a:r>
            <a:endParaRPr sz="1200" i="0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40080" y="6355080"/>
            <a:ext cx="108813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>
                <a:solidFill>
                  <a:srgbClr val="6B7086"/>
                </a:solidFill>
                <a:latin typeface="Calibri"/>
              </a:rPr>
              <a:t>Sources: Ransomware.live, DeXpose, UpGuard, Church Times, Diocese of Salisbury, Maine and Massachusetts AG breach filings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fld id="{D9A0EBCD-A467-4FEA-ABC7-3D148DC524BA}" type="slidenum">
              <a:rPr sz="1000" b="0" i="0">
                <a:solidFill>
                  <a:srgbClr val="A6ADC7"/>
                </a:solidFill>
                <a:latin typeface="Calibri"/>
              </a:rPr>
              <a:t>6</a:t>
            </a:fld>
            <a:endParaRPr sz="1000" b="0" i="0">
              <a:solidFill>
                <a:srgbClr val="A6ADC7"/>
              </a:solidFill>
              <a:latin typeface="Calibri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64810C5-9EC8-20AC-3B41-1B8644A41FD9}"/>
              </a:ext>
            </a:extLst>
          </p:cNvPr>
          <p:cNvGrpSpPr/>
          <p:nvPr/>
        </p:nvGrpSpPr>
        <p:grpSpPr>
          <a:xfrm>
            <a:off x="11207186" y="194013"/>
            <a:ext cx="779779" cy="758403"/>
            <a:chOff x="11198578" y="246307"/>
            <a:chExt cx="779779" cy="758403"/>
          </a:xfrm>
        </p:grpSpPr>
        <p:sp>
          <p:nvSpPr>
            <p:cNvPr id="35" name="Shape 1">
              <a:extLst>
                <a:ext uri="{FF2B5EF4-FFF2-40B4-BE49-F238E27FC236}">
                  <a16:creationId xmlns:a16="http://schemas.microsoft.com/office/drawing/2014/main" id="{A5224F87-C7AE-4348-7FF3-E1FD258E3DDA}"/>
                </a:ext>
              </a:extLst>
            </p:cNvPr>
            <p:cNvSpPr/>
            <p:nvPr/>
          </p:nvSpPr>
          <p:spPr>
            <a:xfrm>
              <a:off x="11198578" y="246307"/>
              <a:ext cx="779779" cy="758403"/>
            </a:xfrm>
            <a:prstGeom prst="ellipse">
              <a:avLst/>
            </a:prstGeom>
            <a:solidFill>
              <a:srgbClr val="141B47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36" name="Physical-digital gate" descr="Open church door with warm light, set in a stone wall that dissolves into pixels and circuitry">
              <a:extLst>
                <a:ext uri="{FF2B5EF4-FFF2-40B4-BE49-F238E27FC236}">
                  <a16:creationId xmlns:a16="http://schemas.microsoft.com/office/drawing/2014/main" id="{0AA1A599-10AD-B926-F721-0A7B61C16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56049" y="339301"/>
              <a:ext cx="499814" cy="49981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EB2C16-A776-EFD8-8F91-18E0441B3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158BFADF-100D-AE0B-861E-57D89C2C8B62}"/>
              </a:ext>
            </a:extLst>
          </p:cNvPr>
          <p:cNvSpPr/>
          <p:nvPr/>
        </p:nvSpPr>
        <p:spPr>
          <a:xfrm>
            <a:off x="640080" y="932688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1E2761"/>
                </a:solidFill>
                <a:latin typeface="Bookman Old Style" pitchFamily="34" charset="0"/>
              </a:rPr>
              <a:t>Limited Data Does Not Mean Lack of Cyber Risk</a:t>
            </a:r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0400E288-344A-B4B8-BF88-F6A34768FCA9}"/>
              </a:ext>
            </a:extLst>
          </p:cNvPr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fld id="{4C90B907-5BDE-4DA2-9EC2-7C2C3E74C03F}" type="slidenum">
              <a:rPr lang="en-US" sz="1000" dirty="0">
                <a:solidFill>
                  <a:srgbClr val="A6AD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fld>
            <a:endParaRPr lang="en-US" sz="10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228C687-403C-134D-4680-2561ED1312EE}"/>
              </a:ext>
            </a:extLst>
          </p:cNvPr>
          <p:cNvSpPr txBox="1"/>
          <p:nvPr/>
        </p:nvSpPr>
        <p:spPr>
          <a:xfrm>
            <a:off x="640080" y="1651217"/>
            <a:ext cx="10881360" cy="221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i="1" dirty="0">
                <a:solidFill>
                  <a:srgbClr val="6B7086"/>
                </a:solidFill>
                <a:latin typeface="Calibri"/>
              </a:rPr>
              <a:t>Churches do not need to be favored targets to be easy ones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9224" y="2456309"/>
            <a:ext cx="1036320" cy="4339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1" i="0" dirty="0">
                <a:solidFill>
                  <a:srgbClr val="B38A00"/>
                </a:solidFill>
                <a:latin typeface="Bookman Old Style"/>
              </a:rPr>
              <a:t>2nd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49224" y="3034971"/>
            <a:ext cx="3337560" cy="9327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00" b="0" i="0" dirty="0">
                <a:solidFill>
                  <a:srgbClr val="1E2761"/>
                </a:solidFill>
                <a:latin typeface="Calibri"/>
              </a:rPr>
              <a:t>The NGO sector ranks second among targets of cybercriminals and hacktivists, behind only IT.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416552" y="2456309"/>
            <a:ext cx="1439210" cy="4339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</a:pPr>
            <a:r>
              <a:rPr sz="2800" b="1" dirty="0">
                <a:solidFill>
                  <a:srgbClr val="B38A00"/>
                </a:solidFill>
                <a:latin typeface="Bookman Old Style"/>
              </a:rPr>
              <a:t>70%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416552" y="3152528"/>
            <a:ext cx="3337560" cy="10241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00" b="0" i="0">
                <a:solidFill>
                  <a:srgbClr val="1E2761"/>
                </a:solidFill>
                <a:latin typeface="Calibri"/>
              </a:rPr>
              <a:t>of NGOs have no in-house incident response, analysis, or investigative capability.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183880" y="2456309"/>
            <a:ext cx="1246355" cy="4339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1" dirty="0">
                <a:solidFill>
                  <a:srgbClr val="B38A00"/>
                </a:solidFill>
                <a:latin typeface="Bookman Old Style"/>
              </a:rPr>
              <a:t>~85%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183880" y="3152528"/>
            <a:ext cx="3337560" cy="10241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00" b="0" i="0">
                <a:solidFill>
                  <a:srgbClr val="1E2761"/>
                </a:solidFill>
                <a:latin typeface="Calibri"/>
              </a:rPr>
              <a:t>of reported U.S. cybercrime losses in 2025 came from cyber-enabled fraud.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40080" y="6400800"/>
            <a:ext cx="10607040" cy="1585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 dirty="0">
                <a:solidFill>
                  <a:srgbClr val="4D5266"/>
                </a:solidFill>
                <a:latin typeface="Calibri"/>
              </a:rPr>
              <a:t>Sources: OECD (2024), as reported by Infosecurity Magazine; CyberPeace Institute, 2023 Analytical Report; FBI IC3, 2025 Internet Crime Report</a:t>
            </a:r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BBF406DB-3928-ADBD-5058-AB9FDFB2FC3F}"/>
              </a:ext>
            </a:extLst>
          </p:cNvPr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EVIDENCE</a:t>
            </a:r>
            <a:endParaRPr lang="en-US" sz="13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D56A640-E4D7-4AB6-FB9E-102FBB4E99CA}"/>
              </a:ext>
            </a:extLst>
          </p:cNvPr>
          <p:cNvGrpSpPr/>
          <p:nvPr/>
        </p:nvGrpSpPr>
        <p:grpSpPr>
          <a:xfrm>
            <a:off x="11207186" y="194013"/>
            <a:ext cx="779779" cy="758403"/>
            <a:chOff x="11198578" y="246307"/>
            <a:chExt cx="779779" cy="758403"/>
          </a:xfrm>
        </p:grpSpPr>
        <p:sp>
          <p:nvSpPr>
            <p:cNvPr id="6" name="Shape 1">
              <a:extLst>
                <a:ext uri="{FF2B5EF4-FFF2-40B4-BE49-F238E27FC236}">
                  <a16:creationId xmlns:a16="http://schemas.microsoft.com/office/drawing/2014/main" id="{136220EC-946C-D5F5-8140-D906B2D7D11D}"/>
                </a:ext>
              </a:extLst>
            </p:cNvPr>
            <p:cNvSpPr/>
            <p:nvPr/>
          </p:nvSpPr>
          <p:spPr>
            <a:xfrm>
              <a:off x="11198578" y="246307"/>
              <a:ext cx="779779" cy="758403"/>
            </a:xfrm>
            <a:prstGeom prst="ellipse">
              <a:avLst/>
            </a:prstGeom>
            <a:solidFill>
              <a:srgbClr val="141B47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7" name="Physical-digital gate" descr="Open church door with warm light, set in a stone wall that dissolves into pixels and circuitry">
              <a:extLst>
                <a:ext uri="{FF2B5EF4-FFF2-40B4-BE49-F238E27FC236}">
                  <a16:creationId xmlns:a16="http://schemas.microsoft.com/office/drawing/2014/main" id="{1049F6C2-29DF-2E2C-EBE9-9DBC4CAC9B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56049" y="339301"/>
              <a:ext cx="499814" cy="499814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A5C3CA2-94D7-8256-C9B8-6AA7F31DDDA5}"/>
              </a:ext>
            </a:extLst>
          </p:cNvPr>
          <p:cNvGrpSpPr/>
          <p:nvPr/>
        </p:nvGrpSpPr>
        <p:grpSpPr>
          <a:xfrm>
            <a:off x="649224" y="5021707"/>
            <a:ext cx="10881360" cy="868680"/>
            <a:chOff x="640080" y="5277506"/>
            <a:chExt cx="10881360" cy="868680"/>
          </a:xfrm>
        </p:grpSpPr>
        <p:sp>
          <p:nvSpPr>
            <p:cNvPr id="4" name="Cross 3">
              <a:extLst>
                <a:ext uri="{FF2B5EF4-FFF2-40B4-BE49-F238E27FC236}">
                  <a16:creationId xmlns:a16="http://schemas.microsoft.com/office/drawing/2014/main" id="{C92FD927-769D-F071-7E86-672B550725E5}"/>
                </a:ext>
              </a:extLst>
            </p:cNvPr>
            <p:cNvSpPr/>
            <p:nvPr/>
          </p:nvSpPr>
          <p:spPr>
            <a:xfrm>
              <a:off x="640080" y="5277506"/>
              <a:ext cx="10881360" cy="868680"/>
            </a:xfrm>
            <a:prstGeom prst="rect">
              <a:avLst/>
            </a:prstGeom>
            <a:solidFill>
              <a:srgbClr val="1E276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10312" tIns="118872" rIns="210312" bIns="0" rtlCol="0" anchor="t"/>
            <a:lstStyle/>
            <a:p>
              <a:pPr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3A62E62-3DFA-4E31-4D85-3AE49A164DCD}"/>
                </a:ext>
              </a:extLst>
            </p:cNvPr>
            <p:cNvSpPr txBox="1"/>
            <p:nvPr/>
          </p:nvSpPr>
          <p:spPr>
            <a:xfrm>
              <a:off x="807521" y="5401951"/>
              <a:ext cx="10399665" cy="25365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600" dirty="0">
                  <a:solidFill>
                    <a:srgbClr val="FFFFFF"/>
                  </a:solidFill>
                  <a:latin typeface="Calibri"/>
                </a:rPr>
                <a:t>Financial losses tied to most cyberattacks on churches remain largely undisclosed.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37615DC-F6B5-4272-4A8F-5413F552AEE3}"/>
                </a:ext>
              </a:extLst>
            </p:cNvPr>
            <p:cNvSpPr txBox="1"/>
            <p:nvPr/>
          </p:nvSpPr>
          <p:spPr>
            <a:xfrm>
              <a:off x="807521" y="5746580"/>
              <a:ext cx="9586781" cy="25365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>
                <a:lnSpc>
                  <a:spcPct val="108000"/>
                </a:lnSpc>
              </a:pPr>
              <a:r>
                <a:rPr sz="1600" dirty="0">
                  <a:solidFill>
                    <a:srgbClr val="FFFFFF"/>
                  </a:solidFill>
                  <a:latin typeface="Calibri"/>
                </a:rPr>
                <a:t>Limited disclosure may leave an information gap. </a:t>
              </a:r>
              <a:r>
                <a:rPr lang="en-US" sz="1600" dirty="0">
                  <a:solidFill>
                    <a:srgbClr val="FFFFFF"/>
                  </a:solidFill>
                  <a:latin typeface="Calibri"/>
                </a:rPr>
                <a:t>That doesn't</a:t>
              </a:r>
              <a:r>
                <a:rPr sz="1600" dirty="0">
                  <a:solidFill>
                    <a:srgbClr val="FFFFFF"/>
                  </a:solidFill>
                  <a:latin typeface="Calibri"/>
                </a:rPr>
                <a:t> mean the risk is absent.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6693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CULTURE AND RISK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04455" y="86868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1E276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Church and Corporate Culture are Similar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640080" y="1486006"/>
            <a:ext cx="908462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i="1" dirty="0">
                <a:solidFill>
                  <a:srgbClr val="6B7086"/>
                </a:solidFill>
                <a:latin typeface="Calibri"/>
              </a:rPr>
              <a:t>Our greatest strengths </a:t>
            </a:r>
            <a:r>
              <a:rPr lang="en-US" sz="1400" i="1" dirty="0">
                <a:solidFill>
                  <a:srgbClr val="6B7086"/>
                </a:solidFill>
              </a:rPr>
              <a:t>can</a:t>
            </a:r>
            <a:r>
              <a:rPr lang="en-US" sz="1400" i="1" dirty="0">
                <a:solidFill>
                  <a:srgbClr val="6B7086"/>
                </a:solidFill>
                <a:latin typeface="Calibri"/>
              </a:rPr>
              <a:t> become vulnerabilities</a:t>
            </a:r>
          </a:p>
        </p:txBody>
      </p:sp>
      <p:sp>
        <p:nvSpPr>
          <p:cNvPr id="16" name="Shape 14"/>
          <p:cNvSpPr/>
          <p:nvPr/>
        </p:nvSpPr>
        <p:spPr>
          <a:xfrm>
            <a:off x="327531" y="2258299"/>
            <a:ext cx="5661790" cy="868680"/>
          </a:xfrm>
          <a:prstGeom prst="roundRect">
            <a:avLst>
              <a:gd name="adj" fmla="val 7368"/>
            </a:avLst>
          </a:prstGeom>
          <a:solidFill>
            <a:srgbClr val="F4F5FA"/>
          </a:solidFill>
          <a:ln/>
        </p:spPr>
        <p:txBody>
          <a:bodyPr/>
          <a:lstStyle/>
          <a:p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487681" y="2340864"/>
            <a:ext cx="49469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i="1" dirty="0">
                <a:solidFill>
                  <a:srgbClr val="232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</a:t>
            </a:r>
            <a:r>
              <a:rPr lang="en-US" sz="1600" i="1" dirty="0">
                <a:solidFill>
                  <a:srgbClr val="232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They’ve shown good character; there is little concern.”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82681" y="2715499"/>
            <a:ext cx="49469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Excessive trust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172200" y="2258299"/>
            <a:ext cx="5692271" cy="868680"/>
          </a:xfrm>
          <a:prstGeom prst="roundRect">
            <a:avLst>
              <a:gd name="adj" fmla="val 7368"/>
            </a:avLst>
          </a:prstGeom>
          <a:solidFill>
            <a:srgbClr val="F4F5FA"/>
          </a:solidFill>
          <a:ln/>
        </p:spPr>
        <p:txBody>
          <a:bodyPr/>
          <a:lstStyle/>
          <a:p>
            <a:endParaRPr lang="en-US" sz="2000"/>
          </a:p>
        </p:txBody>
      </p:sp>
      <p:sp>
        <p:nvSpPr>
          <p:cNvPr id="20" name="Text 18"/>
          <p:cNvSpPr/>
          <p:nvPr/>
        </p:nvSpPr>
        <p:spPr>
          <a:xfrm>
            <a:off x="6344793" y="2349739"/>
            <a:ext cx="54911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rgbClr val="23273A"/>
                </a:solidFill>
                <a:latin typeface="Calibri" pitchFamily="34" charset="0"/>
                <a:cs typeface="Calibri" pitchFamily="34" charset="-120"/>
              </a:rPr>
              <a:t>“Let’s give them full access so they’re not held up.”</a:t>
            </a:r>
          </a:p>
        </p:txBody>
      </p:sp>
      <p:sp>
        <p:nvSpPr>
          <p:cNvPr id="21" name="Text 19"/>
          <p:cNvSpPr/>
          <p:nvPr/>
        </p:nvSpPr>
        <p:spPr>
          <a:xfrm>
            <a:off x="6480244" y="2715499"/>
            <a:ext cx="49469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Privileged access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327531" y="3456700"/>
            <a:ext cx="5661790" cy="868680"/>
          </a:xfrm>
          <a:prstGeom prst="roundRect">
            <a:avLst>
              <a:gd name="adj" fmla="val 7368"/>
            </a:avLst>
          </a:prstGeom>
          <a:solidFill>
            <a:srgbClr val="F4F5FA"/>
          </a:solidFill>
          <a:ln/>
        </p:spPr>
        <p:txBody>
          <a:bodyPr/>
          <a:lstStyle/>
          <a:p>
            <a:endParaRPr lang="en-US" sz="2000"/>
          </a:p>
        </p:txBody>
      </p:sp>
      <p:sp>
        <p:nvSpPr>
          <p:cNvPr id="23" name="Text 21"/>
          <p:cNvSpPr/>
          <p:nvPr/>
        </p:nvSpPr>
        <p:spPr>
          <a:xfrm>
            <a:off x="487681" y="3548140"/>
            <a:ext cx="49469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232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“Just send it to me.”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70807" y="3891040"/>
            <a:ext cx="49469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cs typeface="Calibri" pitchFamily="34" charset="-120"/>
              </a:rPr>
              <a:t>Informal information handling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172201" y="3456700"/>
            <a:ext cx="5692270" cy="868680"/>
          </a:xfrm>
          <a:prstGeom prst="roundRect">
            <a:avLst>
              <a:gd name="adj" fmla="val 7368"/>
            </a:avLst>
          </a:prstGeom>
          <a:solidFill>
            <a:srgbClr val="F4F5FA"/>
          </a:solidFill>
          <a:ln/>
        </p:spPr>
        <p:txBody>
          <a:bodyPr/>
          <a:lstStyle/>
          <a:p>
            <a:endParaRPr lang="en-US" sz="2000"/>
          </a:p>
        </p:txBody>
      </p:sp>
      <p:sp>
        <p:nvSpPr>
          <p:cNvPr id="26" name="Text 24"/>
          <p:cNvSpPr/>
          <p:nvPr/>
        </p:nvSpPr>
        <p:spPr>
          <a:xfrm>
            <a:off x="6344793" y="3548140"/>
            <a:ext cx="49469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232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“Hackers are focused elsewhere.”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457567" y="3924090"/>
            <a:ext cx="49469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False sense of security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fld id="{2F1EC875-562B-461E-AE92-314C1ABCFE48}" type="slidenum">
              <a:rPr lang="en-US" sz="1000" dirty="0">
                <a:solidFill>
                  <a:srgbClr val="A6AD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fld>
            <a:endParaRPr lang="en-US" sz="10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8B858D8-890B-0A42-CCC8-0EE40A4646A1}"/>
              </a:ext>
            </a:extLst>
          </p:cNvPr>
          <p:cNvGrpSpPr/>
          <p:nvPr/>
        </p:nvGrpSpPr>
        <p:grpSpPr>
          <a:xfrm>
            <a:off x="11207186" y="194013"/>
            <a:ext cx="779779" cy="758403"/>
            <a:chOff x="11198578" y="246307"/>
            <a:chExt cx="779779" cy="758403"/>
          </a:xfrm>
        </p:grpSpPr>
        <p:sp>
          <p:nvSpPr>
            <p:cNvPr id="5" name="Shape 1">
              <a:extLst>
                <a:ext uri="{FF2B5EF4-FFF2-40B4-BE49-F238E27FC236}">
                  <a16:creationId xmlns:a16="http://schemas.microsoft.com/office/drawing/2014/main" id="{5CFD3452-10D0-202B-7C56-F6A384CF397C}"/>
                </a:ext>
              </a:extLst>
            </p:cNvPr>
            <p:cNvSpPr/>
            <p:nvPr/>
          </p:nvSpPr>
          <p:spPr>
            <a:xfrm>
              <a:off x="11198578" y="246307"/>
              <a:ext cx="779779" cy="758403"/>
            </a:xfrm>
            <a:prstGeom prst="ellipse">
              <a:avLst/>
            </a:prstGeom>
            <a:solidFill>
              <a:srgbClr val="141B47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6" name="Physical-digital gate" descr="Open church door with warm light, set in a stone wall that dissolves into pixels and circuitry">
              <a:extLst>
                <a:ext uri="{FF2B5EF4-FFF2-40B4-BE49-F238E27FC236}">
                  <a16:creationId xmlns:a16="http://schemas.microsoft.com/office/drawing/2014/main" id="{F1BF973A-DB07-5106-A11E-2642F897F5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56049" y="339301"/>
              <a:ext cx="499814" cy="499814"/>
            </a:xfrm>
            <a:prstGeom prst="rect">
              <a:avLst/>
            </a:prstGeom>
          </p:spPr>
        </p:pic>
      </p:grpSp>
      <p:sp>
        <p:nvSpPr>
          <p:cNvPr id="7" name="Cross 3">
            <a:extLst>
              <a:ext uri="{FF2B5EF4-FFF2-40B4-BE49-F238E27FC236}">
                <a16:creationId xmlns:a16="http://schemas.microsoft.com/office/drawing/2014/main" id="{382D93FD-6495-37C9-E1BF-166D0F598D9B}"/>
              </a:ext>
            </a:extLst>
          </p:cNvPr>
          <p:cNvSpPr/>
          <p:nvPr/>
        </p:nvSpPr>
        <p:spPr>
          <a:xfrm>
            <a:off x="594360" y="5028798"/>
            <a:ext cx="10881360" cy="86868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0312" tIns="118872" rIns="210312" bIns="0" rtlCol="0" anchor="ctr"/>
          <a:lstStyle/>
          <a:p>
            <a:pPr>
              <a:lnSpc>
                <a:spcPct val="108000"/>
              </a:lnSpc>
            </a:pPr>
            <a:r>
              <a:rPr lang="en-US" sz="1600" dirty="0">
                <a:solidFill>
                  <a:srgbClr val="FFFFFF"/>
                </a:solidFill>
              </a:rPr>
              <a:t>Trust </a:t>
            </a:r>
            <a:r>
              <a:rPr lang="en-US" sz="1600" dirty="0">
                <a:solidFill>
                  <a:srgbClr val="FFFFFF"/>
                </a:solidFill>
                <a:latin typeface="Calibri"/>
              </a:rPr>
              <a:t>without consistent and proper verification can become a vulnerability.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EB2C16-A776-EFD8-8F91-18E0441B3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158BFADF-100D-AE0B-861E-57D89C2C8B62}"/>
              </a:ext>
            </a:extLst>
          </p:cNvPr>
          <p:cNvSpPr/>
          <p:nvPr/>
        </p:nvSpPr>
        <p:spPr>
          <a:xfrm>
            <a:off x="640080" y="932688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1E2761"/>
                </a:solidFill>
                <a:latin typeface="Bookman Old Style" pitchFamily="34" charset="0"/>
              </a:rPr>
              <a:t>Guarding the Money Gate</a:t>
            </a:r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0400E288-344A-B4B8-BF88-F6A34768FCA9}"/>
              </a:ext>
            </a:extLst>
          </p:cNvPr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fld id="{4C90B907-5BDE-4DA2-9EC2-7C2C3E74C03F}" type="slidenum">
              <a:rPr lang="en-US" sz="1000" dirty="0">
                <a:solidFill>
                  <a:srgbClr val="A6AD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fld>
            <a:endParaRPr lang="en-US" sz="10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228C687-403C-134D-4680-2561ED1312EE}"/>
              </a:ext>
            </a:extLst>
          </p:cNvPr>
          <p:cNvSpPr txBox="1"/>
          <p:nvPr/>
        </p:nvSpPr>
        <p:spPr>
          <a:xfrm>
            <a:off x="640080" y="1651217"/>
            <a:ext cx="10881360" cy="221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i="1" dirty="0">
                <a:solidFill>
                  <a:srgbClr val="6B7086"/>
                </a:solidFill>
                <a:latin typeface="Calibri"/>
              </a:rPr>
              <a:t>Business email compromise needs only a trusted name and a willing hand</a:t>
            </a:r>
          </a:p>
        </p:txBody>
      </p:sp>
      <p:sp>
        <p:nvSpPr>
          <p:cNvPr id="4" name="Cross 3">
            <a:extLst>
              <a:ext uri="{FF2B5EF4-FFF2-40B4-BE49-F238E27FC236}">
                <a16:creationId xmlns:a16="http://schemas.microsoft.com/office/drawing/2014/main" id="{C92FD927-769D-F071-7E86-672B550725E5}"/>
              </a:ext>
            </a:extLst>
          </p:cNvPr>
          <p:cNvSpPr/>
          <p:nvPr/>
        </p:nvSpPr>
        <p:spPr>
          <a:xfrm>
            <a:off x="630936" y="5212080"/>
            <a:ext cx="10881360" cy="86868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0312" tIns="118872" rIns="210312" bIns="0" rtlCol="0" anchor="ctr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i="0" dirty="0">
                <a:solidFill>
                  <a:srgbClr val="FFFFFF"/>
                </a:solidFill>
                <a:latin typeface="Calibri"/>
              </a:rPr>
              <a:t>Ask your finance team: How do we verify a request to change where money goes?</a:t>
            </a:r>
            <a:endParaRPr lang="en-US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49224" y="2266329"/>
            <a:ext cx="3337560" cy="4339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1" i="0" dirty="0">
                <a:solidFill>
                  <a:srgbClr val="B38A00"/>
                </a:solidFill>
                <a:latin typeface="Bookman Old Style"/>
              </a:rPr>
              <a:t>$20B+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40080" y="2913861"/>
            <a:ext cx="3337560" cy="9327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00" b="0" i="0" dirty="0">
                <a:solidFill>
                  <a:srgbClr val="1E2761"/>
                </a:solidFill>
                <a:latin typeface="Calibri"/>
              </a:rPr>
              <a:t>in reported U.S. cybercrime losses in 2025, a record high.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986568" y="2274978"/>
            <a:ext cx="3337560" cy="4339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</a:pPr>
            <a:r>
              <a:rPr sz="2800" b="1" dirty="0">
                <a:solidFill>
                  <a:srgbClr val="B38A00"/>
                </a:solidFill>
                <a:latin typeface="Bookman Old Style"/>
              </a:rPr>
              <a:t>$3B+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986568" y="2878362"/>
            <a:ext cx="3337560" cy="10241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00" b="0" i="0" dirty="0">
                <a:solidFill>
                  <a:srgbClr val="1E2761"/>
                </a:solidFill>
                <a:latin typeface="Calibri"/>
              </a:rPr>
              <a:t>lost to business email compromise in 2025.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183880" y="2266329"/>
            <a:ext cx="3337560" cy="4339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1" dirty="0">
                <a:solidFill>
                  <a:srgbClr val="B38A00"/>
                </a:solidFill>
                <a:latin typeface="Bookman Old Style"/>
              </a:rPr>
              <a:t>22,000+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174736" y="2913861"/>
            <a:ext cx="3337560" cy="10241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00" b="0" i="0">
                <a:solidFill>
                  <a:srgbClr val="1E2761"/>
                </a:solidFill>
                <a:latin typeface="Calibri"/>
              </a:rPr>
              <a:t>FBI complaints in 2025 referenced artificial intelligence.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30936" y="3978287"/>
            <a:ext cx="10881360" cy="3011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dirty="0">
                <a:solidFill>
                  <a:srgbClr val="1E2761"/>
                </a:solidFill>
                <a:latin typeface="Calibri"/>
              </a:rPr>
              <a:t>Security c</a:t>
            </a:r>
            <a:r>
              <a:rPr sz="1900" b="1" i="0" dirty="0">
                <a:solidFill>
                  <a:srgbClr val="1E2761"/>
                </a:solidFill>
                <a:latin typeface="Calibri"/>
              </a:rPr>
              <a:t>ontrols finance leaders </a:t>
            </a:r>
            <a:r>
              <a:rPr lang="en-US" sz="1900" b="1" i="0" dirty="0">
                <a:solidFill>
                  <a:srgbClr val="1E2761"/>
                </a:solidFill>
                <a:latin typeface="Calibri"/>
              </a:rPr>
              <a:t>may </a:t>
            </a:r>
            <a:r>
              <a:rPr sz="1900" b="1" i="0" dirty="0">
                <a:solidFill>
                  <a:srgbClr val="1E2761"/>
                </a:solidFill>
                <a:latin typeface="Calibri"/>
              </a:rPr>
              <a:t>already</a:t>
            </a:r>
            <a:r>
              <a:rPr lang="en-US" sz="1900" b="1" i="0" dirty="0">
                <a:solidFill>
                  <a:srgbClr val="1E2761"/>
                </a:solidFill>
                <a:latin typeface="Calibri"/>
              </a:rPr>
              <a:t> be</a:t>
            </a:r>
            <a:r>
              <a:rPr sz="1900" b="1" i="0" dirty="0">
                <a:solidFill>
                  <a:srgbClr val="1E2761"/>
                </a:solidFill>
                <a:latin typeface="Calibri"/>
              </a:rPr>
              <a:t> </a:t>
            </a:r>
            <a:r>
              <a:rPr lang="en-US" sz="1900" b="1" i="0" dirty="0">
                <a:solidFill>
                  <a:srgbClr val="1E2761"/>
                </a:solidFill>
                <a:latin typeface="Calibri"/>
              </a:rPr>
              <a:t>using</a:t>
            </a:r>
            <a:r>
              <a:rPr sz="1900" b="1" i="0" dirty="0">
                <a:solidFill>
                  <a:srgbClr val="1E2761"/>
                </a:solidFill>
                <a:latin typeface="Calibri"/>
              </a:rPr>
              <a:t>: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49224" y="4426982"/>
            <a:ext cx="10872216" cy="5195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0" i="0" dirty="0">
                <a:solidFill>
                  <a:srgbClr val="4D5266"/>
                </a:solidFill>
                <a:latin typeface="Calibri"/>
              </a:rPr>
              <a:t>Call</a:t>
            </a:r>
            <a:r>
              <a:rPr lang="en-US" sz="1600" b="0" i="0" dirty="0">
                <a:solidFill>
                  <a:srgbClr val="4D5266"/>
                </a:solidFill>
                <a:latin typeface="Calibri"/>
              </a:rPr>
              <a:t>ing</a:t>
            </a:r>
            <a:r>
              <a:rPr sz="1600" b="0" i="0" dirty="0">
                <a:solidFill>
                  <a:srgbClr val="4D5266"/>
                </a:solidFill>
                <a:latin typeface="Calibri"/>
              </a:rPr>
              <a:t> back on a known number before </a:t>
            </a:r>
            <a:r>
              <a:rPr lang="en-US" sz="1600" b="0" i="0" dirty="0">
                <a:solidFill>
                  <a:srgbClr val="4D5266"/>
                </a:solidFill>
                <a:latin typeface="Calibri"/>
              </a:rPr>
              <a:t>fulfilling an unexpected request </a:t>
            </a:r>
            <a:r>
              <a:rPr sz="1600" b="0" i="0" dirty="0">
                <a:solidFill>
                  <a:srgbClr val="4D5266"/>
                </a:solidFill>
                <a:latin typeface="Calibri"/>
              </a:rPr>
              <a:t>•  </a:t>
            </a:r>
            <a:r>
              <a:rPr lang="en-US" sz="1600" b="0" i="0" dirty="0">
                <a:solidFill>
                  <a:srgbClr val="4D5266"/>
                </a:solidFill>
                <a:latin typeface="Calibri"/>
              </a:rPr>
              <a:t>Mandating two</a:t>
            </a:r>
            <a:r>
              <a:rPr sz="1600" b="0" i="0" dirty="0">
                <a:solidFill>
                  <a:srgbClr val="4D5266"/>
                </a:solidFill>
                <a:latin typeface="Calibri"/>
              </a:rPr>
              <a:t> approvers for wires and ACH</a:t>
            </a:r>
            <a:r>
              <a:rPr lang="en-US" sz="1600" dirty="0">
                <a:solidFill>
                  <a:srgbClr val="4D5266"/>
                </a:solidFill>
                <a:latin typeface="Calibri"/>
              </a:rPr>
              <a:t> </a:t>
            </a:r>
            <a:r>
              <a:rPr lang="en-US" sz="1600" dirty="0">
                <a:solidFill>
                  <a:srgbClr val="4D5266"/>
                </a:solidFill>
              </a:rPr>
              <a:t>•  </a:t>
            </a:r>
            <a:r>
              <a:rPr lang="en-US" sz="1600" dirty="0">
                <a:solidFill>
                  <a:srgbClr val="4D5266"/>
                </a:solidFill>
                <a:latin typeface="Calibri"/>
              </a:rPr>
              <a:t>Assessing vendors for risk </a:t>
            </a:r>
            <a:r>
              <a:rPr lang="en-US" sz="1600" b="1" u="sng" dirty="0">
                <a:solidFill>
                  <a:srgbClr val="4D5266"/>
                </a:solidFill>
                <a:latin typeface="Calibri"/>
              </a:rPr>
              <a:t>before</a:t>
            </a:r>
            <a:r>
              <a:rPr lang="en-US" sz="1600" dirty="0">
                <a:solidFill>
                  <a:srgbClr val="4D5266"/>
                </a:solidFill>
                <a:latin typeface="Calibri"/>
              </a:rPr>
              <a:t> using them (e.g., </a:t>
            </a:r>
            <a:r>
              <a:rPr lang="en-US" sz="1600" i="1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Normal Risk</a:t>
            </a:r>
            <a:r>
              <a:rPr lang="en-US" sz="1600" i="1" dirty="0">
                <a:solidFill>
                  <a:srgbClr val="4D5266"/>
                </a:solidFill>
                <a:latin typeface="Calibri"/>
              </a:rPr>
              <a:t>, </a:t>
            </a:r>
            <a:r>
              <a:rPr lang="en-US" sz="1600" i="1" dirty="0">
                <a:solidFill>
                  <a:schemeClr val="accent2">
                    <a:lumMod val="50000"/>
                  </a:schemeClr>
                </a:solidFill>
              </a:rPr>
              <a:t>High Risk</a:t>
            </a:r>
            <a:r>
              <a:rPr lang="en-US" sz="1600" i="1" dirty="0">
                <a:solidFill>
                  <a:srgbClr val="4D5266"/>
                </a:solidFill>
              </a:rPr>
              <a:t>, </a:t>
            </a:r>
            <a:r>
              <a:rPr lang="en-US" sz="1600" i="1" dirty="0">
                <a:solidFill>
                  <a:srgbClr val="C00000"/>
                </a:solidFill>
                <a:latin typeface="Calibri"/>
              </a:rPr>
              <a:t>Critical Risk</a:t>
            </a:r>
            <a:r>
              <a:rPr lang="en-US" sz="1600" dirty="0">
                <a:solidFill>
                  <a:srgbClr val="4D5266"/>
                </a:solidFill>
                <a:latin typeface="Calibri"/>
              </a:rPr>
              <a:t>)</a:t>
            </a:r>
            <a:endParaRPr sz="1600" b="0" i="0" dirty="0">
              <a:solidFill>
                <a:srgbClr val="4D5266"/>
              </a:solidFill>
              <a:latin typeface="Calibri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40080" y="6400800"/>
            <a:ext cx="10607040" cy="1585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 dirty="0">
                <a:solidFill>
                  <a:srgbClr val="4D5266"/>
                </a:solidFill>
                <a:latin typeface="Calibri"/>
              </a:rPr>
              <a:t>Source: FBI Internet Crime Complaint Center (IC3), 2025 Internet Crime Report</a:t>
            </a:r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BBF406DB-3928-ADBD-5058-AB9FDFB2FC3F}"/>
              </a:ext>
            </a:extLst>
          </p:cNvPr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MONEY MOVES</a:t>
            </a:r>
            <a:endParaRPr lang="en-US" sz="13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D56A640-E4D7-4AB6-FB9E-102FBB4E99CA}"/>
              </a:ext>
            </a:extLst>
          </p:cNvPr>
          <p:cNvGrpSpPr/>
          <p:nvPr/>
        </p:nvGrpSpPr>
        <p:grpSpPr>
          <a:xfrm>
            <a:off x="11207186" y="194013"/>
            <a:ext cx="779779" cy="758403"/>
            <a:chOff x="11198578" y="246307"/>
            <a:chExt cx="779779" cy="758403"/>
          </a:xfrm>
        </p:grpSpPr>
        <p:sp>
          <p:nvSpPr>
            <p:cNvPr id="6" name="Shape 1">
              <a:extLst>
                <a:ext uri="{FF2B5EF4-FFF2-40B4-BE49-F238E27FC236}">
                  <a16:creationId xmlns:a16="http://schemas.microsoft.com/office/drawing/2014/main" id="{136220EC-946C-D5F5-8140-D906B2D7D11D}"/>
                </a:ext>
              </a:extLst>
            </p:cNvPr>
            <p:cNvSpPr/>
            <p:nvPr/>
          </p:nvSpPr>
          <p:spPr>
            <a:xfrm>
              <a:off x="11198578" y="246307"/>
              <a:ext cx="779779" cy="758403"/>
            </a:xfrm>
            <a:prstGeom prst="ellipse">
              <a:avLst/>
            </a:prstGeom>
            <a:solidFill>
              <a:srgbClr val="141B47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7" name="Physical-digital gate" descr="Open church door with warm light, set in a stone wall that dissolves into pixels and circuitry">
              <a:extLst>
                <a:ext uri="{FF2B5EF4-FFF2-40B4-BE49-F238E27FC236}">
                  <a16:creationId xmlns:a16="http://schemas.microsoft.com/office/drawing/2014/main" id="{1049F6C2-29DF-2E2C-EBE9-9DBC4CAC9B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56049" y="339301"/>
              <a:ext cx="499814" cy="4998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6693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HUMAN-CENTERED 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What You Are Really Protecting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508760"/>
            <a:ext cx="578197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It’s much less about the servers…the networks…the computer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640080" y="2421968"/>
            <a:ext cx="2048256" cy="2704016"/>
          </a:xfrm>
          <a:prstGeom prst="roundRect">
            <a:avLst>
              <a:gd name="adj" fmla="val 4018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777240" y="3793568"/>
            <a:ext cx="1773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50" b="1" dirty="0">
                <a:solidFill>
                  <a:srgbClr val="B3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congregation</a:t>
            </a:r>
          </a:p>
        </p:txBody>
      </p:sp>
      <p:sp>
        <p:nvSpPr>
          <p:cNvPr id="9" name="Text 6"/>
          <p:cNvSpPr/>
          <p:nvPr/>
        </p:nvSpPr>
        <p:spPr>
          <a:xfrm>
            <a:off x="777240" y="4070863"/>
            <a:ext cx="177393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ts val="1500"/>
              </a:lnSpc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Avenir Medium" panose="02000503020000020003" pitchFamily="2" charset="0"/>
                <a:cs typeface="Calibri" pitchFamily="34" charset="-120"/>
              </a:rPr>
              <a:t>Making online donations; submitting health-related prayer requests</a:t>
            </a:r>
          </a:p>
        </p:txBody>
      </p:sp>
      <p:sp>
        <p:nvSpPr>
          <p:cNvPr id="10" name="Shape 7"/>
          <p:cNvSpPr/>
          <p:nvPr/>
        </p:nvSpPr>
        <p:spPr>
          <a:xfrm>
            <a:off x="2862072" y="2421968"/>
            <a:ext cx="2048256" cy="2704016"/>
          </a:xfrm>
          <a:prstGeom prst="roundRect">
            <a:avLst>
              <a:gd name="adj" fmla="val 4018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9"/>
          <p:cNvSpPr/>
          <p:nvPr/>
        </p:nvSpPr>
        <p:spPr>
          <a:xfrm>
            <a:off x="2999232" y="3793568"/>
            <a:ext cx="1773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>
                <a:solidFill>
                  <a:srgbClr val="B3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family</a:t>
            </a:r>
            <a:endParaRPr lang="en-US" sz="1450"/>
          </a:p>
        </p:txBody>
      </p:sp>
      <p:sp>
        <p:nvSpPr>
          <p:cNvPr id="14" name="Text 10"/>
          <p:cNvSpPr/>
          <p:nvPr/>
        </p:nvSpPr>
        <p:spPr>
          <a:xfrm>
            <a:off x="3044952" y="4070863"/>
            <a:ext cx="168249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algn="ctr">
              <a:lnSpc>
                <a:spcPts val="1500"/>
              </a:lnSpc>
              <a:buNone/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Avenir Medium" panose="02000503020000020003" pitchFamily="2" charset="0"/>
                <a:cs typeface="Calibri" pitchFamily="34" charset="-120"/>
              </a:rPr>
              <a:t>Receiving counseling; generationally records</a:t>
            </a:r>
          </a:p>
        </p:txBody>
      </p:sp>
      <p:sp>
        <p:nvSpPr>
          <p:cNvPr id="15" name="Shape 11"/>
          <p:cNvSpPr/>
          <p:nvPr/>
        </p:nvSpPr>
        <p:spPr>
          <a:xfrm>
            <a:off x="5084064" y="2421968"/>
            <a:ext cx="2048256" cy="2704016"/>
          </a:xfrm>
          <a:prstGeom prst="roundRect">
            <a:avLst>
              <a:gd name="adj" fmla="val 4018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3"/>
          <p:cNvSpPr/>
          <p:nvPr/>
        </p:nvSpPr>
        <p:spPr>
          <a:xfrm>
            <a:off x="5221224" y="3793568"/>
            <a:ext cx="1773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>
                <a:solidFill>
                  <a:srgbClr val="B3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child</a:t>
            </a:r>
            <a:endParaRPr lang="en-US" sz="1450"/>
          </a:p>
        </p:txBody>
      </p:sp>
      <p:sp>
        <p:nvSpPr>
          <p:cNvPr id="19" name="Text 14"/>
          <p:cNvSpPr/>
          <p:nvPr/>
        </p:nvSpPr>
        <p:spPr>
          <a:xfrm>
            <a:off x="5254752" y="4091943"/>
            <a:ext cx="168249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ts val="1500"/>
              </a:lnSpc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Avenir Medium" panose="02000503020000020003" pitchFamily="2" charset="0"/>
                <a:cs typeface="Calibri" pitchFamily="34" charset="-120"/>
              </a:rPr>
              <a:t>Registering for </a:t>
            </a:r>
          </a:p>
          <a:p>
            <a:pPr algn="ctr">
              <a:lnSpc>
                <a:spcPts val="1500"/>
              </a:lnSpc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Avenir Medium" panose="02000503020000020003" pitchFamily="2" charset="0"/>
                <a:cs typeface="Calibri" pitchFamily="34" charset="-120"/>
              </a:rPr>
              <a:t>youth services</a:t>
            </a:r>
          </a:p>
        </p:txBody>
      </p:sp>
      <p:sp>
        <p:nvSpPr>
          <p:cNvPr id="20" name="Shape 15"/>
          <p:cNvSpPr/>
          <p:nvPr/>
        </p:nvSpPr>
        <p:spPr>
          <a:xfrm>
            <a:off x="7306056" y="2421968"/>
            <a:ext cx="2048256" cy="2704016"/>
          </a:xfrm>
          <a:prstGeom prst="roundRect">
            <a:avLst>
              <a:gd name="adj" fmla="val 4018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17"/>
          <p:cNvSpPr/>
          <p:nvPr/>
        </p:nvSpPr>
        <p:spPr>
          <a:xfrm>
            <a:off x="7443216" y="3793568"/>
            <a:ext cx="1773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B3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employee</a:t>
            </a:r>
            <a:endParaRPr lang="en-US" sz="1450" dirty="0"/>
          </a:p>
        </p:txBody>
      </p:sp>
      <p:sp>
        <p:nvSpPr>
          <p:cNvPr id="24" name="Text 18"/>
          <p:cNvSpPr/>
          <p:nvPr/>
        </p:nvSpPr>
        <p:spPr>
          <a:xfrm>
            <a:off x="7488936" y="4139443"/>
            <a:ext cx="168249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ts val="1500"/>
              </a:lnSpc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Avenir Medium" panose="02000503020000020003" pitchFamily="2" charset="0"/>
                <a:cs typeface="Calibri" pitchFamily="34" charset="-120"/>
              </a:rPr>
              <a:t>Providing banking details for payroll</a:t>
            </a:r>
          </a:p>
        </p:txBody>
      </p:sp>
      <p:sp>
        <p:nvSpPr>
          <p:cNvPr id="25" name="Shape 19"/>
          <p:cNvSpPr/>
          <p:nvPr/>
        </p:nvSpPr>
        <p:spPr>
          <a:xfrm>
            <a:off x="9528048" y="2421968"/>
            <a:ext cx="2048256" cy="2704016"/>
          </a:xfrm>
          <a:prstGeom prst="roundRect">
            <a:avLst>
              <a:gd name="adj" fmla="val 4018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1"/>
          <p:cNvSpPr/>
          <p:nvPr/>
        </p:nvSpPr>
        <p:spPr>
          <a:xfrm>
            <a:off x="9537192" y="3793568"/>
            <a:ext cx="20147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B38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guest minister</a:t>
            </a:r>
          </a:p>
        </p:txBody>
      </p:sp>
      <p:sp>
        <p:nvSpPr>
          <p:cNvPr id="29" name="Text 22"/>
          <p:cNvSpPr/>
          <p:nvPr/>
        </p:nvSpPr>
        <p:spPr>
          <a:xfrm>
            <a:off x="9703308" y="4139443"/>
            <a:ext cx="168249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ts val="1500"/>
              </a:lnSpc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Avenir Medium" panose="02000503020000020003" pitchFamily="2" charset="0"/>
                <a:cs typeface="Calibri" pitchFamily="34" charset="-120"/>
              </a:rPr>
              <a:t>Sharing personal and travel details</a:t>
            </a:r>
          </a:p>
        </p:txBody>
      </p:sp>
      <p:sp>
        <p:nvSpPr>
          <p:cNvPr id="30" name="Text 23"/>
          <p:cNvSpPr/>
          <p:nvPr/>
        </p:nvSpPr>
        <p:spPr>
          <a:xfrm>
            <a:off x="640080" y="54864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Cybersecurity looks different when we remember that behind every record is a person</a:t>
            </a:r>
            <a:endParaRPr lang="en-US" sz="1600" dirty="0"/>
          </a:p>
        </p:txBody>
      </p:sp>
      <p:sp>
        <p:nvSpPr>
          <p:cNvPr id="31" name="Text 24"/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fld id="{A6EA5C16-BC92-43CB-B82C-14EDD5E3AE58}" type="slidenum">
              <a:rPr lang="en-US" sz="1000" dirty="0">
                <a:solidFill>
                  <a:srgbClr val="8892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fld>
            <a:endParaRPr lang="en-US" sz="1000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412EF26-882A-B195-7F1C-322EF827B2EF}"/>
              </a:ext>
            </a:extLst>
          </p:cNvPr>
          <p:cNvGrpSpPr/>
          <p:nvPr/>
        </p:nvGrpSpPr>
        <p:grpSpPr>
          <a:xfrm>
            <a:off x="11207186" y="194013"/>
            <a:ext cx="779779" cy="758403"/>
            <a:chOff x="11198578" y="246307"/>
            <a:chExt cx="779779" cy="758403"/>
          </a:xfrm>
        </p:grpSpPr>
        <p:sp>
          <p:nvSpPr>
            <p:cNvPr id="36" name="Shape 1">
              <a:extLst>
                <a:ext uri="{FF2B5EF4-FFF2-40B4-BE49-F238E27FC236}">
                  <a16:creationId xmlns:a16="http://schemas.microsoft.com/office/drawing/2014/main" id="{49E2B5A7-2DA4-BCFF-B598-A5967A10A3A7}"/>
                </a:ext>
              </a:extLst>
            </p:cNvPr>
            <p:cNvSpPr/>
            <p:nvPr/>
          </p:nvSpPr>
          <p:spPr>
            <a:xfrm>
              <a:off x="11198578" y="246307"/>
              <a:ext cx="779779" cy="758403"/>
            </a:xfrm>
            <a:prstGeom prst="ellipse">
              <a:avLst/>
            </a:prstGeom>
            <a:solidFill>
              <a:srgbClr val="141B47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37" name="Physical-digital gate" descr="Open church door with warm light, set in a stone wall that dissolves into pixels and circuitry">
              <a:extLst>
                <a:ext uri="{FF2B5EF4-FFF2-40B4-BE49-F238E27FC236}">
                  <a16:creationId xmlns:a16="http://schemas.microsoft.com/office/drawing/2014/main" id="{EC867D7A-5746-1381-BAF7-CD8DBD0F5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56049" y="339301"/>
              <a:ext cx="499814" cy="499814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FE4B33F-5D24-D5EC-DE96-42594F8BDEF0}"/>
              </a:ext>
            </a:extLst>
          </p:cNvPr>
          <p:cNvGrpSpPr/>
          <p:nvPr/>
        </p:nvGrpSpPr>
        <p:grpSpPr>
          <a:xfrm>
            <a:off x="9940078" y="2550874"/>
            <a:ext cx="1234440" cy="1234440"/>
            <a:chOff x="9916394" y="1828800"/>
            <a:chExt cx="1234440" cy="1234440"/>
          </a:xfrm>
        </p:grpSpPr>
        <p:sp>
          <p:nvSpPr>
            <p:cNvPr id="53" name="The guest minister circle">
              <a:extLst>
                <a:ext uri="{FF2B5EF4-FFF2-40B4-BE49-F238E27FC236}">
                  <a16:creationId xmlns:a16="http://schemas.microsoft.com/office/drawing/2014/main" id="{188F4CDE-5833-50F3-D426-2D7FA2559A76}"/>
                </a:ext>
              </a:extLst>
            </p:cNvPr>
            <p:cNvSpPr/>
            <p:nvPr/>
          </p:nvSpPr>
          <p:spPr>
            <a:xfrm>
              <a:off x="9916394" y="1828800"/>
              <a:ext cx="1234440" cy="1234440"/>
            </a:xfrm>
            <a:prstGeom prst="ellipse">
              <a:avLst/>
            </a:prstGeom>
            <a:solidFill>
              <a:srgbClr val="161D4C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54" name="The guest minister icon" descr="The guest minister icon">
              <a:extLst>
                <a:ext uri="{FF2B5EF4-FFF2-40B4-BE49-F238E27FC236}">
                  <a16:creationId xmlns:a16="http://schemas.microsoft.com/office/drawing/2014/main" id="{0A9E6459-8793-91B1-8582-4C889EE7E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16394" y="1828800"/>
              <a:ext cx="1234440" cy="123444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6B155A-C507-06E3-E97B-A4CDB57813E6}"/>
              </a:ext>
            </a:extLst>
          </p:cNvPr>
          <p:cNvGrpSpPr/>
          <p:nvPr/>
        </p:nvGrpSpPr>
        <p:grpSpPr>
          <a:xfrm>
            <a:off x="7717833" y="2563954"/>
            <a:ext cx="1291592" cy="1248728"/>
            <a:chOff x="7697511" y="1814512"/>
            <a:chExt cx="1291592" cy="1248728"/>
          </a:xfrm>
        </p:grpSpPr>
        <p:sp>
          <p:nvSpPr>
            <p:cNvPr id="56" name="The employee circle">
              <a:extLst>
                <a:ext uri="{FF2B5EF4-FFF2-40B4-BE49-F238E27FC236}">
                  <a16:creationId xmlns:a16="http://schemas.microsoft.com/office/drawing/2014/main" id="{467E0102-D17B-CA84-8C1E-8E9F471BB381}"/>
                </a:ext>
              </a:extLst>
            </p:cNvPr>
            <p:cNvSpPr/>
            <p:nvPr/>
          </p:nvSpPr>
          <p:spPr>
            <a:xfrm>
              <a:off x="7697511" y="1828800"/>
              <a:ext cx="1234440" cy="1234440"/>
            </a:xfrm>
            <a:prstGeom prst="ellipse">
              <a:avLst/>
            </a:prstGeom>
            <a:solidFill>
              <a:srgbClr val="161D4C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57" name="The employee icon" descr="The employee icon">
              <a:extLst>
                <a:ext uri="{FF2B5EF4-FFF2-40B4-BE49-F238E27FC236}">
                  <a16:creationId xmlns:a16="http://schemas.microsoft.com/office/drawing/2014/main" id="{3660489C-F952-E02C-AE6C-3139ADF9E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54663" y="1814512"/>
              <a:ext cx="1234440" cy="1234440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D09C46E-91B3-9E61-261B-5FB227638785}"/>
              </a:ext>
            </a:extLst>
          </p:cNvPr>
          <p:cNvGrpSpPr/>
          <p:nvPr/>
        </p:nvGrpSpPr>
        <p:grpSpPr>
          <a:xfrm>
            <a:off x="5485142" y="2559128"/>
            <a:ext cx="1234440" cy="1234440"/>
            <a:chOff x="5478628" y="1828800"/>
            <a:chExt cx="1234440" cy="1234440"/>
          </a:xfrm>
        </p:grpSpPr>
        <p:sp>
          <p:nvSpPr>
            <p:cNvPr id="59" name="The child circle">
              <a:extLst>
                <a:ext uri="{FF2B5EF4-FFF2-40B4-BE49-F238E27FC236}">
                  <a16:creationId xmlns:a16="http://schemas.microsoft.com/office/drawing/2014/main" id="{DC012786-82F3-C2ED-67D0-A3AA001390C0}"/>
                </a:ext>
              </a:extLst>
            </p:cNvPr>
            <p:cNvSpPr/>
            <p:nvPr/>
          </p:nvSpPr>
          <p:spPr>
            <a:xfrm>
              <a:off x="5478628" y="1828800"/>
              <a:ext cx="1234440" cy="1234440"/>
            </a:xfrm>
            <a:prstGeom prst="ellipse">
              <a:avLst/>
            </a:prstGeom>
            <a:solidFill>
              <a:srgbClr val="161D4C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60" name="The child icon" descr="The child icon">
              <a:extLst>
                <a:ext uri="{FF2B5EF4-FFF2-40B4-BE49-F238E27FC236}">
                  <a16:creationId xmlns:a16="http://schemas.microsoft.com/office/drawing/2014/main" id="{714AC9F2-5588-F48C-A506-79BFA18D3B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78628" y="1828800"/>
              <a:ext cx="1234440" cy="1234440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195F7C6-FE07-516F-0D65-B758E0E4B7FD}"/>
              </a:ext>
            </a:extLst>
          </p:cNvPr>
          <p:cNvGrpSpPr/>
          <p:nvPr/>
        </p:nvGrpSpPr>
        <p:grpSpPr>
          <a:xfrm>
            <a:off x="3268980" y="2527124"/>
            <a:ext cx="1234440" cy="1234440"/>
            <a:chOff x="3259745" y="1828800"/>
            <a:chExt cx="1234440" cy="1234440"/>
          </a:xfrm>
        </p:grpSpPr>
        <p:sp>
          <p:nvSpPr>
            <p:cNvPr id="62" name="The family circle">
              <a:extLst>
                <a:ext uri="{FF2B5EF4-FFF2-40B4-BE49-F238E27FC236}">
                  <a16:creationId xmlns:a16="http://schemas.microsoft.com/office/drawing/2014/main" id="{DBBD2FDD-07A0-11CF-5B7B-F0710BCED885}"/>
                </a:ext>
              </a:extLst>
            </p:cNvPr>
            <p:cNvSpPr/>
            <p:nvPr/>
          </p:nvSpPr>
          <p:spPr>
            <a:xfrm>
              <a:off x="3259745" y="1828800"/>
              <a:ext cx="1234440" cy="1234440"/>
            </a:xfrm>
            <a:prstGeom prst="ellipse">
              <a:avLst/>
            </a:prstGeom>
            <a:solidFill>
              <a:srgbClr val="161D4C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63" name="The family icon" descr="The family icon">
              <a:extLst>
                <a:ext uri="{FF2B5EF4-FFF2-40B4-BE49-F238E27FC236}">
                  <a16:creationId xmlns:a16="http://schemas.microsoft.com/office/drawing/2014/main" id="{DCE1FD0A-1E94-59F1-6A49-E8F3D61617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59745" y="1828800"/>
              <a:ext cx="1234440" cy="1234440"/>
            </a:xfrm>
            <a:prstGeom prst="rect">
              <a:avLst/>
            </a:prstGeom>
          </p:spPr>
        </p:pic>
      </p:grpSp>
      <p:sp>
        <p:nvSpPr>
          <p:cNvPr id="68" name="The congregation circle">
            <a:extLst>
              <a:ext uri="{FF2B5EF4-FFF2-40B4-BE49-F238E27FC236}">
                <a16:creationId xmlns:a16="http://schemas.microsoft.com/office/drawing/2014/main" id="{31AC72A9-5993-3244-887B-14864B76BC5C}"/>
              </a:ext>
            </a:extLst>
          </p:cNvPr>
          <p:cNvSpPr/>
          <p:nvPr/>
        </p:nvSpPr>
        <p:spPr>
          <a:xfrm>
            <a:off x="1046988" y="2527124"/>
            <a:ext cx="1234440" cy="1234440"/>
          </a:xfrm>
          <a:prstGeom prst="ellipse">
            <a:avLst/>
          </a:prstGeom>
          <a:solidFill>
            <a:srgbClr val="161D4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2A4689-84FC-F355-FD08-6CD8BF18A3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4439" y="2529443"/>
            <a:ext cx="1379538" cy="137953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SCRIPTURE AND CYBER RISK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35349" y="935148"/>
            <a:ext cx="10835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Biblical Narratives Already Discuss Risks</a:t>
            </a:r>
            <a:endParaRPr lang="en-US" sz="3200" dirty="0"/>
          </a:p>
        </p:txBody>
      </p:sp>
      <p:sp>
        <p:nvSpPr>
          <p:cNvPr id="41" name="Text 33"/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fld id="{9B969859-43BD-4438-9F0C-A926F07F7F94}" type="slidenum">
              <a:rPr lang="en-US" sz="1000" dirty="0">
                <a:solidFill>
                  <a:srgbClr val="8892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fld>
            <a:endParaRPr lang="en-US" sz="1000" dirty="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30A5580-2806-73D1-7382-91497BC27AD1}"/>
              </a:ext>
            </a:extLst>
          </p:cNvPr>
          <p:cNvGrpSpPr/>
          <p:nvPr/>
        </p:nvGrpSpPr>
        <p:grpSpPr>
          <a:xfrm>
            <a:off x="658838" y="1793133"/>
            <a:ext cx="10874324" cy="4680819"/>
            <a:chOff x="1222780" y="1931697"/>
            <a:chExt cx="10096731" cy="3956039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1895E1DC-7486-89CE-5F61-21BCC0AEF73A}"/>
                </a:ext>
              </a:extLst>
            </p:cNvPr>
            <p:cNvGrpSpPr/>
            <p:nvPr/>
          </p:nvGrpSpPr>
          <p:grpSpPr>
            <a:xfrm>
              <a:off x="8078125" y="3357607"/>
              <a:ext cx="3215987" cy="1204411"/>
              <a:chOff x="4416136" y="2429395"/>
              <a:chExt cx="3672368" cy="1554480"/>
            </a:xfrm>
          </p:grpSpPr>
          <p:sp>
            <p:nvSpPr>
              <p:cNvPr id="10" name="Shape 7"/>
              <p:cNvSpPr/>
              <p:nvPr/>
            </p:nvSpPr>
            <p:spPr>
              <a:xfrm>
                <a:off x="4416136" y="2429395"/>
                <a:ext cx="3672368" cy="1554480"/>
              </a:xfrm>
              <a:prstGeom prst="roundRect">
                <a:avLst>
                  <a:gd name="adj" fmla="val 4706"/>
                </a:avLst>
              </a:prstGeom>
              <a:solidFill>
                <a:srgbClr val="141B47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Shape 8"/>
              <p:cNvSpPr/>
              <p:nvPr/>
            </p:nvSpPr>
            <p:spPr>
              <a:xfrm>
                <a:off x="4617304" y="2630563"/>
                <a:ext cx="594360" cy="594360"/>
              </a:xfrm>
              <a:prstGeom prst="ellipse">
                <a:avLst/>
              </a:prstGeom>
              <a:solidFill>
                <a:srgbClr val="1E2761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2" name="Image 1" descr="Money bag icon: Judas as the moneybag keeper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54464" y="2767723"/>
                <a:ext cx="320040" cy="320040"/>
              </a:xfrm>
              <a:prstGeom prst="rect">
                <a:avLst/>
              </a:prstGeom>
            </p:spPr>
          </p:pic>
          <p:sp>
            <p:nvSpPr>
              <p:cNvPr id="13" name="Text 9"/>
              <p:cNvSpPr/>
              <p:nvPr/>
            </p:nvSpPr>
            <p:spPr>
              <a:xfrm>
                <a:off x="5357969" y="2834829"/>
                <a:ext cx="2564973" cy="5943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>
                  <a:lnSpc>
                    <a:spcPts val="1500"/>
                  </a:lnSpc>
                </a:pPr>
                <a:r>
                  <a:rPr lang="en-US" sz="1400" b="1" dirty="0">
                    <a:solidFill>
                      <a:srgbClr val="FFC000"/>
                    </a:solidFill>
                    <a:latin typeface="Calibri" pitchFamily="34" charset="0"/>
                    <a:cs typeface="Calibri" pitchFamily="34" charset="-120"/>
                  </a:rPr>
                  <a:t>Judas as the Moneybag Keeper</a:t>
                </a:r>
              </a:p>
            </p:txBody>
          </p:sp>
          <p:sp>
            <p:nvSpPr>
              <p:cNvPr id="14" name="Shape 10"/>
              <p:cNvSpPr/>
              <p:nvPr/>
            </p:nvSpPr>
            <p:spPr>
              <a:xfrm>
                <a:off x="4617304" y="3343795"/>
                <a:ext cx="3118104" cy="0"/>
              </a:xfrm>
              <a:prstGeom prst="line">
                <a:avLst/>
              </a:prstGeom>
              <a:noFill/>
              <a:ln w="12700">
                <a:solidFill>
                  <a:srgbClr val="3A4390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 11"/>
              <p:cNvSpPr/>
              <p:nvPr/>
            </p:nvSpPr>
            <p:spPr>
              <a:xfrm>
                <a:off x="4617304" y="3416947"/>
                <a:ext cx="3118104" cy="5029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400"/>
                  </a:lnSpc>
                  <a:buNone/>
                </a:pPr>
                <a:r>
                  <a:rPr lang="en-US" sz="1400" i="1" dirty="0">
                    <a:solidFill>
                      <a:schemeClr val="bg1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Insider threat</a:t>
                </a:r>
                <a:endParaRPr lang="en-U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D0CD3FF-14BB-1333-6A16-565F4324F70C}"/>
                </a:ext>
              </a:extLst>
            </p:cNvPr>
            <p:cNvGrpSpPr/>
            <p:nvPr/>
          </p:nvGrpSpPr>
          <p:grpSpPr>
            <a:xfrm>
              <a:off x="4665375" y="3359386"/>
              <a:ext cx="3132005" cy="1217247"/>
              <a:chOff x="8119456" y="2429395"/>
              <a:chExt cx="3520440" cy="1554480"/>
            </a:xfrm>
          </p:grpSpPr>
          <p:sp>
            <p:nvSpPr>
              <p:cNvPr id="16" name="Shape 12"/>
              <p:cNvSpPr/>
              <p:nvPr/>
            </p:nvSpPr>
            <p:spPr>
              <a:xfrm>
                <a:off x="8119456" y="2429395"/>
                <a:ext cx="3520440" cy="1554480"/>
              </a:xfrm>
              <a:prstGeom prst="roundRect">
                <a:avLst>
                  <a:gd name="adj" fmla="val 4706"/>
                </a:avLst>
              </a:prstGeom>
              <a:solidFill>
                <a:srgbClr val="141B47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Shape 13"/>
              <p:cNvSpPr/>
              <p:nvPr/>
            </p:nvSpPr>
            <p:spPr>
              <a:xfrm>
                <a:off x="8320624" y="2630563"/>
                <a:ext cx="594360" cy="594360"/>
              </a:xfrm>
              <a:prstGeom prst="ellipse">
                <a:avLst/>
              </a:prstGeom>
              <a:solidFill>
                <a:srgbClr val="1E2761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8" name="Image 2" descr="Disguised person icon: Jacob impersonating Esau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457784" y="2767723"/>
                <a:ext cx="320040" cy="320040"/>
              </a:xfrm>
              <a:prstGeom prst="rect">
                <a:avLst/>
              </a:prstGeom>
            </p:spPr>
          </p:pic>
          <p:sp>
            <p:nvSpPr>
              <p:cNvPr id="19" name="Text 14"/>
              <p:cNvSpPr/>
              <p:nvPr/>
            </p:nvSpPr>
            <p:spPr>
              <a:xfrm>
                <a:off x="9076998" y="2828282"/>
                <a:ext cx="2377440" cy="5943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>
                  <a:lnSpc>
                    <a:spcPts val="1500"/>
                  </a:lnSpc>
                </a:pPr>
                <a:r>
                  <a:rPr lang="en-US" sz="1400" b="1" dirty="0">
                    <a:solidFill>
                      <a:srgbClr val="FFC000"/>
                    </a:solidFill>
                    <a:latin typeface="Calibri" pitchFamily="34" charset="0"/>
                    <a:cs typeface="Calibri" pitchFamily="34" charset="-120"/>
                  </a:rPr>
                  <a:t>Jacob Impersonating Esau</a:t>
                </a:r>
              </a:p>
            </p:txBody>
          </p:sp>
          <p:sp>
            <p:nvSpPr>
              <p:cNvPr id="20" name="Shape 15"/>
              <p:cNvSpPr/>
              <p:nvPr/>
            </p:nvSpPr>
            <p:spPr>
              <a:xfrm>
                <a:off x="8320624" y="3343795"/>
                <a:ext cx="3118104" cy="0"/>
              </a:xfrm>
              <a:prstGeom prst="line">
                <a:avLst/>
              </a:prstGeom>
              <a:noFill/>
              <a:ln w="12700">
                <a:solidFill>
                  <a:srgbClr val="3A4390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 16"/>
              <p:cNvSpPr/>
              <p:nvPr/>
            </p:nvSpPr>
            <p:spPr>
              <a:xfrm>
                <a:off x="8320624" y="3416947"/>
                <a:ext cx="3118104" cy="5029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400"/>
                  </a:lnSpc>
                  <a:buNone/>
                </a:pPr>
                <a:r>
                  <a:rPr lang="en-US" sz="1400" i="1" dirty="0">
                    <a:solidFill>
                      <a:schemeClr val="bg1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Identity theft, impersonation, and scams</a:t>
                </a:r>
                <a:endParaRPr lang="en-U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D54F8CF4-0F4A-8EEB-DB1A-E7E14CAC92E8}"/>
                </a:ext>
              </a:extLst>
            </p:cNvPr>
            <p:cNvGrpSpPr/>
            <p:nvPr/>
          </p:nvGrpSpPr>
          <p:grpSpPr>
            <a:xfrm>
              <a:off x="4661477" y="4719839"/>
              <a:ext cx="3148360" cy="1167897"/>
              <a:chOff x="712815" y="4462273"/>
              <a:chExt cx="3520440" cy="1258962"/>
            </a:xfrm>
          </p:grpSpPr>
          <p:sp>
            <p:nvSpPr>
              <p:cNvPr id="22" name="Shape 17"/>
              <p:cNvSpPr/>
              <p:nvPr/>
            </p:nvSpPr>
            <p:spPr>
              <a:xfrm>
                <a:off x="712815" y="4462273"/>
                <a:ext cx="3520440" cy="1258962"/>
              </a:xfrm>
              <a:prstGeom prst="roundRect">
                <a:avLst>
                  <a:gd name="adj" fmla="val 4706"/>
                </a:avLst>
              </a:prstGeom>
              <a:solidFill>
                <a:srgbClr val="141B47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Shape 18"/>
              <p:cNvSpPr/>
              <p:nvPr/>
            </p:nvSpPr>
            <p:spPr>
              <a:xfrm>
                <a:off x="913984" y="4505083"/>
                <a:ext cx="594360" cy="546850"/>
              </a:xfrm>
              <a:prstGeom prst="ellipse">
                <a:avLst/>
              </a:prstGeom>
              <a:solidFill>
                <a:srgbClr val="1E2761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24" name="Image 3" descr="Fruit tree icon: the Tree of Knowledge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64476" y="4602756"/>
                <a:ext cx="320040" cy="320040"/>
              </a:xfrm>
              <a:prstGeom prst="rect">
                <a:avLst/>
              </a:prstGeom>
            </p:spPr>
          </p:pic>
          <p:sp>
            <p:nvSpPr>
              <p:cNvPr id="25" name="Text 19"/>
              <p:cNvSpPr/>
              <p:nvPr/>
            </p:nvSpPr>
            <p:spPr>
              <a:xfrm>
                <a:off x="1590640" y="4646815"/>
                <a:ext cx="2377440" cy="5943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>
                  <a:lnSpc>
                    <a:spcPts val="1500"/>
                  </a:lnSpc>
                </a:pPr>
                <a:r>
                  <a:rPr lang="en-US" sz="1400" b="1" dirty="0">
                    <a:solidFill>
                      <a:srgbClr val="FFC000"/>
                    </a:solidFill>
                    <a:latin typeface="Calibri" pitchFamily="34" charset="0"/>
                    <a:cs typeface="Calibri" pitchFamily="34" charset="-120"/>
                  </a:rPr>
                  <a:t>The Tree of Knowledge</a:t>
                </a:r>
              </a:p>
            </p:txBody>
          </p:sp>
          <p:sp>
            <p:nvSpPr>
              <p:cNvPr id="26" name="Shape 20"/>
              <p:cNvSpPr/>
              <p:nvPr/>
            </p:nvSpPr>
            <p:spPr>
              <a:xfrm>
                <a:off x="913984" y="5081155"/>
                <a:ext cx="3118104" cy="0"/>
              </a:xfrm>
              <a:prstGeom prst="line">
                <a:avLst/>
              </a:prstGeom>
              <a:noFill/>
              <a:ln w="12700">
                <a:solidFill>
                  <a:srgbClr val="3A4390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 21"/>
              <p:cNvSpPr/>
              <p:nvPr/>
            </p:nvSpPr>
            <p:spPr>
              <a:xfrm>
                <a:off x="913984" y="5154307"/>
                <a:ext cx="3118104" cy="5029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400"/>
                  </a:lnSpc>
                  <a:buNone/>
                </a:pPr>
                <a:r>
                  <a:rPr lang="en-US" sz="1400" i="1" dirty="0">
                    <a:solidFill>
                      <a:schemeClr val="bg1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Principle of least privilege</a:t>
                </a:r>
                <a:endParaRPr lang="en-U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8A0B42B2-87F6-1C6A-6E8B-FE095E81A49C}"/>
                </a:ext>
              </a:extLst>
            </p:cNvPr>
            <p:cNvGrpSpPr/>
            <p:nvPr/>
          </p:nvGrpSpPr>
          <p:grpSpPr>
            <a:xfrm>
              <a:off x="1234667" y="3357609"/>
              <a:ext cx="3132005" cy="1219026"/>
              <a:chOff x="4416136" y="4121936"/>
              <a:chExt cx="3520440" cy="1599300"/>
            </a:xfrm>
          </p:grpSpPr>
          <p:sp>
            <p:nvSpPr>
              <p:cNvPr id="28" name="Shape 22"/>
              <p:cNvSpPr/>
              <p:nvPr/>
            </p:nvSpPr>
            <p:spPr>
              <a:xfrm>
                <a:off x="4416136" y="4121936"/>
                <a:ext cx="3520440" cy="1599300"/>
              </a:xfrm>
              <a:prstGeom prst="roundRect">
                <a:avLst>
                  <a:gd name="adj" fmla="val 4706"/>
                </a:avLst>
              </a:prstGeom>
              <a:solidFill>
                <a:srgbClr val="141B47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Shape 23"/>
              <p:cNvSpPr/>
              <p:nvPr/>
            </p:nvSpPr>
            <p:spPr>
              <a:xfrm>
                <a:off x="4617304" y="4367923"/>
                <a:ext cx="594360" cy="594360"/>
              </a:xfrm>
              <a:prstGeom prst="ellipse">
                <a:avLst/>
              </a:prstGeom>
              <a:solidFill>
                <a:srgbClr val="1E2761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30" name="Image 4" descr="Shield with heart icon: guard your heart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60216" y="4505083"/>
                <a:ext cx="320039" cy="320039"/>
              </a:xfrm>
              <a:prstGeom prst="rect">
                <a:avLst/>
              </a:prstGeom>
            </p:spPr>
          </p:pic>
          <p:sp>
            <p:nvSpPr>
              <p:cNvPr id="31" name="Text 24"/>
              <p:cNvSpPr/>
              <p:nvPr/>
            </p:nvSpPr>
            <p:spPr>
              <a:xfrm>
                <a:off x="5373678" y="4523371"/>
                <a:ext cx="2377440" cy="5943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>
                  <a:lnSpc>
                    <a:spcPts val="1500"/>
                  </a:lnSpc>
                </a:pPr>
                <a:r>
                  <a:rPr lang="en-US" sz="1400" b="1" dirty="0">
                    <a:solidFill>
                      <a:srgbClr val="FFC000"/>
                    </a:solidFill>
                    <a:latin typeface="Calibri" pitchFamily="34" charset="0"/>
                    <a:cs typeface="Calibri" pitchFamily="34" charset="-120"/>
                  </a:rPr>
                  <a:t>Guard Your Heart</a:t>
                </a:r>
              </a:p>
            </p:txBody>
          </p:sp>
          <p:sp>
            <p:nvSpPr>
              <p:cNvPr id="32" name="Shape 25"/>
              <p:cNvSpPr/>
              <p:nvPr/>
            </p:nvSpPr>
            <p:spPr>
              <a:xfrm>
                <a:off x="4617304" y="5081155"/>
                <a:ext cx="3118104" cy="0"/>
              </a:xfrm>
              <a:prstGeom prst="line">
                <a:avLst/>
              </a:prstGeom>
              <a:noFill/>
              <a:ln w="12700">
                <a:solidFill>
                  <a:srgbClr val="3A4390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Text 26"/>
              <p:cNvSpPr/>
              <p:nvPr/>
            </p:nvSpPr>
            <p:spPr>
              <a:xfrm>
                <a:off x="4617304" y="5154307"/>
                <a:ext cx="3118104" cy="5029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400"/>
                  </a:lnSpc>
                  <a:buNone/>
                </a:pPr>
                <a:r>
                  <a:rPr lang="en-US" sz="1400" i="1" dirty="0">
                    <a:solidFill>
                      <a:schemeClr val="bg1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Vigilance &amp; Access</a:t>
                </a:r>
                <a:endParaRPr lang="en-U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98111D77-0570-9B19-813F-707A441B975E}"/>
                </a:ext>
              </a:extLst>
            </p:cNvPr>
            <p:cNvGrpSpPr/>
            <p:nvPr/>
          </p:nvGrpSpPr>
          <p:grpSpPr>
            <a:xfrm>
              <a:off x="8094186" y="4675754"/>
              <a:ext cx="3225325" cy="1200286"/>
              <a:chOff x="8119456" y="4166755"/>
              <a:chExt cx="3716789" cy="1554480"/>
            </a:xfrm>
          </p:grpSpPr>
          <p:sp>
            <p:nvSpPr>
              <p:cNvPr id="34" name="Shape 27"/>
              <p:cNvSpPr/>
              <p:nvPr/>
            </p:nvSpPr>
            <p:spPr>
              <a:xfrm>
                <a:off x="8119456" y="4166755"/>
                <a:ext cx="3716789" cy="1554480"/>
              </a:xfrm>
              <a:prstGeom prst="roundRect">
                <a:avLst>
                  <a:gd name="adj" fmla="val 4706"/>
                </a:avLst>
              </a:prstGeom>
              <a:solidFill>
                <a:srgbClr val="141B47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Shape 28"/>
              <p:cNvSpPr/>
              <p:nvPr/>
            </p:nvSpPr>
            <p:spPr>
              <a:xfrm>
                <a:off x="8320624" y="4367923"/>
                <a:ext cx="594360" cy="594360"/>
              </a:xfrm>
              <a:prstGeom prst="ellipse">
                <a:avLst/>
              </a:prstGeom>
              <a:solidFill>
                <a:srgbClr val="1E2761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36" name="Image 5" descr="Gavel icon: decisions and actions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457784" y="4505083"/>
                <a:ext cx="320040" cy="320040"/>
              </a:xfrm>
              <a:prstGeom prst="rect">
                <a:avLst/>
              </a:prstGeom>
            </p:spPr>
          </p:pic>
          <p:sp>
            <p:nvSpPr>
              <p:cNvPr id="37" name="Text 29"/>
              <p:cNvSpPr/>
              <p:nvPr/>
            </p:nvSpPr>
            <p:spPr>
              <a:xfrm>
                <a:off x="9088720" y="4523371"/>
                <a:ext cx="2377440" cy="5943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>
                  <a:lnSpc>
                    <a:spcPts val="1500"/>
                  </a:lnSpc>
                </a:pPr>
                <a:r>
                  <a:rPr lang="en-US" sz="1400" b="1" dirty="0">
                    <a:solidFill>
                      <a:srgbClr val="FFC000"/>
                    </a:solidFill>
                    <a:latin typeface="Calibri" pitchFamily="34" charset="0"/>
                    <a:cs typeface="Calibri" pitchFamily="34" charset="-120"/>
                  </a:rPr>
                  <a:t>Decisions and Actions</a:t>
                </a:r>
              </a:p>
            </p:txBody>
          </p:sp>
          <p:sp>
            <p:nvSpPr>
              <p:cNvPr id="38" name="Shape 30"/>
              <p:cNvSpPr/>
              <p:nvPr/>
            </p:nvSpPr>
            <p:spPr>
              <a:xfrm>
                <a:off x="8320624" y="5081155"/>
                <a:ext cx="3118104" cy="0"/>
              </a:xfrm>
              <a:prstGeom prst="line">
                <a:avLst/>
              </a:prstGeom>
              <a:noFill/>
              <a:ln w="12700">
                <a:solidFill>
                  <a:srgbClr val="3A4390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Text 31"/>
              <p:cNvSpPr/>
              <p:nvPr/>
            </p:nvSpPr>
            <p:spPr>
              <a:xfrm>
                <a:off x="8320624" y="5154307"/>
                <a:ext cx="3118104" cy="5029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400"/>
                  </a:lnSpc>
                  <a:buNone/>
                </a:pPr>
                <a:r>
                  <a:rPr lang="en-US" sz="1400" i="1" dirty="0">
                    <a:solidFill>
                      <a:schemeClr val="bg1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Audit &amp; Accountability</a:t>
                </a:r>
                <a:endParaRPr lang="en-US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39C50694-E2A9-288D-375C-B44E5F7B28AE}"/>
                </a:ext>
              </a:extLst>
            </p:cNvPr>
            <p:cNvGrpSpPr/>
            <p:nvPr/>
          </p:nvGrpSpPr>
          <p:grpSpPr>
            <a:xfrm>
              <a:off x="4304814" y="1931697"/>
              <a:ext cx="3870180" cy="1265447"/>
              <a:chOff x="313076" y="1049117"/>
              <a:chExt cx="4373001" cy="1364118"/>
            </a:xfrm>
          </p:grpSpPr>
          <p:sp>
            <p:nvSpPr>
              <p:cNvPr id="45" name="Shape 12">
                <a:extLst>
                  <a:ext uri="{FF2B5EF4-FFF2-40B4-BE49-F238E27FC236}">
                    <a16:creationId xmlns:a16="http://schemas.microsoft.com/office/drawing/2014/main" id="{0621E8DF-A714-BA1B-62EC-9537EF058150}"/>
                  </a:ext>
                </a:extLst>
              </p:cNvPr>
              <p:cNvSpPr/>
              <p:nvPr/>
            </p:nvSpPr>
            <p:spPr>
              <a:xfrm>
                <a:off x="313076" y="1049117"/>
                <a:ext cx="4373001" cy="1364118"/>
              </a:xfrm>
              <a:prstGeom prst="roundRect">
                <a:avLst>
                  <a:gd name="adj" fmla="val 4706"/>
                </a:avLst>
              </a:prstGeom>
              <a:solidFill>
                <a:srgbClr val="141B47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Shape 13">
                <a:extLst>
                  <a:ext uri="{FF2B5EF4-FFF2-40B4-BE49-F238E27FC236}">
                    <a16:creationId xmlns:a16="http://schemas.microsoft.com/office/drawing/2014/main" id="{541BD0F1-1FEC-E636-CBE3-F3639DAC02E0}"/>
                  </a:ext>
                </a:extLst>
              </p:cNvPr>
              <p:cNvSpPr/>
              <p:nvPr/>
            </p:nvSpPr>
            <p:spPr>
              <a:xfrm>
                <a:off x="907586" y="1112658"/>
                <a:ext cx="524407" cy="561235"/>
              </a:xfrm>
              <a:prstGeom prst="ellipse">
                <a:avLst/>
              </a:prstGeom>
              <a:solidFill>
                <a:srgbClr val="1E2761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Text 14">
                <a:extLst>
                  <a:ext uri="{FF2B5EF4-FFF2-40B4-BE49-F238E27FC236}">
                    <a16:creationId xmlns:a16="http://schemas.microsoft.com/office/drawing/2014/main" id="{5488296D-8E64-6849-1692-FC028A744EFB}"/>
                  </a:ext>
                </a:extLst>
              </p:cNvPr>
              <p:cNvSpPr/>
              <p:nvPr/>
            </p:nvSpPr>
            <p:spPr>
              <a:xfrm>
                <a:off x="1578297" y="1287190"/>
                <a:ext cx="2377440" cy="5943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>
                  <a:lnSpc>
                    <a:spcPts val="1500"/>
                  </a:lnSpc>
                </a:pPr>
                <a:r>
                  <a:rPr lang="en-US" sz="1600" b="1" dirty="0">
                    <a:solidFill>
                      <a:srgbClr val="FFC000"/>
                    </a:solidFill>
                    <a:latin typeface="Calibri" pitchFamily="34" charset="0"/>
                    <a:cs typeface="Calibri" pitchFamily="34" charset="-120"/>
                  </a:rPr>
                  <a:t>Temptation and the Fall</a:t>
                </a:r>
              </a:p>
            </p:txBody>
          </p:sp>
          <p:sp>
            <p:nvSpPr>
              <p:cNvPr id="49" name="Shape 15">
                <a:extLst>
                  <a:ext uri="{FF2B5EF4-FFF2-40B4-BE49-F238E27FC236}">
                    <a16:creationId xmlns:a16="http://schemas.microsoft.com/office/drawing/2014/main" id="{FD66AC6C-6852-1F0F-70FD-66F94D4B5DF4}"/>
                  </a:ext>
                </a:extLst>
              </p:cNvPr>
              <p:cNvSpPr/>
              <p:nvPr/>
            </p:nvSpPr>
            <p:spPr>
              <a:xfrm>
                <a:off x="913984" y="1729879"/>
                <a:ext cx="3118104" cy="0"/>
              </a:xfrm>
              <a:prstGeom prst="line">
                <a:avLst/>
              </a:prstGeom>
              <a:noFill/>
              <a:ln w="12700">
                <a:solidFill>
                  <a:srgbClr val="3A4390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Text 16">
                <a:extLst>
                  <a:ext uri="{FF2B5EF4-FFF2-40B4-BE49-F238E27FC236}">
                    <a16:creationId xmlns:a16="http://schemas.microsoft.com/office/drawing/2014/main" id="{89B3F113-1AF3-C91B-5E1F-A1B1B2EA1E4F}"/>
                  </a:ext>
                </a:extLst>
              </p:cNvPr>
              <p:cNvSpPr/>
              <p:nvPr/>
            </p:nvSpPr>
            <p:spPr>
              <a:xfrm>
                <a:off x="913984" y="1803031"/>
                <a:ext cx="3118104" cy="5029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>
                  <a:lnSpc>
                    <a:spcPts val="1400"/>
                  </a:lnSpc>
                </a:pPr>
                <a:r>
                  <a:rPr lang="en-US" sz="1400" i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-120"/>
                  </a:rPr>
                  <a:t>Social Engineering and Deception</a:t>
                </a:r>
              </a:p>
              <a:p>
                <a:pPr marL="0" indent="0">
                  <a:lnSpc>
                    <a:spcPts val="1400"/>
                  </a:lnSpc>
                  <a:buNone/>
                </a:pPr>
                <a:endParaRPr lang="en-US" sz="1200" dirty="0"/>
              </a:p>
            </p:txBody>
          </p:sp>
          <p:pic>
            <p:nvPicPr>
              <p:cNvPr id="52" name="Graphic 51" descr="Snake with solid fill">
                <a:extLst>
                  <a:ext uri="{FF2B5EF4-FFF2-40B4-BE49-F238E27FC236}">
                    <a16:creationId xmlns:a16="http://schemas.microsoft.com/office/drawing/2014/main" id="{6EF50D54-BF3C-26DE-2C3E-77A62D489D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977539" y="1115657"/>
                <a:ext cx="454454" cy="454454"/>
              </a:xfrm>
              <a:prstGeom prst="rect">
                <a:avLst/>
              </a:prstGeom>
            </p:spPr>
          </p:pic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4B9252A2-44D8-BDE1-0302-AB10E3AB98B6}"/>
                </a:ext>
              </a:extLst>
            </p:cNvPr>
            <p:cNvGrpSpPr/>
            <p:nvPr/>
          </p:nvGrpSpPr>
          <p:grpSpPr>
            <a:xfrm>
              <a:off x="1222780" y="4683039"/>
              <a:ext cx="3148360" cy="1200285"/>
              <a:chOff x="712816" y="2689999"/>
              <a:chExt cx="3520440" cy="1293875"/>
            </a:xfrm>
          </p:grpSpPr>
          <p:sp>
            <p:nvSpPr>
              <p:cNvPr id="4" name="Shape 2"/>
              <p:cNvSpPr/>
              <p:nvPr/>
            </p:nvSpPr>
            <p:spPr>
              <a:xfrm>
                <a:off x="712816" y="2689999"/>
                <a:ext cx="3520440" cy="1293875"/>
              </a:xfrm>
              <a:prstGeom prst="roundRect">
                <a:avLst>
                  <a:gd name="adj" fmla="val 4706"/>
                </a:avLst>
              </a:prstGeom>
              <a:solidFill>
                <a:srgbClr val="141B47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Shape 3"/>
              <p:cNvSpPr/>
              <p:nvPr/>
            </p:nvSpPr>
            <p:spPr>
              <a:xfrm>
                <a:off x="913984" y="2747104"/>
                <a:ext cx="594360" cy="594360"/>
              </a:xfrm>
              <a:prstGeom prst="ellipse">
                <a:avLst/>
              </a:prstGeom>
              <a:solidFill>
                <a:srgbClr val="1E2761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6" name="Image 0" descr="Warning icon: misrepresented truth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74004" y="2868071"/>
                <a:ext cx="320040" cy="320040"/>
              </a:xfrm>
              <a:prstGeom prst="rect">
                <a:avLst/>
              </a:prstGeom>
            </p:spPr>
          </p:pic>
          <p:sp>
            <p:nvSpPr>
              <p:cNvPr id="8" name="Shape 5"/>
              <p:cNvSpPr/>
              <p:nvPr/>
            </p:nvSpPr>
            <p:spPr>
              <a:xfrm>
                <a:off x="913984" y="3343795"/>
                <a:ext cx="3118104" cy="0"/>
              </a:xfrm>
              <a:prstGeom prst="line">
                <a:avLst/>
              </a:prstGeom>
              <a:noFill/>
              <a:ln w="12700">
                <a:solidFill>
                  <a:srgbClr val="3A4390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 6"/>
              <p:cNvSpPr/>
              <p:nvPr/>
            </p:nvSpPr>
            <p:spPr>
              <a:xfrm>
                <a:off x="913984" y="3416947"/>
                <a:ext cx="3118104" cy="5029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400"/>
                  </a:lnSpc>
                  <a:buNone/>
                </a:pPr>
                <a:r>
                  <a:rPr lang="en-US" sz="1200" i="1" dirty="0">
                    <a:solidFill>
                      <a:schemeClr val="bg1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D</a:t>
                </a:r>
                <a:r>
                  <a:rPr lang="en-US" sz="1400" i="1" dirty="0">
                    <a:solidFill>
                      <a:schemeClr val="bg1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ata integrity &amp; misinformation</a:t>
                </a:r>
                <a:endParaRPr 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Text 4">
                <a:extLst>
                  <a:ext uri="{FF2B5EF4-FFF2-40B4-BE49-F238E27FC236}">
                    <a16:creationId xmlns:a16="http://schemas.microsoft.com/office/drawing/2014/main" id="{98640C7F-18F7-A546-604F-43F2B496C5A0}"/>
                  </a:ext>
                </a:extLst>
              </p:cNvPr>
              <p:cNvSpPr/>
              <p:nvPr/>
            </p:nvSpPr>
            <p:spPr>
              <a:xfrm>
                <a:off x="1599784" y="2903220"/>
                <a:ext cx="2377440" cy="5943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>
                  <a:lnSpc>
                    <a:spcPts val="1500"/>
                  </a:lnSpc>
                </a:pPr>
                <a:r>
                  <a:rPr lang="en-US" sz="1400" b="1" dirty="0">
                    <a:solidFill>
                      <a:srgbClr val="FFC000"/>
                    </a:solidFill>
                    <a:latin typeface="Calibri" pitchFamily="34" charset="0"/>
                    <a:cs typeface="Calibri" pitchFamily="34" charset="-120"/>
                  </a:rPr>
                  <a:t>Misrepresented Truth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F156EF8-C4F4-BEA8-01C1-DA50D1B15E69}"/>
              </a:ext>
            </a:extLst>
          </p:cNvPr>
          <p:cNvGrpSpPr/>
          <p:nvPr/>
        </p:nvGrpSpPr>
        <p:grpSpPr>
          <a:xfrm>
            <a:off x="11207186" y="194013"/>
            <a:ext cx="779779" cy="758403"/>
            <a:chOff x="11198578" y="246307"/>
            <a:chExt cx="779779" cy="758403"/>
          </a:xfrm>
        </p:grpSpPr>
        <p:sp>
          <p:nvSpPr>
            <p:cNvPr id="40" name="Shape 1">
              <a:extLst>
                <a:ext uri="{FF2B5EF4-FFF2-40B4-BE49-F238E27FC236}">
                  <a16:creationId xmlns:a16="http://schemas.microsoft.com/office/drawing/2014/main" id="{D23B88F8-308E-812A-E349-C8C4D550ADFE}"/>
                </a:ext>
              </a:extLst>
            </p:cNvPr>
            <p:cNvSpPr/>
            <p:nvPr/>
          </p:nvSpPr>
          <p:spPr>
            <a:xfrm>
              <a:off x="11198578" y="246307"/>
              <a:ext cx="779779" cy="758403"/>
            </a:xfrm>
            <a:prstGeom prst="ellipse">
              <a:avLst/>
            </a:prstGeom>
            <a:solidFill>
              <a:srgbClr val="141B47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47" name="Physical-digital gate" descr="Open church door with warm light, set in a stone wall that dissolves into pixels and circuitry">
              <a:extLst>
                <a:ext uri="{FF2B5EF4-FFF2-40B4-BE49-F238E27FC236}">
                  <a16:creationId xmlns:a16="http://schemas.microsoft.com/office/drawing/2014/main" id="{0B40D032-E357-D64F-CF33-4F1F5DB2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1356049" y="339301"/>
              <a:ext cx="499814" cy="49981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CENTERPIECE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929014"/>
            <a:ext cx="10835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1E276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Introducing the </a:t>
            </a:r>
            <a:r>
              <a:rPr lang="en-US" sz="3200" b="1" dirty="0">
                <a:solidFill>
                  <a:srgbClr val="1E2761"/>
                </a:solidFill>
                <a:latin typeface="Bookman Old Style" pitchFamily="34" charset="0"/>
              </a:rPr>
              <a:t>Biblically Framed Cybersecurity </a:t>
            </a:r>
            <a:r>
              <a:rPr lang="en-US" sz="3200" b="1" dirty="0">
                <a:solidFill>
                  <a:srgbClr val="1E276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Model</a:t>
            </a:r>
            <a:endParaRPr lang="en-US" sz="3200" dirty="0"/>
          </a:p>
        </p:txBody>
      </p:sp>
      <p:sp>
        <p:nvSpPr>
          <p:cNvPr id="37" name="Text 28"/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fld id="{17CD6DFC-062A-4C52-9E85-7C2768A69DC5}" type="slidenum">
              <a:rPr lang="en-US" sz="1000" dirty="0">
                <a:solidFill>
                  <a:srgbClr val="A6AD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fld>
            <a:endParaRPr lang="en-US" sz="1000" dirty="0"/>
          </a:p>
        </p:txBody>
      </p:sp>
      <p:sp>
        <p:nvSpPr>
          <p:cNvPr id="43" name="Cross 42">
            <a:extLst>
              <a:ext uri="{FF2B5EF4-FFF2-40B4-BE49-F238E27FC236}">
                <a16:creationId xmlns:a16="http://schemas.microsoft.com/office/drawing/2014/main" id="{16E88C18-C050-D428-0368-6258332EEF9D}"/>
              </a:ext>
            </a:extLst>
          </p:cNvPr>
          <p:cNvSpPr/>
          <p:nvPr/>
        </p:nvSpPr>
        <p:spPr>
          <a:xfrm>
            <a:off x="4412034" y="3232984"/>
            <a:ext cx="3245912" cy="2615184"/>
          </a:xfrm>
          <a:prstGeom prst="plus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02BB15D-B04F-61BE-BCD5-B5DB75D3AE8C}"/>
              </a:ext>
            </a:extLst>
          </p:cNvPr>
          <p:cNvGrpSpPr/>
          <p:nvPr/>
        </p:nvGrpSpPr>
        <p:grpSpPr>
          <a:xfrm>
            <a:off x="714479" y="1769944"/>
            <a:ext cx="11035561" cy="4841748"/>
            <a:chOff x="640080" y="1371600"/>
            <a:chExt cx="11035561" cy="4841748"/>
          </a:xfrm>
        </p:grpSpPr>
        <p:sp>
          <p:nvSpPr>
            <p:cNvPr id="45" name="Text 2">
              <a:extLst>
                <a:ext uri="{FF2B5EF4-FFF2-40B4-BE49-F238E27FC236}">
                  <a16:creationId xmlns:a16="http://schemas.microsoft.com/office/drawing/2014/main" id="{B34A779A-8DD7-68CA-1FF2-D2B240BE9A49}"/>
                </a:ext>
              </a:extLst>
            </p:cNvPr>
            <p:cNvSpPr/>
            <p:nvPr/>
          </p:nvSpPr>
          <p:spPr>
            <a:xfrm>
              <a:off x="640080" y="1371600"/>
              <a:ext cx="10908792" cy="2194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 kern="0" spc="150" dirty="0">
                  <a:solidFill>
                    <a:srgbClr val="C9A22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DIVINE COMMAND THEORY</a:t>
              </a:r>
              <a:endParaRPr lang="en-US" sz="1600" dirty="0"/>
            </a:p>
          </p:txBody>
        </p:sp>
        <p:sp>
          <p:nvSpPr>
            <p:cNvPr id="46" name="Text 3">
              <a:extLst>
                <a:ext uri="{FF2B5EF4-FFF2-40B4-BE49-F238E27FC236}">
                  <a16:creationId xmlns:a16="http://schemas.microsoft.com/office/drawing/2014/main" id="{5109B958-C9D8-E74F-34EC-09E1F2671C38}"/>
                </a:ext>
              </a:extLst>
            </p:cNvPr>
            <p:cNvSpPr/>
            <p:nvPr/>
          </p:nvSpPr>
          <p:spPr>
            <a:xfrm>
              <a:off x="640080" y="1591056"/>
              <a:ext cx="10908792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50" i="1" dirty="0">
                  <a:solidFill>
                    <a:srgbClr val="6B7086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Regulation, Guidance, and Documented Expectation Setting</a:t>
              </a:r>
              <a:endParaRPr lang="en-US" sz="1050" dirty="0"/>
            </a:p>
          </p:txBody>
        </p:sp>
        <p:sp>
          <p:nvSpPr>
            <p:cNvPr id="47" name="Shape 4">
              <a:extLst>
                <a:ext uri="{FF2B5EF4-FFF2-40B4-BE49-F238E27FC236}">
                  <a16:creationId xmlns:a16="http://schemas.microsoft.com/office/drawing/2014/main" id="{1E28DFCA-B20D-40CB-89A1-339B42D7B33C}"/>
                </a:ext>
              </a:extLst>
            </p:cNvPr>
            <p:cNvSpPr/>
            <p:nvPr/>
          </p:nvSpPr>
          <p:spPr>
            <a:xfrm>
              <a:off x="640080" y="1828800"/>
              <a:ext cx="10908792" cy="4041648"/>
            </a:xfrm>
            <a:prstGeom prst="roundRect">
              <a:avLst>
                <a:gd name="adj" fmla="val 7919"/>
              </a:avLst>
            </a:prstGeom>
            <a:ln w="19050">
              <a:solidFill>
                <a:srgbClr val="1E2761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Shape 5">
              <a:extLst>
                <a:ext uri="{FF2B5EF4-FFF2-40B4-BE49-F238E27FC236}">
                  <a16:creationId xmlns:a16="http://schemas.microsoft.com/office/drawing/2014/main" id="{11D13F7E-2D0F-C862-1BCE-549075476455}"/>
                </a:ext>
              </a:extLst>
            </p:cNvPr>
            <p:cNvSpPr/>
            <p:nvPr/>
          </p:nvSpPr>
          <p:spPr>
            <a:xfrm>
              <a:off x="3761508" y="2084832"/>
              <a:ext cx="4727865" cy="685800"/>
            </a:xfrm>
            <a:prstGeom prst="roundRect">
              <a:avLst>
                <a:gd name="adj" fmla="val 9333"/>
              </a:avLst>
            </a:prstGeom>
            <a:solidFill>
              <a:srgbClr val="F4F5FA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 6">
              <a:extLst>
                <a:ext uri="{FF2B5EF4-FFF2-40B4-BE49-F238E27FC236}">
                  <a16:creationId xmlns:a16="http://schemas.microsoft.com/office/drawing/2014/main" id="{ABB09006-C17D-F4BF-5FC9-04735524D9B8}"/>
                </a:ext>
              </a:extLst>
            </p:cNvPr>
            <p:cNvSpPr/>
            <p:nvPr/>
          </p:nvSpPr>
          <p:spPr>
            <a:xfrm>
              <a:off x="3424428" y="2084832"/>
              <a:ext cx="5340096" cy="685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ts val="1400"/>
                </a:lnSpc>
                <a:spcAft>
                  <a:spcPts val="200"/>
                </a:spcAft>
                <a:buNone/>
              </a:pPr>
              <a:r>
                <a:rPr lang="en-US" sz="1400" b="1" dirty="0">
                  <a:solidFill>
                    <a:srgbClr val="1E27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Temptation and the Fall</a:t>
              </a:r>
              <a:endParaRPr lang="en-US" sz="1400" dirty="0"/>
            </a:p>
            <a:p>
              <a:pPr marL="0" indent="0" algn="ctr">
                <a:lnSpc>
                  <a:spcPts val="1400"/>
                </a:lnSpc>
                <a:spcAft>
                  <a:spcPts val="200"/>
                </a:spcAft>
                <a:buNone/>
              </a:pPr>
              <a:r>
                <a:rPr lang="en-US" sz="1100" dirty="0">
                  <a:solidFill>
                    <a:srgbClr val="2327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Social Engineering and Deception</a:t>
              </a:r>
              <a:endParaRPr lang="en-US" sz="1200" dirty="0"/>
            </a:p>
          </p:txBody>
        </p:sp>
        <p:sp>
          <p:nvSpPr>
            <p:cNvPr id="50" name="Shape 7">
              <a:extLst>
                <a:ext uri="{FF2B5EF4-FFF2-40B4-BE49-F238E27FC236}">
                  <a16:creationId xmlns:a16="http://schemas.microsoft.com/office/drawing/2014/main" id="{6AC6E446-5F41-1CA7-9CE0-559E0990251F}"/>
                </a:ext>
              </a:extLst>
            </p:cNvPr>
            <p:cNvSpPr/>
            <p:nvPr/>
          </p:nvSpPr>
          <p:spPr>
            <a:xfrm>
              <a:off x="896112" y="2862072"/>
              <a:ext cx="3200400" cy="804672"/>
            </a:xfrm>
            <a:prstGeom prst="roundRect">
              <a:avLst>
                <a:gd name="adj" fmla="val 7955"/>
              </a:avLst>
            </a:prstGeom>
            <a:solidFill>
              <a:srgbClr val="F4F5FA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 8">
              <a:extLst>
                <a:ext uri="{FF2B5EF4-FFF2-40B4-BE49-F238E27FC236}">
                  <a16:creationId xmlns:a16="http://schemas.microsoft.com/office/drawing/2014/main" id="{465B22AF-3DCC-BFEA-7444-7F662EEED608}"/>
                </a:ext>
              </a:extLst>
            </p:cNvPr>
            <p:cNvSpPr/>
            <p:nvPr/>
          </p:nvSpPr>
          <p:spPr>
            <a:xfrm>
              <a:off x="1060704" y="2862072"/>
              <a:ext cx="2871216" cy="8046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ts val="1400"/>
                </a:lnSpc>
                <a:spcAft>
                  <a:spcPts val="200"/>
                </a:spcAft>
                <a:buNone/>
              </a:pPr>
              <a:r>
                <a:rPr lang="en-US" sz="1400" b="1" dirty="0">
                  <a:solidFill>
                    <a:srgbClr val="1E27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Decisions and Actions</a:t>
              </a:r>
              <a:endParaRPr lang="en-US" sz="1400" dirty="0"/>
            </a:p>
            <a:p>
              <a:pPr marL="0" indent="0" algn="ctr">
                <a:lnSpc>
                  <a:spcPts val="1400"/>
                </a:lnSpc>
                <a:spcAft>
                  <a:spcPts val="200"/>
                </a:spcAft>
                <a:buNone/>
              </a:pPr>
              <a:r>
                <a:rPr lang="en-US" sz="1100" dirty="0">
                  <a:solidFill>
                    <a:srgbClr val="2327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Audit and Accountability</a:t>
              </a:r>
              <a:endParaRPr lang="en-US" sz="1200" dirty="0"/>
            </a:p>
          </p:txBody>
        </p:sp>
        <p:sp>
          <p:nvSpPr>
            <p:cNvPr id="52" name="Shape 9">
              <a:extLst>
                <a:ext uri="{FF2B5EF4-FFF2-40B4-BE49-F238E27FC236}">
                  <a16:creationId xmlns:a16="http://schemas.microsoft.com/office/drawing/2014/main" id="{F16C9E22-FC0F-F82C-CA06-E65157055828}"/>
                </a:ext>
              </a:extLst>
            </p:cNvPr>
            <p:cNvSpPr/>
            <p:nvPr/>
          </p:nvSpPr>
          <p:spPr>
            <a:xfrm>
              <a:off x="896112" y="3758184"/>
              <a:ext cx="3200400" cy="960120"/>
            </a:xfrm>
            <a:prstGeom prst="roundRect">
              <a:avLst>
                <a:gd name="adj" fmla="val 6667"/>
              </a:avLst>
            </a:prstGeom>
            <a:solidFill>
              <a:srgbClr val="F4F5FA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 10">
              <a:extLst>
                <a:ext uri="{FF2B5EF4-FFF2-40B4-BE49-F238E27FC236}">
                  <a16:creationId xmlns:a16="http://schemas.microsoft.com/office/drawing/2014/main" id="{99E40042-3D5B-7DA6-E8DB-94D5C3F5762E}"/>
                </a:ext>
              </a:extLst>
            </p:cNvPr>
            <p:cNvSpPr/>
            <p:nvPr/>
          </p:nvSpPr>
          <p:spPr>
            <a:xfrm>
              <a:off x="1060704" y="3758184"/>
              <a:ext cx="2871216" cy="9601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ts val="1400"/>
                </a:lnSpc>
                <a:spcAft>
                  <a:spcPts val="200"/>
                </a:spcAft>
                <a:buNone/>
              </a:pPr>
              <a:r>
                <a:rPr lang="en-US" sz="1400" b="1" dirty="0">
                  <a:solidFill>
                    <a:srgbClr val="1E27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The Tree of Knowledge</a:t>
              </a:r>
              <a:endParaRPr lang="en-US" sz="1400" dirty="0"/>
            </a:p>
            <a:p>
              <a:pPr marL="0" indent="0" algn="ctr">
                <a:lnSpc>
                  <a:spcPts val="1400"/>
                </a:lnSpc>
                <a:spcAft>
                  <a:spcPts val="200"/>
                </a:spcAft>
                <a:buNone/>
              </a:pPr>
              <a:r>
                <a:rPr lang="en-US" sz="1100" dirty="0">
                  <a:solidFill>
                    <a:srgbClr val="2327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Principle of Least Privilege (PoLP)</a:t>
              </a:r>
              <a:endParaRPr lang="en-US" sz="1200" dirty="0"/>
            </a:p>
          </p:txBody>
        </p:sp>
        <p:sp>
          <p:nvSpPr>
            <p:cNvPr id="54" name="Shape 11">
              <a:extLst>
                <a:ext uri="{FF2B5EF4-FFF2-40B4-BE49-F238E27FC236}">
                  <a16:creationId xmlns:a16="http://schemas.microsoft.com/office/drawing/2014/main" id="{5F4AE12C-3708-0750-D54B-42D125B14B88}"/>
                </a:ext>
              </a:extLst>
            </p:cNvPr>
            <p:cNvSpPr/>
            <p:nvPr/>
          </p:nvSpPr>
          <p:spPr>
            <a:xfrm>
              <a:off x="1666885" y="4855464"/>
              <a:ext cx="3200400" cy="804672"/>
            </a:xfrm>
            <a:prstGeom prst="roundRect">
              <a:avLst>
                <a:gd name="adj" fmla="val 7955"/>
              </a:avLst>
            </a:prstGeom>
            <a:solidFill>
              <a:srgbClr val="F4F5FA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 12">
              <a:extLst>
                <a:ext uri="{FF2B5EF4-FFF2-40B4-BE49-F238E27FC236}">
                  <a16:creationId xmlns:a16="http://schemas.microsoft.com/office/drawing/2014/main" id="{F9BC225F-CAC9-5C0F-6B27-97379598892D}"/>
                </a:ext>
              </a:extLst>
            </p:cNvPr>
            <p:cNvSpPr/>
            <p:nvPr/>
          </p:nvSpPr>
          <p:spPr>
            <a:xfrm>
              <a:off x="1831477" y="4855464"/>
              <a:ext cx="2871216" cy="8046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ts val="1400"/>
                </a:lnSpc>
                <a:spcAft>
                  <a:spcPts val="200"/>
                </a:spcAft>
                <a:buNone/>
              </a:pPr>
              <a:r>
                <a:rPr lang="en-US" sz="1400" b="1" dirty="0">
                  <a:solidFill>
                    <a:srgbClr val="1E27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Misrepresented Truth</a:t>
              </a:r>
              <a:endParaRPr lang="en-US" sz="1400" dirty="0"/>
            </a:p>
            <a:p>
              <a:pPr marL="0" indent="0" algn="ctr">
                <a:lnSpc>
                  <a:spcPts val="1400"/>
                </a:lnSpc>
                <a:spcAft>
                  <a:spcPts val="200"/>
                </a:spcAft>
                <a:buNone/>
              </a:pPr>
              <a:r>
                <a:rPr lang="en-US" sz="1100" dirty="0">
                  <a:solidFill>
                    <a:srgbClr val="2327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Data Integrity and Misinformation</a:t>
              </a:r>
              <a:endParaRPr lang="en-US" sz="1200" dirty="0"/>
            </a:p>
          </p:txBody>
        </p:sp>
        <p:sp>
          <p:nvSpPr>
            <p:cNvPr id="56" name="Shape 13">
              <a:extLst>
                <a:ext uri="{FF2B5EF4-FFF2-40B4-BE49-F238E27FC236}">
                  <a16:creationId xmlns:a16="http://schemas.microsoft.com/office/drawing/2014/main" id="{D938D8E7-5006-A29B-FFC3-B725C203934F}"/>
                </a:ext>
              </a:extLst>
            </p:cNvPr>
            <p:cNvSpPr/>
            <p:nvPr/>
          </p:nvSpPr>
          <p:spPr>
            <a:xfrm>
              <a:off x="8092440" y="2862072"/>
              <a:ext cx="3200400" cy="804672"/>
            </a:xfrm>
            <a:prstGeom prst="roundRect">
              <a:avLst>
                <a:gd name="adj" fmla="val 7955"/>
              </a:avLst>
            </a:prstGeom>
            <a:solidFill>
              <a:srgbClr val="F4F5FA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Text 14">
              <a:extLst>
                <a:ext uri="{FF2B5EF4-FFF2-40B4-BE49-F238E27FC236}">
                  <a16:creationId xmlns:a16="http://schemas.microsoft.com/office/drawing/2014/main" id="{E997E39D-D277-4100-FB57-07FADB93A6AE}"/>
                </a:ext>
              </a:extLst>
            </p:cNvPr>
            <p:cNvSpPr/>
            <p:nvPr/>
          </p:nvSpPr>
          <p:spPr>
            <a:xfrm>
              <a:off x="8257032" y="2862072"/>
              <a:ext cx="2871216" cy="8046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ts val="1400"/>
                </a:lnSpc>
                <a:spcAft>
                  <a:spcPts val="200"/>
                </a:spcAft>
                <a:buNone/>
              </a:pPr>
              <a:r>
                <a:rPr lang="en-US" sz="1400" b="1" dirty="0">
                  <a:solidFill>
                    <a:srgbClr val="1E27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Guard Your Heart</a:t>
              </a:r>
              <a:endParaRPr lang="en-US" sz="1400" dirty="0"/>
            </a:p>
            <a:p>
              <a:pPr marL="0" indent="0" algn="ctr">
                <a:lnSpc>
                  <a:spcPts val="1400"/>
                </a:lnSpc>
                <a:spcAft>
                  <a:spcPts val="200"/>
                </a:spcAft>
                <a:buNone/>
              </a:pPr>
              <a:r>
                <a:rPr lang="en-US" sz="1100" dirty="0">
                  <a:solidFill>
                    <a:srgbClr val="2327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Vigilance and Access</a:t>
              </a:r>
              <a:endParaRPr lang="en-US" sz="1200" dirty="0"/>
            </a:p>
          </p:txBody>
        </p:sp>
        <p:sp>
          <p:nvSpPr>
            <p:cNvPr id="58" name="Shape 15">
              <a:extLst>
                <a:ext uri="{FF2B5EF4-FFF2-40B4-BE49-F238E27FC236}">
                  <a16:creationId xmlns:a16="http://schemas.microsoft.com/office/drawing/2014/main" id="{FADA9C22-DBDC-3F23-6F88-7E687DEC8EE1}"/>
                </a:ext>
              </a:extLst>
            </p:cNvPr>
            <p:cNvSpPr/>
            <p:nvPr/>
          </p:nvSpPr>
          <p:spPr>
            <a:xfrm>
              <a:off x="8092440" y="3758184"/>
              <a:ext cx="3200400" cy="960120"/>
            </a:xfrm>
            <a:prstGeom prst="roundRect">
              <a:avLst>
                <a:gd name="adj" fmla="val 6667"/>
              </a:avLst>
            </a:prstGeom>
            <a:solidFill>
              <a:srgbClr val="F4F5FA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Text 16">
              <a:extLst>
                <a:ext uri="{FF2B5EF4-FFF2-40B4-BE49-F238E27FC236}">
                  <a16:creationId xmlns:a16="http://schemas.microsoft.com/office/drawing/2014/main" id="{54E00005-E18C-1EEB-B465-A2FFE56FE99C}"/>
                </a:ext>
              </a:extLst>
            </p:cNvPr>
            <p:cNvSpPr/>
            <p:nvPr/>
          </p:nvSpPr>
          <p:spPr>
            <a:xfrm>
              <a:off x="8257032" y="3758184"/>
              <a:ext cx="2871216" cy="9601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ts val="1400"/>
                </a:lnSpc>
                <a:spcAft>
                  <a:spcPts val="200"/>
                </a:spcAft>
                <a:buNone/>
              </a:pPr>
              <a:r>
                <a:rPr lang="en-US" sz="1400" b="1" dirty="0">
                  <a:solidFill>
                    <a:srgbClr val="1E27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Jacob Impersonating Esau</a:t>
              </a:r>
              <a:endParaRPr lang="en-US" sz="1400" dirty="0"/>
            </a:p>
            <a:p>
              <a:pPr marL="0" indent="0" algn="ctr">
                <a:lnSpc>
                  <a:spcPts val="1400"/>
                </a:lnSpc>
                <a:spcAft>
                  <a:spcPts val="200"/>
                </a:spcAft>
                <a:buNone/>
              </a:pPr>
              <a:r>
                <a:rPr lang="en-US" sz="1100" dirty="0">
                  <a:solidFill>
                    <a:srgbClr val="2327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Identity Theft, Impersonation, and Scams</a:t>
              </a:r>
              <a:endParaRPr lang="en-US" sz="1200" dirty="0"/>
            </a:p>
          </p:txBody>
        </p:sp>
        <p:sp>
          <p:nvSpPr>
            <p:cNvPr id="60" name="Shape 17">
              <a:extLst>
                <a:ext uri="{FF2B5EF4-FFF2-40B4-BE49-F238E27FC236}">
                  <a16:creationId xmlns:a16="http://schemas.microsoft.com/office/drawing/2014/main" id="{C6482D03-08AB-52FF-C955-2D728240B48F}"/>
                </a:ext>
              </a:extLst>
            </p:cNvPr>
            <p:cNvSpPr/>
            <p:nvPr/>
          </p:nvSpPr>
          <p:spPr>
            <a:xfrm>
              <a:off x="7321667" y="4855464"/>
              <a:ext cx="3200400" cy="804672"/>
            </a:xfrm>
            <a:prstGeom prst="roundRect">
              <a:avLst>
                <a:gd name="adj" fmla="val 7955"/>
              </a:avLst>
            </a:prstGeom>
            <a:solidFill>
              <a:srgbClr val="F4F5FA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 18">
              <a:extLst>
                <a:ext uri="{FF2B5EF4-FFF2-40B4-BE49-F238E27FC236}">
                  <a16:creationId xmlns:a16="http://schemas.microsoft.com/office/drawing/2014/main" id="{F876B65D-CB2F-A917-7680-EB631CF8D5C1}"/>
                </a:ext>
              </a:extLst>
            </p:cNvPr>
            <p:cNvSpPr/>
            <p:nvPr/>
          </p:nvSpPr>
          <p:spPr>
            <a:xfrm>
              <a:off x="7486259" y="4855464"/>
              <a:ext cx="2871216" cy="8046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ts val="1400"/>
                </a:lnSpc>
                <a:spcAft>
                  <a:spcPts val="200"/>
                </a:spcAft>
                <a:buNone/>
              </a:pPr>
              <a:r>
                <a:rPr lang="en-US" sz="1400" b="1" dirty="0">
                  <a:solidFill>
                    <a:srgbClr val="1E2761"/>
                  </a:solidFill>
                  <a:latin typeface="Calibri" pitchFamily="34" charset="0"/>
                  <a:cs typeface="Calibri" pitchFamily="34" charset="-120"/>
                </a:rPr>
                <a:t>Judas as the Moneybag Keeper</a:t>
              </a:r>
            </a:p>
            <a:p>
              <a:pPr marL="0" indent="0" algn="ctr">
                <a:lnSpc>
                  <a:spcPts val="1400"/>
                </a:lnSpc>
                <a:spcAft>
                  <a:spcPts val="200"/>
                </a:spcAft>
                <a:buNone/>
              </a:pPr>
              <a:r>
                <a:rPr lang="en-US" sz="1100" dirty="0">
                  <a:solidFill>
                    <a:srgbClr val="2327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Insider Threat</a:t>
              </a:r>
              <a:endParaRPr lang="en-US" sz="1200" dirty="0"/>
            </a:p>
          </p:txBody>
        </p:sp>
        <p:sp>
          <p:nvSpPr>
            <p:cNvPr id="62" name="Text 20">
              <a:extLst>
                <a:ext uri="{FF2B5EF4-FFF2-40B4-BE49-F238E27FC236}">
                  <a16:creationId xmlns:a16="http://schemas.microsoft.com/office/drawing/2014/main" id="{478CC663-3F43-52CD-E667-0D02DDCD8130}"/>
                </a:ext>
              </a:extLst>
            </p:cNvPr>
            <p:cNvSpPr/>
            <p:nvPr/>
          </p:nvSpPr>
          <p:spPr>
            <a:xfrm>
              <a:off x="4681313" y="5788152"/>
              <a:ext cx="3079865" cy="155448"/>
            </a:xfrm>
            <a:prstGeom prst="rect">
              <a:avLst/>
            </a:prstGeom>
            <a:solidFill>
              <a:schemeClr val="bg1"/>
            </a:solidFill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 kern="0" spc="150" dirty="0">
                  <a:solidFill>
                    <a:srgbClr val="C9A227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VIRTUE ETHICS THEORY</a:t>
              </a:r>
              <a:endParaRPr lang="en-US" sz="1600" dirty="0"/>
            </a:p>
          </p:txBody>
        </p:sp>
        <p:sp>
          <p:nvSpPr>
            <p:cNvPr id="63" name="Text 21">
              <a:extLst>
                <a:ext uri="{FF2B5EF4-FFF2-40B4-BE49-F238E27FC236}">
                  <a16:creationId xmlns:a16="http://schemas.microsoft.com/office/drawing/2014/main" id="{853BC0A6-4DBE-F21C-2CEA-2246CA14ED8C}"/>
                </a:ext>
              </a:extLst>
            </p:cNvPr>
            <p:cNvSpPr/>
            <p:nvPr/>
          </p:nvSpPr>
          <p:spPr>
            <a:xfrm>
              <a:off x="640080" y="6012180"/>
              <a:ext cx="11035561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50" i="1" dirty="0">
                  <a:solidFill>
                    <a:srgbClr val="6B7086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Character and Principled Behavior</a:t>
              </a:r>
              <a:endParaRPr lang="en-US" sz="1050" dirty="0"/>
            </a:p>
          </p:txBody>
        </p:sp>
        <p:sp>
          <p:nvSpPr>
            <p:cNvPr id="64" name="Text 19">
              <a:extLst>
                <a:ext uri="{FF2B5EF4-FFF2-40B4-BE49-F238E27FC236}">
                  <a16:creationId xmlns:a16="http://schemas.microsoft.com/office/drawing/2014/main" id="{BA85C73F-57CE-B89B-C83A-3B1EDF999E3D}"/>
                </a:ext>
              </a:extLst>
            </p:cNvPr>
            <p:cNvSpPr/>
            <p:nvPr/>
          </p:nvSpPr>
          <p:spPr>
            <a:xfrm>
              <a:off x="4261104" y="2766060"/>
              <a:ext cx="3611880" cy="27523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ts val="2100"/>
                </a:lnSpc>
                <a:buNone/>
              </a:pPr>
              <a:r>
                <a:rPr lang="en-US" sz="1700" b="1" dirty="0">
                  <a:solidFill>
                    <a:srgbClr val="1E2761"/>
                  </a:solidFill>
                  <a:latin typeface="Bookman Old Style" pitchFamily="34" charset="0"/>
                  <a:ea typeface="Bookman Old Style" pitchFamily="34" charset="-122"/>
                  <a:cs typeface="Bookman Old Style" pitchFamily="34" charset="-120"/>
                </a:rPr>
                <a:t>Biblically Framed </a:t>
              </a:r>
            </a:p>
            <a:p>
              <a:pPr marL="0" indent="0" algn="ctr">
                <a:lnSpc>
                  <a:spcPts val="2100"/>
                </a:lnSpc>
                <a:buNone/>
              </a:pPr>
              <a:r>
                <a:rPr lang="en-US" sz="1700" b="1" dirty="0">
                  <a:solidFill>
                    <a:srgbClr val="1E2761"/>
                  </a:solidFill>
                  <a:latin typeface="Bookman Old Style" pitchFamily="34" charset="0"/>
                  <a:ea typeface="Bookman Old Style" pitchFamily="34" charset="-122"/>
                  <a:cs typeface="Bookman Old Style" pitchFamily="34" charset="-120"/>
                </a:rPr>
                <a:t>Cybersecurity (BFCy) </a:t>
              </a:r>
            </a:p>
            <a:p>
              <a:pPr marL="0" indent="0" algn="ctr">
                <a:lnSpc>
                  <a:spcPts val="2100"/>
                </a:lnSpc>
                <a:buNone/>
              </a:pPr>
              <a:r>
                <a:rPr lang="en-US" sz="1700" b="1" dirty="0">
                  <a:solidFill>
                    <a:srgbClr val="1E2761"/>
                  </a:solidFill>
                  <a:latin typeface="Bookman Old Style" pitchFamily="34" charset="0"/>
                  <a:ea typeface="Bookman Old Style" pitchFamily="34" charset="-122"/>
                  <a:cs typeface="Bookman Old Style" pitchFamily="34" charset="-120"/>
                </a:rPr>
                <a:t>Model</a:t>
              </a:r>
              <a:endParaRPr lang="en-US" sz="1700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163AF62-68E6-4CE1-93F7-328978FCD7FD}"/>
              </a:ext>
            </a:extLst>
          </p:cNvPr>
          <p:cNvGrpSpPr/>
          <p:nvPr/>
        </p:nvGrpSpPr>
        <p:grpSpPr>
          <a:xfrm>
            <a:off x="11207186" y="194013"/>
            <a:ext cx="779779" cy="758403"/>
            <a:chOff x="11198578" y="246307"/>
            <a:chExt cx="779779" cy="758403"/>
          </a:xfrm>
        </p:grpSpPr>
        <p:sp>
          <p:nvSpPr>
            <p:cNvPr id="6" name="Shape 1">
              <a:extLst>
                <a:ext uri="{FF2B5EF4-FFF2-40B4-BE49-F238E27FC236}">
                  <a16:creationId xmlns:a16="http://schemas.microsoft.com/office/drawing/2014/main" id="{E5AC1DB6-09B3-7DF3-7FF4-51E55867674E}"/>
                </a:ext>
              </a:extLst>
            </p:cNvPr>
            <p:cNvSpPr/>
            <p:nvPr/>
          </p:nvSpPr>
          <p:spPr>
            <a:xfrm>
              <a:off x="11198578" y="246307"/>
              <a:ext cx="779779" cy="758403"/>
            </a:xfrm>
            <a:prstGeom prst="ellipse">
              <a:avLst/>
            </a:prstGeom>
            <a:solidFill>
              <a:srgbClr val="141B47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7" name="Physical-digital gate" descr="Open church door with warm light, set in a stone wall that dissolves into pixels and circuitry">
              <a:extLst>
                <a:ext uri="{FF2B5EF4-FFF2-40B4-BE49-F238E27FC236}">
                  <a16:creationId xmlns:a16="http://schemas.microsoft.com/office/drawing/2014/main" id="{31D34AF4-029B-57B5-00C3-A8BD3FDE77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56049" y="339301"/>
              <a:ext cx="499814" cy="499814"/>
            </a:xfrm>
            <a:prstGeom prst="rect">
              <a:avLst/>
            </a:prstGeom>
          </p:spPr>
        </p:pic>
      </p:grpSp>
      <p:sp>
        <p:nvSpPr>
          <p:cNvPr id="65" name="Paper citation"/>
          <p:cNvSpPr txBox="1"/>
          <p:nvPr/>
        </p:nvSpPr>
        <p:spPr>
          <a:xfrm>
            <a:off x="640080" y="6400800"/>
            <a:ext cx="640080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en-US" sz="900" i="1" dirty="0">
                <a:solidFill>
                  <a:srgbClr val="6B7086"/>
                </a:solidFill>
                <a:latin typeface="Calibri"/>
              </a:rPr>
              <a:t>Model source: Jones, L. A. (2025). Businesses, 5</a:t>
            </a:r>
            <a:r>
              <a:rPr lang="en-US" sz="900" dirty="0">
                <a:solidFill>
                  <a:srgbClr val="6B7086"/>
                </a:solidFill>
                <a:latin typeface="Calibri"/>
              </a:rPr>
              <a:t>(4), 60.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SEVEN STEWARDSHIP PRINCIPLES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1E2761"/>
                </a:solidFill>
                <a:latin typeface="Bookman Old Style" pitchFamily="34" charset="0"/>
              </a:rPr>
              <a:t>Principle Meets Practice</a:t>
            </a:r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10881360" cy="45720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68680" y="169164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Principle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3448640" y="1691640"/>
            <a:ext cx="4892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227"/>
                </a:solidFill>
                <a:latin typeface="Calibri" pitchFamily="34" charset="0"/>
                <a:cs typeface="Calibri" pitchFamily="34" charset="-120"/>
              </a:rPr>
              <a:t>Effective Stewardship Indicators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2148840"/>
            <a:ext cx="10881360" cy="580644"/>
          </a:xfrm>
          <a:prstGeom prst="rect">
            <a:avLst/>
          </a:prstGeom>
          <a:solidFill>
            <a:srgbClr val="F4F5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192106" y="2148840"/>
            <a:ext cx="2282613" cy="580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Stewardship</a:t>
            </a:r>
            <a:endParaRPr lang="en-US" sz="1300" dirty="0"/>
          </a:p>
          <a:p>
            <a:pPr marL="0" indent="0">
              <a:buNone/>
            </a:pPr>
            <a:r>
              <a:rPr lang="en-US" sz="1000" b="0" i="1" dirty="0">
                <a:solidFill>
                  <a:srgbClr val="5A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Corinthians 4:2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456432" y="2197113"/>
            <a:ext cx="4892040" cy="580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dirty="0">
                <a:solidFill>
                  <a:srgbClr val="23273A"/>
                </a:solidFill>
                <a:latin typeface="Avenir Medium" panose="02000503020000020003" pitchFamily="2" charset="0"/>
                <a:cs typeface="Calibri" pitchFamily="34" charset="-120"/>
              </a:rPr>
              <a:t>We know what has been entrusted to us, and we protect it.</a:t>
            </a:r>
            <a:br>
              <a:rPr lang="en-US" sz="1100" dirty="0">
                <a:solidFill>
                  <a:srgbClr val="23273A"/>
                </a:solidFill>
                <a:latin typeface="Avenir Medium" panose="02000503020000020003" pitchFamily="2" charset="0"/>
                <a:cs typeface="Calibri" pitchFamily="34" charset="-120"/>
              </a:rPr>
            </a:br>
            <a:r>
              <a:rPr lang="en-US" sz="1100" dirty="0">
                <a:solidFill>
                  <a:srgbClr val="23273A"/>
                </a:solidFill>
                <a:latin typeface="Avenir Medium" panose="02000503020000020003" pitchFamily="2" charset="0"/>
                <a:cs typeface="Calibri" pitchFamily="34" charset="-120"/>
              </a:rPr>
              <a:t>Risks are identified, understood, and actively being reduced.</a:t>
            </a:r>
          </a:p>
        </p:txBody>
      </p:sp>
      <p:sp>
        <p:nvSpPr>
          <p:cNvPr id="10" name="Shape 8"/>
          <p:cNvSpPr/>
          <p:nvPr/>
        </p:nvSpPr>
        <p:spPr>
          <a:xfrm>
            <a:off x="640080" y="2729484"/>
            <a:ext cx="10881360" cy="58064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192106" y="2729484"/>
            <a:ext cx="2282614" cy="580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Vigilance</a:t>
            </a:r>
            <a:endParaRPr lang="en-US" sz="1300" dirty="0"/>
          </a:p>
          <a:p>
            <a:pPr marL="0" indent="0">
              <a:buNone/>
            </a:pPr>
            <a:r>
              <a:rPr lang="en-US" sz="1000" b="0" i="1" dirty="0">
                <a:solidFill>
                  <a:srgbClr val="5A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Peter 5:8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456432" y="2777757"/>
            <a:ext cx="4892040" cy="580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dirty="0">
                <a:solidFill>
                  <a:srgbClr val="23273A"/>
                </a:solidFill>
                <a:latin typeface="Avenir Medium" panose="02000503020000020003" pitchFamily="2" charset="0"/>
                <a:cs typeface="Calibri" pitchFamily="34" charset="-120"/>
              </a:rPr>
              <a:t>Digital threats are monitored before harm occurs.</a:t>
            </a:r>
            <a:br>
              <a:rPr lang="en-US" sz="1100" dirty="0">
                <a:solidFill>
                  <a:srgbClr val="23273A"/>
                </a:solidFill>
                <a:latin typeface="Avenir Medium" panose="02000503020000020003" pitchFamily="2" charset="0"/>
                <a:cs typeface="Calibri" pitchFamily="34" charset="-120"/>
              </a:rPr>
            </a:br>
            <a:r>
              <a:rPr lang="en-US" sz="1100" dirty="0">
                <a:solidFill>
                  <a:srgbClr val="23273A"/>
                </a:solidFill>
                <a:latin typeface="Avenir Medium" panose="02000503020000020003" pitchFamily="2" charset="0"/>
                <a:cs typeface="Calibri" pitchFamily="34" charset="-120"/>
              </a:rPr>
              <a:t>Digital doors are watched as carefully as physical ones.</a:t>
            </a:r>
          </a:p>
        </p:txBody>
      </p:sp>
      <p:sp>
        <p:nvSpPr>
          <p:cNvPr id="13" name="Shape 11"/>
          <p:cNvSpPr/>
          <p:nvPr/>
        </p:nvSpPr>
        <p:spPr>
          <a:xfrm>
            <a:off x="640080" y="3324148"/>
            <a:ext cx="10881360" cy="580644"/>
          </a:xfrm>
          <a:prstGeom prst="rect">
            <a:avLst/>
          </a:prstGeom>
          <a:solidFill>
            <a:srgbClr val="F4F5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192106" y="3310128"/>
            <a:ext cx="2282615" cy="580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Integrity</a:t>
            </a:r>
            <a:endParaRPr lang="en-US" sz="1300" dirty="0"/>
          </a:p>
          <a:p>
            <a:pPr marL="0" indent="0">
              <a:buNone/>
            </a:pPr>
            <a:r>
              <a:rPr lang="en-US" sz="1000" b="0" i="1" dirty="0">
                <a:solidFill>
                  <a:srgbClr val="5A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Proverbs 11:3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456432" y="3358401"/>
            <a:ext cx="4892040" cy="580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dirty="0">
                <a:solidFill>
                  <a:srgbClr val="23273A"/>
                </a:solidFill>
                <a:latin typeface="Avenir Medium" panose="02000503020000020003" pitchFamily="2" charset="0"/>
                <a:cs typeface="Calibri" pitchFamily="34" charset="-120"/>
              </a:rPr>
              <a:t>The information and systems guiding our decisions can be trusted.</a:t>
            </a:r>
          </a:p>
        </p:txBody>
      </p:sp>
      <p:sp>
        <p:nvSpPr>
          <p:cNvPr id="16" name="Shape 14"/>
          <p:cNvSpPr/>
          <p:nvPr/>
        </p:nvSpPr>
        <p:spPr>
          <a:xfrm>
            <a:off x="640080" y="3890772"/>
            <a:ext cx="10881360" cy="58064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192106" y="3890772"/>
            <a:ext cx="2282616" cy="580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Accountability</a:t>
            </a:r>
            <a:endParaRPr lang="en-US" sz="1300" dirty="0"/>
          </a:p>
          <a:p>
            <a:pPr marL="0" indent="0">
              <a:buNone/>
            </a:pPr>
            <a:r>
              <a:rPr lang="en-US" sz="1000" b="0" i="1" dirty="0">
                <a:solidFill>
                  <a:srgbClr val="5A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Romans 14:12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456432" y="3939045"/>
            <a:ext cx="4892040" cy="580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dirty="0">
                <a:solidFill>
                  <a:srgbClr val="23273A"/>
                </a:solidFill>
                <a:latin typeface="Avenir Medium" panose="02000503020000020003" pitchFamily="2" charset="0"/>
                <a:cs typeface="Calibri" pitchFamily="34" charset="-120"/>
              </a:rPr>
              <a:t>We know who has access and what they are doing.</a:t>
            </a:r>
            <a:br>
              <a:rPr lang="en-US" sz="1100" dirty="0">
                <a:solidFill>
                  <a:srgbClr val="23273A"/>
                </a:solidFill>
                <a:latin typeface="Avenir Medium" panose="02000503020000020003" pitchFamily="2" charset="0"/>
                <a:cs typeface="Calibri" pitchFamily="34" charset="-120"/>
              </a:rPr>
            </a:br>
            <a:r>
              <a:rPr lang="en-US" sz="1100" dirty="0">
                <a:solidFill>
                  <a:srgbClr val="23273A"/>
                </a:solidFill>
                <a:latin typeface="Avenir Medium" panose="02000503020000020003" pitchFamily="2" charset="0"/>
                <a:cs typeface="Calibri" pitchFamily="34" charset="-120"/>
              </a:rPr>
              <a:t>Ownership is assigned for the areas that matter most.</a:t>
            </a:r>
          </a:p>
        </p:txBody>
      </p:sp>
      <p:sp>
        <p:nvSpPr>
          <p:cNvPr id="19" name="Shape 17"/>
          <p:cNvSpPr/>
          <p:nvPr/>
        </p:nvSpPr>
        <p:spPr>
          <a:xfrm>
            <a:off x="640080" y="4471416"/>
            <a:ext cx="10881360" cy="580644"/>
          </a:xfrm>
          <a:prstGeom prst="rect">
            <a:avLst/>
          </a:prstGeom>
          <a:solidFill>
            <a:srgbClr val="F4F5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192106" y="4471416"/>
            <a:ext cx="2282617" cy="580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Justice</a:t>
            </a:r>
            <a:endParaRPr lang="en-US" sz="1300" dirty="0"/>
          </a:p>
          <a:p>
            <a:pPr marL="0" indent="0">
              <a:buNone/>
            </a:pPr>
            <a:r>
              <a:rPr lang="en-US" sz="1000" b="0" i="1" dirty="0">
                <a:solidFill>
                  <a:srgbClr val="5A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Micah 6:8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456432" y="4519689"/>
            <a:ext cx="4892040" cy="580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dirty="0">
                <a:solidFill>
                  <a:srgbClr val="23273A"/>
                </a:solidFill>
                <a:latin typeface="Avenir Medium" panose="02000503020000020003" pitchFamily="2" charset="0"/>
                <a:cs typeface="Calibri" pitchFamily="34" charset="-120"/>
              </a:rPr>
              <a:t>We honor our obligations to the people whose information we hold.</a:t>
            </a:r>
            <a:br>
              <a:rPr lang="en-US" sz="1100" dirty="0">
                <a:solidFill>
                  <a:srgbClr val="23273A"/>
                </a:solidFill>
                <a:latin typeface="Avenir Medium" panose="02000503020000020003" pitchFamily="2" charset="0"/>
                <a:cs typeface="Calibri" pitchFamily="34" charset="-120"/>
              </a:rPr>
            </a:br>
            <a:r>
              <a:rPr lang="en-US" sz="1100" dirty="0">
                <a:solidFill>
                  <a:srgbClr val="23273A"/>
                </a:solidFill>
                <a:latin typeface="Avenir Medium" panose="02000503020000020003" pitchFamily="2" charset="0"/>
                <a:cs typeface="Calibri" pitchFamily="34" charset="-120"/>
              </a:rPr>
              <a:t>If harm occurs, we promptly and appropriately notify them.</a:t>
            </a:r>
          </a:p>
        </p:txBody>
      </p:sp>
      <p:sp>
        <p:nvSpPr>
          <p:cNvPr id="22" name="Shape 20"/>
          <p:cNvSpPr/>
          <p:nvPr/>
        </p:nvSpPr>
        <p:spPr>
          <a:xfrm>
            <a:off x="640080" y="5052060"/>
            <a:ext cx="10881360" cy="58064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1192106" y="5052060"/>
            <a:ext cx="2282618" cy="580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Resilience</a:t>
            </a:r>
            <a:endParaRPr lang="en-US" sz="1300" dirty="0"/>
          </a:p>
          <a:p>
            <a:pPr marL="0" indent="0">
              <a:buNone/>
            </a:pPr>
            <a:r>
              <a:rPr lang="en-US" sz="1000" b="0" i="1" dirty="0">
                <a:solidFill>
                  <a:srgbClr val="5A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Proverbs 24:16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3456432" y="5100333"/>
            <a:ext cx="4892040" cy="580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dirty="0">
                <a:solidFill>
                  <a:srgbClr val="23273A"/>
                </a:solidFill>
                <a:latin typeface="Avenir Medium" panose="02000503020000020003" pitchFamily="2" charset="0"/>
                <a:cs typeface="Calibri" pitchFamily="34" charset="-120"/>
              </a:rPr>
              <a:t>The ministry can recover if something significant goes wrong.</a:t>
            </a:r>
            <a:br>
              <a:rPr lang="en-US" sz="1100" dirty="0">
                <a:solidFill>
                  <a:srgbClr val="23273A"/>
                </a:solidFill>
                <a:latin typeface="Avenir Medium" panose="02000503020000020003" pitchFamily="2" charset="0"/>
                <a:cs typeface="Calibri" pitchFamily="34" charset="-120"/>
              </a:rPr>
            </a:br>
            <a:r>
              <a:rPr lang="en-US" sz="1100" dirty="0">
                <a:solidFill>
                  <a:srgbClr val="23273A"/>
                </a:solidFill>
                <a:latin typeface="Avenir Medium" panose="02000503020000020003" pitchFamily="2" charset="0"/>
                <a:cs typeface="Calibri" pitchFamily="34" charset="-120"/>
              </a:rPr>
              <a:t>The resources needed in a crisis are identified and available.</a:t>
            </a:r>
          </a:p>
        </p:txBody>
      </p:sp>
      <p:sp>
        <p:nvSpPr>
          <p:cNvPr id="25" name="Shape 23"/>
          <p:cNvSpPr/>
          <p:nvPr/>
        </p:nvSpPr>
        <p:spPr>
          <a:xfrm>
            <a:off x="640080" y="5632704"/>
            <a:ext cx="10881360" cy="580644"/>
          </a:xfrm>
          <a:prstGeom prst="rect">
            <a:avLst/>
          </a:prstGeom>
          <a:solidFill>
            <a:srgbClr val="F4F5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192106" y="5632704"/>
            <a:ext cx="2282619" cy="580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Responsibility</a:t>
            </a:r>
            <a:endParaRPr lang="en-US" sz="1300" dirty="0"/>
          </a:p>
          <a:p>
            <a:pPr marL="0" indent="0">
              <a:buNone/>
            </a:pPr>
            <a:r>
              <a:rPr lang="en-US" sz="1000" b="0" i="1" dirty="0">
                <a:solidFill>
                  <a:srgbClr val="5A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Nehemiah 3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56432" y="5680977"/>
            <a:ext cx="4892040" cy="580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dirty="0">
                <a:solidFill>
                  <a:srgbClr val="23273A"/>
                </a:solidFill>
                <a:latin typeface="Avenir Medium" panose="02000503020000020003" pitchFamily="2" charset="0"/>
                <a:cs typeface="Calibri" pitchFamily="34" charset="-120"/>
              </a:rPr>
              <a:t>Roles are understood in protecting the church.</a:t>
            </a:r>
          </a:p>
        </p:txBody>
      </p:sp>
      <p:sp>
        <p:nvSpPr>
          <p:cNvPr id="28" name="Shape 26"/>
          <p:cNvSpPr/>
          <p:nvPr/>
        </p:nvSpPr>
        <p:spPr>
          <a:xfrm>
            <a:off x="3132829" y="1769364"/>
            <a:ext cx="0" cy="4521708"/>
          </a:xfrm>
          <a:prstGeom prst="line">
            <a:avLst/>
          </a:prstGeom>
          <a:noFill/>
          <a:ln w="12700">
            <a:solidFill>
              <a:srgbClr val="D8D2B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fld id="{B558D4E4-32B6-43AA-A8C1-706B2A55468B}" type="slidenum">
              <a:rPr lang="en-US" sz="1000" dirty="0">
                <a:solidFill>
                  <a:srgbClr val="A6AD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fld>
            <a:endParaRPr lang="en-US" sz="1000" dirty="0"/>
          </a:p>
        </p:txBody>
      </p:sp>
      <p:pic>
        <p:nvPicPr>
          <p:cNvPr id="30" name="Image 0" descr="Seedling icon: stewardship">
            <a:extLst>
              <a:ext uri="{FF2B5EF4-FFF2-40B4-BE49-F238E27FC236}">
                <a16:creationId xmlns:a16="http://schemas.microsoft.com/office/drawing/2014/main" id="{BE3E74CC-949E-155A-13EB-18F83BD0C1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641" y="2251710"/>
            <a:ext cx="374904" cy="374904"/>
          </a:xfrm>
          <a:prstGeom prst="rect">
            <a:avLst/>
          </a:prstGeom>
        </p:spPr>
      </p:pic>
      <p:pic>
        <p:nvPicPr>
          <p:cNvPr id="31" name="Image 1" descr="Eye icon: vigilance">
            <a:extLst>
              <a:ext uri="{FF2B5EF4-FFF2-40B4-BE49-F238E27FC236}">
                <a16:creationId xmlns:a16="http://schemas.microsoft.com/office/drawing/2014/main" id="{FC8576FA-DBD9-FED6-9C8E-873830F8D6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1" y="2832354"/>
            <a:ext cx="374904" cy="374904"/>
          </a:xfrm>
          <a:prstGeom prst="rect">
            <a:avLst/>
          </a:prstGeom>
        </p:spPr>
      </p:pic>
      <p:pic>
        <p:nvPicPr>
          <p:cNvPr id="32" name="Image 2" descr="Open book icon: integrity">
            <a:extLst>
              <a:ext uri="{FF2B5EF4-FFF2-40B4-BE49-F238E27FC236}">
                <a16:creationId xmlns:a16="http://schemas.microsoft.com/office/drawing/2014/main" id="{05C6C4C5-135B-6AD0-2A8D-617228581D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641" y="3412998"/>
            <a:ext cx="374904" cy="374904"/>
          </a:xfrm>
          <a:prstGeom prst="rect">
            <a:avLst/>
          </a:prstGeom>
        </p:spPr>
      </p:pic>
      <p:pic>
        <p:nvPicPr>
          <p:cNvPr id="33" name="Image 4" descr="Clipboard check icon: accountability">
            <a:extLst>
              <a:ext uri="{FF2B5EF4-FFF2-40B4-BE49-F238E27FC236}">
                <a16:creationId xmlns:a16="http://schemas.microsoft.com/office/drawing/2014/main" id="{9294E8B4-F370-E5C4-A912-64F4262FA4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641" y="3993642"/>
            <a:ext cx="374904" cy="374904"/>
          </a:xfrm>
          <a:prstGeom prst="rect">
            <a:avLst/>
          </a:prstGeom>
        </p:spPr>
      </p:pic>
      <p:pic>
        <p:nvPicPr>
          <p:cNvPr id="34" name="Image 3" descr="Scales icon: justice">
            <a:extLst>
              <a:ext uri="{FF2B5EF4-FFF2-40B4-BE49-F238E27FC236}">
                <a16:creationId xmlns:a16="http://schemas.microsoft.com/office/drawing/2014/main" id="{0FD9F9F9-B94C-74C1-C88E-F9943A5535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641" y="4574286"/>
            <a:ext cx="374904" cy="374904"/>
          </a:xfrm>
          <a:prstGeom prst="rect">
            <a:avLst/>
          </a:prstGeom>
        </p:spPr>
      </p:pic>
      <p:pic>
        <p:nvPicPr>
          <p:cNvPr id="35" name="Image 6" descr="Renew icon: resilience">
            <a:extLst>
              <a:ext uri="{FF2B5EF4-FFF2-40B4-BE49-F238E27FC236}">
                <a16:creationId xmlns:a16="http://schemas.microsoft.com/office/drawing/2014/main" id="{2F8B29AB-9D91-2979-6451-4EDE754E47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8641" y="5154930"/>
            <a:ext cx="374904" cy="374904"/>
          </a:xfrm>
          <a:prstGeom prst="rect">
            <a:avLst/>
          </a:prstGeom>
        </p:spPr>
      </p:pic>
      <p:pic>
        <p:nvPicPr>
          <p:cNvPr id="36" name="Image 5" descr="People icon: shared responsibility">
            <a:extLst>
              <a:ext uri="{FF2B5EF4-FFF2-40B4-BE49-F238E27FC236}">
                <a16:creationId xmlns:a16="http://schemas.microsoft.com/office/drawing/2014/main" id="{3E353F4B-5EAD-1E9E-39D2-9E11682D45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641" y="5735574"/>
            <a:ext cx="374905" cy="374904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73EE5933-4345-BE73-5A53-099D9A37BA55}"/>
              </a:ext>
            </a:extLst>
          </p:cNvPr>
          <p:cNvGrpSpPr/>
          <p:nvPr/>
        </p:nvGrpSpPr>
        <p:grpSpPr>
          <a:xfrm>
            <a:off x="11207186" y="194013"/>
            <a:ext cx="779779" cy="758403"/>
            <a:chOff x="11198578" y="246307"/>
            <a:chExt cx="779779" cy="758403"/>
          </a:xfrm>
        </p:grpSpPr>
        <p:sp>
          <p:nvSpPr>
            <p:cNvPr id="41" name="Shape 1">
              <a:extLst>
                <a:ext uri="{FF2B5EF4-FFF2-40B4-BE49-F238E27FC236}">
                  <a16:creationId xmlns:a16="http://schemas.microsoft.com/office/drawing/2014/main" id="{DDAC6567-12B7-DBDA-DFD2-B54D8156DAE6}"/>
                </a:ext>
              </a:extLst>
            </p:cNvPr>
            <p:cNvSpPr/>
            <p:nvPr/>
          </p:nvSpPr>
          <p:spPr>
            <a:xfrm>
              <a:off x="11198578" y="246307"/>
              <a:ext cx="779779" cy="758403"/>
            </a:xfrm>
            <a:prstGeom prst="ellipse">
              <a:avLst/>
            </a:prstGeom>
            <a:solidFill>
              <a:srgbClr val="141B47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42" name="Physical-digital gate" descr="Open church door with warm light, set in a stone wall that dissolves into pixels and circuitry">
              <a:extLst>
                <a:ext uri="{FF2B5EF4-FFF2-40B4-BE49-F238E27FC236}">
                  <a16:creationId xmlns:a16="http://schemas.microsoft.com/office/drawing/2014/main" id="{52A7E670-B7AE-A41F-A8CB-E073AB7AC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1356049" y="339301"/>
              <a:ext cx="499814" cy="499814"/>
            </a:xfrm>
            <a:prstGeom prst="rect">
              <a:avLst/>
            </a:prstGeom>
          </p:spPr>
        </p:pic>
      </p:grpSp>
      <p:sp>
        <p:nvSpPr>
          <p:cNvPr id="43" name="BFCy column header"/>
          <p:cNvSpPr/>
          <p:nvPr/>
        </p:nvSpPr>
        <p:spPr>
          <a:xfrm>
            <a:off x="8348472" y="1704881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227"/>
                </a:solidFill>
                <a:latin typeface="Calibri" pitchFamily="34" charset="0"/>
                <a:cs typeface="Calibri" pitchFamily="34" charset="-120"/>
              </a:rPr>
              <a:t>Cybersecurity Practice</a:t>
            </a:r>
            <a:endParaRPr lang="en-US" sz="1300" dirty="0"/>
          </a:p>
        </p:txBody>
      </p:sp>
      <p:sp>
        <p:nvSpPr>
          <p:cNvPr id="44" name="BFCy link: Stewardship"/>
          <p:cNvSpPr/>
          <p:nvPr/>
        </p:nvSpPr>
        <p:spPr>
          <a:xfrm>
            <a:off x="8342413" y="2197113"/>
            <a:ext cx="3022227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dirty="0">
                <a:latin typeface="Avenir Medium" panose="02000503020000020003" pitchFamily="2" charset="0"/>
                <a:cs typeface="Calibri" pitchFamily="34" charset="-120"/>
              </a:rPr>
              <a:t>Inventory and risk assess critical assets</a:t>
            </a:r>
          </a:p>
        </p:txBody>
      </p:sp>
      <p:sp>
        <p:nvSpPr>
          <p:cNvPr id="45" name="BFCy link: Vigilance"/>
          <p:cNvSpPr/>
          <p:nvPr/>
        </p:nvSpPr>
        <p:spPr>
          <a:xfrm>
            <a:off x="8342413" y="2773185"/>
            <a:ext cx="3022227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dirty="0">
                <a:latin typeface="Avenir Medium" panose="02000503020000020003" pitchFamily="2" charset="0"/>
                <a:cs typeface="Calibri" pitchFamily="34" charset="-120"/>
              </a:rPr>
              <a:t>Monitoring and verification against social engineering and impersonation</a:t>
            </a:r>
          </a:p>
        </p:txBody>
      </p:sp>
      <p:sp>
        <p:nvSpPr>
          <p:cNvPr id="46" name="BFCy link: Integrity"/>
          <p:cNvSpPr/>
          <p:nvPr/>
        </p:nvSpPr>
        <p:spPr>
          <a:xfrm>
            <a:off x="8342413" y="3358401"/>
            <a:ext cx="3022227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dirty="0">
                <a:latin typeface="Avenir Medium" panose="02000503020000020003" pitchFamily="2" charset="0"/>
                <a:cs typeface="Calibri" pitchFamily="34" charset="-120"/>
              </a:rPr>
              <a:t>Data integrity controls and checks against misinformation</a:t>
            </a:r>
          </a:p>
        </p:txBody>
      </p:sp>
      <p:sp>
        <p:nvSpPr>
          <p:cNvPr id="47" name="BFCy link: Accountability"/>
          <p:cNvSpPr/>
          <p:nvPr/>
        </p:nvSpPr>
        <p:spPr>
          <a:xfrm>
            <a:off x="8342413" y="3934473"/>
            <a:ext cx="3022227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dirty="0">
                <a:latin typeface="Avenir Medium" panose="02000503020000020003" pitchFamily="2" charset="0"/>
                <a:cs typeface="Calibri" pitchFamily="34" charset="-120"/>
              </a:rPr>
              <a:t>Least privilege, access reviews, and audit trails against insider and external threats</a:t>
            </a:r>
          </a:p>
        </p:txBody>
      </p:sp>
      <p:sp>
        <p:nvSpPr>
          <p:cNvPr id="48" name="BFCy link: Justice"/>
          <p:cNvSpPr/>
          <p:nvPr/>
        </p:nvSpPr>
        <p:spPr>
          <a:xfrm>
            <a:off x="8342413" y="4519689"/>
            <a:ext cx="3022227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dirty="0">
                <a:latin typeface="Avenir Medium" panose="02000503020000020003" pitchFamily="2" charset="0"/>
                <a:cs typeface="Calibri" pitchFamily="34" charset="-120"/>
              </a:rPr>
              <a:t>Breach notification and privacy obligations to the people affected</a:t>
            </a:r>
          </a:p>
        </p:txBody>
      </p:sp>
      <p:sp>
        <p:nvSpPr>
          <p:cNvPr id="49" name="BFCy link: Resilience"/>
          <p:cNvSpPr/>
          <p:nvPr/>
        </p:nvSpPr>
        <p:spPr>
          <a:xfrm>
            <a:off x="8342413" y="5104905"/>
            <a:ext cx="3022227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dirty="0">
                <a:latin typeface="Avenir Medium" panose="02000503020000020003" pitchFamily="2" charset="0"/>
                <a:cs typeface="Calibri" pitchFamily="34" charset="-120"/>
              </a:rPr>
              <a:t>Backups, continuity plans, and incident response</a:t>
            </a:r>
          </a:p>
        </p:txBody>
      </p:sp>
      <p:sp>
        <p:nvSpPr>
          <p:cNvPr id="50" name="BFCy link: Shared Responsibility"/>
          <p:cNvSpPr/>
          <p:nvPr/>
        </p:nvSpPr>
        <p:spPr>
          <a:xfrm>
            <a:off x="8342412" y="5680977"/>
            <a:ext cx="3120941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dirty="0">
                <a:latin typeface="Avenir Medium" panose="02000503020000020003" pitchFamily="2" charset="0"/>
                <a:cs typeface="Calibri" pitchFamily="34" charset="-120"/>
              </a:rPr>
              <a:t>Training and a security-aware church culture</a:t>
            </a:r>
          </a:p>
        </p:txBody>
      </p:sp>
      <p:sp>
        <p:nvSpPr>
          <p:cNvPr id="51" name="Column divider 2"/>
          <p:cNvSpPr/>
          <p:nvPr/>
        </p:nvSpPr>
        <p:spPr>
          <a:xfrm>
            <a:off x="8000525" y="1813065"/>
            <a:ext cx="0" cy="4526280"/>
          </a:xfrm>
          <a:prstGeom prst="line">
            <a:avLst/>
          </a:prstGeom>
          <a:noFill/>
          <a:ln w="12700">
            <a:solidFill>
              <a:srgbClr val="D8D2B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Principles footnote"/>
          <p:cNvSpPr/>
          <p:nvPr/>
        </p:nvSpPr>
        <p:spPr>
          <a:xfrm>
            <a:off x="640080" y="6291072"/>
            <a:ext cx="9601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i="1" dirty="0">
                <a:solidFill>
                  <a:srgbClr val="6B7086"/>
                </a:solidFill>
                <a:latin typeface="Calibri" pitchFamily="34" charset="0"/>
                <a:cs typeface="Calibri" pitchFamily="34" charset="-120"/>
              </a:rPr>
              <a:t>The seven principles extend the published BFCy model into governance practice. Risks named in the right-hand column come from the model (slide 12).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THE TECHNICAL CONTROLS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155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Cybersecurity Must Be a Part of Daily Operations</a:t>
            </a:r>
            <a:endParaRPr lang="en-US" sz="3200" dirty="0"/>
          </a:p>
        </p:txBody>
      </p:sp>
      <p:sp>
        <p:nvSpPr>
          <p:cNvPr id="21" name="Text 19"/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fld id="{521B5328-2946-4CCF-81B3-3F65BC038ECC}" type="slidenum">
              <a:rPr lang="en-US" sz="1000" dirty="0">
                <a:solidFill>
                  <a:srgbClr val="A6AD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fld>
            <a:endParaRPr lang="en-US" sz="1000" dirty="0"/>
          </a:p>
        </p:txBody>
      </p:sp>
      <p:sp>
        <p:nvSpPr>
          <p:cNvPr id="25" name="TextBox 24"/>
          <p:cNvSpPr txBox="1"/>
          <p:nvPr/>
        </p:nvSpPr>
        <p:spPr>
          <a:xfrm>
            <a:off x="658368" y="1538676"/>
            <a:ext cx="10789920" cy="2273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</a:pPr>
            <a:r>
              <a:rPr sz="1400" i="1" dirty="0">
                <a:solidFill>
                  <a:srgbClr val="6B7086"/>
                </a:solidFill>
                <a:latin typeface="Calibri" pitchFamily="2" charset="0"/>
                <a:cs typeface="Calibri" pitchFamily="34" charset="-120"/>
              </a:rPr>
              <a:t>Culture turns security from a technical requirement into a shared habit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13232" y="2901814"/>
            <a:ext cx="9800448" cy="73773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8" name="TextBox 27"/>
          <p:cNvSpPr txBox="1"/>
          <p:nvPr/>
        </p:nvSpPr>
        <p:spPr>
          <a:xfrm>
            <a:off x="737164" y="2356424"/>
            <a:ext cx="1938528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700" b="1" i="0" dirty="0">
                <a:solidFill>
                  <a:srgbClr val="1E2761"/>
                </a:solidFill>
                <a:latin typeface="Bookman Old Style"/>
              </a:rPr>
              <a:t>Governance</a:t>
            </a:r>
            <a:endParaRPr sz="1700" b="1" i="0" dirty="0">
              <a:solidFill>
                <a:srgbClr val="1E2761"/>
              </a:solidFill>
              <a:latin typeface="Bookman Old Style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359408" y="2819522"/>
            <a:ext cx="32004" cy="201168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2803370" y="2371862"/>
            <a:ext cx="1938528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700" b="1" i="0" dirty="0">
                <a:solidFill>
                  <a:srgbClr val="1E2761"/>
                </a:solidFill>
                <a:latin typeface="Bookman Old Style"/>
              </a:rPr>
              <a:t>Awareness</a:t>
            </a:r>
            <a:endParaRPr sz="1700" b="1" i="0" dirty="0">
              <a:solidFill>
                <a:srgbClr val="1E2761"/>
              </a:solidFill>
              <a:latin typeface="Bookman Old Style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405237" y="2832802"/>
            <a:ext cx="32004" cy="201168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016218" y="2361536"/>
            <a:ext cx="1938528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700" b="1" i="0" dirty="0">
                <a:solidFill>
                  <a:srgbClr val="1E2761"/>
                </a:solidFill>
                <a:latin typeface="Bookman Old Style"/>
              </a:rPr>
              <a:t>Behavior</a:t>
            </a:r>
            <a:endParaRPr sz="1700" b="1" i="0" dirty="0">
              <a:solidFill>
                <a:srgbClr val="1E2761"/>
              </a:solidFill>
              <a:latin typeface="Bookman Old Style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576796" y="2846951"/>
            <a:ext cx="32004" cy="201168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7296912" y="2371862"/>
            <a:ext cx="1938528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700" b="1" i="0" dirty="0">
                <a:solidFill>
                  <a:srgbClr val="1E2761"/>
                </a:solidFill>
                <a:latin typeface="Bookman Old Style"/>
              </a:rPr>
              <a:t>Community</a:t>
            </a:r>
            <a:endParaRPr sz="1700" b="1" i="0" dirty="0">
              <a:solidFill>
                <a:srgbClr val="1E2761"/>
              </a:solidFill>
              <a:latin typeface="Bookman Old Style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955280" y="2866112"/>
            <a:ext cx="32004" cy="201168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40" name="TextBox 39"/>
          <p:cNvSpPr txBox="1"/>
          <p:nvPr/>
        </p:nvSpPr>
        <p:spPr>
          <a:xfrm>
            <a:off x="9509760" y="2371862"/>
            <a:ext cx="1938528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700" b="1" i="0" dirty="0">
                <a:solidFill>
                  <a:srgbClr val="1E2761"/>
                </a:solidFill>
                <a:latin typeface="Bookman Old Style"/>
              </a:rPr>
              <a:t>Culture</a:t>
            </a:r>
            <a:endParaRPr sz="1700" b="1" i="0" dirty="0">
              <a:solidFill>
                <a:srgbClr val="1E2761"/>
              </a:solidFill>
              <a:latin typeface="Bookman Old Style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9982313" y="2846951"/>
            <a:ext cx="32004" cy="201168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42" name="TextBox 41"/>
          <p:cNvSpPr txBox="1"/>
          <p:nvPr/>
        </p:nvSpPr>
        <p:spPr>
          <a:xfrm>
            <a:off x="933422" y="4813000"/>
            <a:ext cx="1010412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2000" dirty="0">
                <a:solidFill>
                  <a:srgbClr val="1E2761"/>
                </a:solidFill>
                <a:latin typeface="Calibri" pitchFamily="2" charset="0"/>
              </a:rPr>
              <a:t>Security isn’t only about technology and physical devices.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12551" y="5246808"/>
            <a:ext cx="1155192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1600" dirty="0">
                <a:solidFill>
                  <a:srgbClr val="545B7B"/>
                </a:solidFill>
                <a:latin typeface="Calibri" pitchFamily="2" charset="0"/>
              </a:rPr>
              <a:t>Security</a:t>
            </a:r>
            <a:r>
              <a:rPr sz="1600" dirty="0">
                <a:solidFill>
                  <a:srgbClr val="545B7B"/>
                </a:solidFill>
                <a:latin typeface="Calibri" pitchFamily="2" charset="0"/>
              </a:rPr>
              <a:t> is </a:t>
            </a:r>
            <a:r>
              <a:rPr lang="en-US" sz="1600" dirty="0">
                <a:solidFill>
                  <a:srgbClr val="545B7B"/>
                </a:solidFill>
                <a:latin typeface="Calibri" pitchFamily="2" charset="0"/>
              </a:rPr>
              <a:t>amplified </a:t>
            </a:r>
            <a:r>
              <a:rPr sz="1600" dirty="0">
                <a:solidFill>
                  <a:srgbClr val="545B7B"/>
                </a:solidFill>
                <a:latin typeface="Calibri" pitchFamily="2" charset="0"/>
              </a:rPr>
              <a:t>when people understand that protecting one another is part of how the church cares for its community.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801368" y="4148068"/>
            <a:ext cx="8503920" cy="18288"/>
          </a:xfrm>
          <a:prstGeom prst="rect">
            <a:avLst/>
          </a:prstGeom>
          <a:solidFill>
            <a:srgbClr val="E2E5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154A77E-05D4-21F1-3383-10402E1D3FC5}"/>
              </a:ext>
            </a:extLst>
          </p:cNvPr>
          <p:cNvGrpSpPr/>
          <p:nvPr/>
        </p:nvGrpSpPr>
        <p:grpSpPr>
          <a:xfrm>
            <a:off x="11207186" y="194013"/>
            <a:ext cx="779779" cy="758403"/>
            <a:chOff x="11198578" y="246307"/>
            <a:chExt cx="779779" cy="758403"/>
          </a:xfrm>
        </p:grpSpPr>
        <p:sp>
          <p:nvSpPr>
            <p:cNvPr id="5" name="Shape 1">
              <a:extLst>
                <a:ext uri="{FF2B5EF4-FFF2-40B4-BE49-F238E27FC236}">
                  <a16:creationId xmlns:a16="http://schemas.microsoft.com/office/drawing/2014/main" id="{1869BA00-C366-9D24-D8B9-A0F852DA072C}"/>
                </a:ext>
              </a:extLst>
            </p:cNvPr>
            <p:cNvSpPr/>
            <p:nvPr/>
          </p:nvSpPr>
          <p:spPr>
            <a:xfrm>
              <a:off x="11198578" y="246307"/>
              <a:ext cx="779779" cy="758403"/>
            </a:xfrm>
            <a:prstGeom prst="ellipse">
              <a:avLst/>
            </a:prstGeom>
            <a:solidFill>
              <a:srgbClr val="141B47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6" name="Physical-digital gate" descr="Open church door with warm light, set in a stone wall that dissolves into pixels and circuitry">
              <a:extLst>
                <a:ext uri="{FF2B5EF4-FFF2-40B4-BE49-F238E27FC236}">
                  <a16:creationId xmlns:a16="http://schemas.microsoft.com/office/drawing/2014/main" id="{2CD9DE12-A6CF-98A2-D9ED-5A0C0EFDB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56049" y="339301"/>
              <a:ext cx="499814" cy="499814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3F67DAD-3487-F5F0-78CC-CBB04B62E0FF}"/>
              </a:ext>
            </a:extLst>
          </p:cNvPr>
          <p:cNvSpPr txBox="1"/>
          <p:nvPr/>
        </p:nvSpPr>
        <p:spPr>
          <a:xfrm>
            <a:off x="746844" y="3162870"/>
            <a:ext cx="1461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libri" pitchFamily="2" charset="0"/>
              </a:rPr>
              <a:t>Sets direction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ACF11E-B167-A312-C0DD-31E5BCE3634F}"/>
              </a:ext>
            </a:extLst>
          </p:cNvPr>
          <p:cNvSpPr txBox="1"/>
          <p:nvPr/>
        </p:nvSpPr>
        <p:spPr>
          <a:xfrm>
            <a:off x="2803370" y="3162125"/>
            <a:ext cx="12677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alibri" pitchFamily="2" charset="0"/>
              </a:rPr>
              <a:t>Informs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38361B-08AB-1AE3-C5F4-2FD68CAB8CF6}"/>
              </a:ext>
            </a:extLst>
          </p:cNvPr>
          <p:cNvSpPr txBox="1"/>
          <p:nvPr/>
        </p:nvSpPr>
        <p:spPr>
          <a:xfrm>
            <a:off x="4942925" y="3154012"/>
            <a:ext cx="12677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alibri" pitchFamily="2" charset="0"/>
              </a:rPr>
              <a:t>Protects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07A8CA-79FA-218F-2F52-9AB47639F422}"/>
              </a:ext>
            </a:extLst>
          </p:cNvPr>
          <p:cNvSpPr txBox="1"/>
          <p:nvPr/>
        </p:nvSpPr>
        <p:spPr>
          <a:xfrm>
            <a:off x="7353413" y="3173173"/>
            <a:ext cx="12677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alibri" pitchFamily="2" charset="0"/>
              </a:rPr>
              <a:t>Reinforces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1B7314-98A2-6EC2-7358-2BEF0DCB136D}"/>
              </a:ext>
            </a:extLst>
          </p:cNvPr>
          <p:cNvSpPr txBox="1"/>
          <p:nvPr/>
        </p:nvSpPr>
        <p:spPr>
          <a:xfrm>
            <a:off x="9348442" y="3183589"/>
            <a:ext cx="12677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alibri" pitchFamily="2" charset="0"/>
              </a:rPr>
              <a:t>Sustains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PRINCIPLE MEETS PRACTICE – GOVERNANCE IN ACTION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698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  <a:latin typeface="Bookman Old Style" pitchFamily="34" charset="0"/>
              </a:rPr>
              <a:t>Five Questions Every Church Leader Should Ask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5173454-2D88-71AE-8C2A-52197D4B7D09}"/>
              </a:ext>
            </a:extLst>
          </p:cNvPr>
          <p:cNvGrpSpPr/>
          <p:nvPr/>
        </p:nvGrpSpPr>
        <p:grpSpPr>
          <a:xfrm>
            <a:off x="640080" y="1848676"/>
            <a:ext cx="10698480" cy="3769316"/>
            <a:chOff x="640080" y="1756850"/>
            <a:chExt cx="10698480" cy="3702118"/>
          </a:xfrm>
        </p:grpSpPr>
        <p:sp>
          <p:nvSpPr>
            <p:cNvPr id="6" name="Text 4"/>
            <p:cNvSpPr/>
            <p:nvPr/>
          </p:nvSpPr>
          <p:spPr>
            <a:xfrm>
              <a:off x="1371600" y="1828800"/>
              <a:ext cx="996696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What information has God entrusted to our care?</a:t>
              </a:r>
              <a:endParaRPr lang="en-US" sz="1600" dirty="0"/>
            </a:p>
          </p:txBody>
        </p:sp>
        <p:sp>
          <p:nvSpPr>
            <p:cNvPr id="7" name="Shape 5"/>
            <p:cNvSpPr/>
            <p:nvPr/>
          </p:nvSpPr>
          <p:spPr>
            <a:xfrm>
              <a:off x="1371600" y="2432304"/>
              <a:ext cx="9601200" cy="0"/>
            </a:xfrm>
            <a:prstGeom prst="line">
              <a:avLst/>
            </a:prstGeom>
            <a:noFill/>
            <a:ln w="9525">
              <a:solidFill>
                <a:srgbClr val="3A4390"/>
              </a:solidFill>
              <a:prstDash val="solid"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0" name="Text 8"/>
            <p:cNvSpPr/>
            <p:nvPr/>
          </p:nvSpPr>
          <p:spPr>
            <a:xfrm>
              <a:off x="1371600" y="2615184"/>
              <a:ext cx="996696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Who has access to it — and why?</a:t>
              </a:r>
              <a:endParaRPr lang="en-US" sz="1600" dirty="0"/>
            </a:p>
          </p:txBody>
        </p:sp>
        <p:sp>
          <p:nvSpPr>
            <p:cNvPr id="11" name="Shape 9"/>
            <p:cNvSpPr/>
            <p:nvPr/>
          </p:nvSpPr>
          <p:spPr>
            <a:xfrm>
              <a:off x="1371600" y="3218688"/>
              <a:ext cx="9601200" cy="0"/>
            </a:xfrm>
            <a:prstGeom prst="line">
              <a:avLst/>
            </a:prstGeom>
            <a:noFill/>
            <a:ln w="9525">
              <a:solidFill>
                <a:srgbClr val="3A4390"/>
              </a:solidFill>
              <a:prstDash val="solid"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4" name="Text 12"/>
            <p:cNvSpPr/>
            <p:nvPr/>
          </p:nvSpPr>
          <p:spPr>
            <a:xfrm>
              <a:off x="1371600" y="3401568"/>
              <a:ext cx="996696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60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What aspects of our church culture enable vulnerability?</a:t>
              </a:r>
              <a:endParaRPr lang="en-US" sz="1600" dirty="0"/>
            </a:p>
          </p:txBody>
        </p:sp>
        <p:sp>
          <p:nvSpPr>
            <p:cNvPr id="15" name="Shape 13"/>
            <p:cNvSpPr/>
            <p:nvPr/>
          </p:nvSpPr>
          <p:spPr>
            <a:xfrm>
              <a:off x="1371600" y="4005072"/>
              <a:ext cx="9601200" cy="0"/>
            </a:xfrm>
            <a:prstGeom prst="line">
              <a:avLst/>
            </a:prstGeom>
            <a:noFill/>
            <a:ln w="9525">
              <a:solidFill>
                <a:srgbClr val="3A4390"/>
              </a:solidFill>
              <a:prstDash val="solid"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8" name="Text 16"/>
            <p:cNvSpPr/>
            <p:nvPr/>
          </p:nvSpPr>
          <p:spPr>
            <a:xfrm>
              <a:off x="1371600" y="4187952"/>
              <a:ext cx="996696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If our systems were unavailable this Sunday, how would our ministry continue?</a:t>
              </a:r>
              <a:endParaRPr lang="en-US" sz="1600" dirty="0"/>
            </a:p>
          </p:txBody>
        </p:sp>
        <p:sp>
          <p:nvSpPr>
            <p:cNvPr id="19" name="Shape 17"/>
            <p:cNvSpPr/>
            <p:nvPr/>
          </p:nvSpPr>
          <p:spPr>
            <a:xfrm>
              <a:off x="1371600" y="4791456"/>
              <a:ext cx="9601200" cy="0"/>
            </a:xfrm>
            <a:prstGeom prst="line">
              <a:avLst/>
            </a:prstGeom>
            <a:noFill/>
            <a:ln w="9525">
              <a:solidFill>
                <a:srgbClr val="3A4390"/>
              </a:solidFill>
              <a:prstDash val="solid"/>
            </a:ln>
          </p:spPr>
          <p:txBody>
            <a:bodyPr/>
            <a:lstStyle/>
            <a:p>
              <a:endParaRPr lang="en-US" sz="1600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2DCAE99-7BA6-9A3C-F569-416791E4F878}"/>
                </a:ext>
              </a:extLst>
            </p:cNvPr>
            <p:cNvGrpSpPr/>
            <p:nvPr/>
          </p:nvGrpSpPr>
          <p:grpSpPr>
            <a:xfrm>
              <a:off x="640080" y="1756850"/>
              <a:ext cx="502920" cy="3702118"/>
              <a:chOff x="640080" y="1783080"/>
              <a:chExt cx="502920" cy="3648456"/>
            </a:xfrm>
          </p:grpSpPr>
          <p:sp>
            <p:nvSpPr>
              <p:cNvPr id="4" name="Shape 2"/>
              <p:cNvSpPr/>
              <p:nvPr/>
            </p:nvSpPr>
            <p:spPr>
              <a:xfrm>
                <a:off x="640080" y="1783080"/>
                <a:ext cx="502920" cy="502920"/>
              </a:xfrm>
              <a:prstGeom prst="ellipse">
                <a:avLst/>
              </a:prstGeom>
              <a:solidFill>
                <a:srgbClr val="C9A227"/>
              </a:solidFill>
              <a:ln/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5" name="Text 3"/>
              <p:cNvSpPr/>
              <p:nvPr/>
            </p:nvSpPr>
            <p:spPr>
              <a:xfrm>
                <a:off x="640080" y="1783080"/>
                <a:ext cx="502920" cy="5029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600" b="1" dirty="0">
                    <a:solidFill>
                      <a:srgbClr val="141B47"/>
                    </a:solidFill>
                    <a:latin typeface="Bookman Old Style" pitchFamily="34" charset="0"/>
                    <a:ea typeface="Bookman Old Style" pitchFamily="34" charset="-122"/>
                    <a:cs typeface="Bookman Old Style" pitchFamily="34" charset="-120"/>
                  </a:rPr>
                  <a:t>1</a:t>
                </a:r>
                <a:endParaRPr lang="en-US" sz="1600" dirty="0"/>
              </a:p>
            </p:txBody>
          </p:sp>
          <p:sp>
            <p:nvSpPr>
              <p:cNvPr id="8" name="Shape 6"/>
              <p:cNvSpPr/>
              <p:nvPr/>
            </p:nvSpPr>
            <p:spPr>
              <a:xfrm>
                <a:off x="640080" y="2569464"/>
                <a:ext cx="502920" cy="502920"/>
              </a:xfrm>
              <a:prstGeom prst="ellipse">
                <a:avLst/>
              </a:prstGeom>
              <a:solidFill>
                <a:srgbClr val="C9A227"/>
              </a:solidFill>
              <a:ln/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9" name="Text 7"/>
              <p:cNvSpPr/>
              <p:nvPr/>
            </p:nvSpPr>
            <p:spPr>
              <a:xfrm>
                <a:off x="640080" y="2569464"/>
                <a:ext cx="502920" cy="5029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600" b="1" dirty="0">
                    <a:solidFill>
                      <a:srgbClr val="141B47"/>
                    </a:solidFill>
                    <a:latin typeface="Bookman Old Style" pitchFamily="34" charset="0"/>
                    <a:ea typeface="Bookman Old Style" pitchFamily="34" charset="-122"/>
                    <a:cs typeface="Bookman Old Style" pitchFamily="34" charset="-120"/>
                  </a:rPr>
                  <a:t>2</a:t>
                </a:r>
                <a:endParaRPr lang="en-US" sz="1600" dirty="0"/>
              </a:p>
            </p:txBody>
          </p:sp>
          <p:sp>
            <p:nvSpPr>
              <p:cNvPr id="12" name="Shape 10"/>
              <p:cNvSpPr/>
              <p:nvPr/>
            </p:nvSpPr>
            <p:spPr>
              <a:xfrm>
                <a:off x="640080" y="3355848"/>
                <a:ext cx="502920" cy="502920"/>
              </a:xfrm>
              <a:prstGeom prst="ellipse">
                <a:avLst/>
              </a:prstGeom>
              <a:solidFill>
                <a:srgbClr val="C9A227"/>
              </a:solidFill>
              <a:ln/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13" name="Text 11"/>
              <p:cNvSpPr/>
              <p:nvPr/>
            </p:nvSpPr>
            <p:spPr>
              <a:xfrm>
                <a:off x="640080" y="3355848"/>
                <a:ext cx="502920" cy="5029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600" b="1" dirty="0">
                    <a:solidFill>
                      <a:srgbClr val="141B47"/>
                    </a:solidFill>
                    <a:latin typeface="Bookman Old Style" pitchFamily="34" charset="0"/>
                    <a:ea typeface="Bookman Old Style" pitchFamily="34" charset="-122"/>
                    <a:cs typeface="Bookman Old Style" pitchFamily="34" charset="-120"/>
                  </a:rPr>
                  <a:t>3</a:t>
                </a:r>
                <a:endParaRPr lang="en-US" sz="1600" dirty="0"/>
              </a:p>
            </p:txBody>
          </p:sp>
          <p:sp>
            <p:nvSpPr>
              <p:cNvPr id="16" name="Shape 14"/>
              <p:cNvSpPr/>
              <p:nvPr/>
            </p:nvSpPr>
            <p:spPr>
              <a:xfrm>
                <a:off x="640080" y="4142232"/>
                <a:ext cx="502920" cy="502920"/>
              </a:xfrm>
              <a:prstGeom prst="ellipse">
                <a:avLst/>
              </a:prstGeom>
              <a:solidFill>
                <a:srgbClr val="C9A227"/>
              </a:solidFill>
              <a:ln/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17" name="Text 15"/>
              <p:cNvSpPr/>
              <p:nvPr/>
            </p:nvSpPr>
            <p:spPr>
              <a:xfrm>
                <a:off x="640080" y="4142232"/>
                <a:ext cx="502920" cy="5029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600" b="1" dirty="0">
                    <a:solidFill>
                      <a:srgbClr val="141B47"/>
                    </a:solidFill>
                    <a:latin typeface="Bookman Old Style" pitchFamily="34" charset="0"/>
                    <a:ea typeface="Bookman Old Style" pitchFamily="34" charset="-122"/>
                    <a:cs typeface="Bookman Old Style" pitchFamily="34" charset="-120"/>
                  </a:rPr>
                  <a:t>4</a:t>
                </a:r>
                <a:endParaRPr lang="en-US" sz="1600" dirty="0"/>
              </a:p>
            </p:txBody>
          </p:sp>
          <p:sp>
            <p:nvSpPr>
              <p:cNvPr id="20" name="Shape 18"/>
              <p:cNvSpPr/>
              <p:nvPr/>
            </p:nvSpPr>
            <p:spPr>
              <a:xfrm>
                <a:off x="640080" y="4928616"/>
                <a:ext cx="502920" cy="502920"/>
              </a:xfrm>
              <a:prstGeom prst="ellipse">
                <a:avLst/>
              </a:prstGeom>
              <a:solidFill>
                <a:srgbClr val="C9A227"/>
              </a:solidFill>
              <a:ln/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21" name="Text 19"/>
              <p:cNvSpPr/>
              <p:nvPr/>
            </p:nvSpPr>
            <p:spPr>
              <a:xfrm>
                <a:off x="640080" y="4928616"/>
                <a:ext cx="502920" cy="5029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600" b="1" dirty="0">
                    <a:solidFill>
                      <a:srgbClr val="141B47"/>
                    </a:solidFill>
                    <a:latin typeface="Bookman Old Style" pitchFamily="34" charset="0"/>
                    <a:ea typeface="Bookman Old Style" pitchFamily="34" charset="-122"/>
                    <a:cs typeface="Bookman Old Style" pitchFamily="34" charset="-120"/>
                  </a:rPr>
                  <a:t>5</a:t>
                </a:r>
                <a:endParaRPr lang="en-US" sz="1600" dirty="0"/>
              </a:p>
            </p:txBody>
          </p:sp>
        </p:grpSp>
        <p:sp>
          <p:nvSpPr>
            <p:cNvPr id="22" name="Text 20"/>
            <p:cNvSpPr/>
            <p:nvPr/>
          </p:nvSpPr>
          <p:spPr>
            <a:xfrm>
              <a:off x="1371600" y="4974336"/>
              <a:ext cx="996696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60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How would we know if someone were impersonating one of our leaders?</a:t>
              </a:r>
              <a:endParaRPr lang="en-US" sz="1600" dirty="0"/>
            </a:p>
          </p:txBody>
        </p:sp>
      </p:grpSp>
      <p:sp>
        <p:nvSpPr>
          <p:cNvPr id="23" name="Text 21"/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fld id="{6F914A6B-C9D5-43C9-AB96-CF7A6C61E29F}" type="slidenum">
              <a:rPr lang="en-US" sz="1000" dirty="0">
                <a:solidFill>
                  <a:srgbClr val="8892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fld>
            <a:endParaRPr lang="en-US" sz="1000" dirty="0"/>
          </a:p>
        </p:txBody>
      </p:sp>
      <p:sp>
        <p:nvSpPr>
          <p:cNvPr id="29" name="Tag Stewardship"/>
          <p:cNvSpPr txBox="1"/>
          <p:nvPr/>
        </p:nvSpPr>
        <p:spPr>
          <a:xfrm>
            <a:off x="8559325" y="2031570"/>
            <a:ext cx="2377440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600" b="1" i="0" dirty="0">
                <a:solidFill>
                  <a:srgbClr val="C9A227"/>
                </a:solidFill>
                <a:latin typeface="Calibri"/>
              </a:rPr>
              <a:t>STEWARDSHIP</a:t>
            </a:r>
          </a:p>
        </p:txBody>
      </p:sp>
      <p:sp>
        <p:nvSpPr>
          <p:cNvPr id="30" name="Tag Accountability"/>
          <p:cNvSpPr txBox="1"/>
          <p:nvPr/>
        </p:nvSpPr>
        <p:spPr>
          <a:xfrm>
            <a:off x="8559325" y="2832228"/>
            <a:ext cx="2377440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600" b="1" i="0" dirty="0">
                <a:solidFill>
                  <a:srgbClr val="C9A227"/>
                </a:solidFill>
                <a:latin typeface="Calibri"/>
              </a:rPr>
              <a:t>ACCOUNTABILITY</a:t>
            </a:r>
            <a:endParaRPr sz="1100" b="1" i="0" dirty="0">
              <a:solidFill>
                <a:srgbClr val="C9A227"/>
              </a:solidFill>
              <a:latin typeface="Calibri"/>
            </a:endParaRPr>
          </a:p>
        </p:txBody>
      </p:sp>
      <p:sp>
        <p:nvSpPr>
          <p:cNvPr id="31" name="Tag Shared Responsibility"/>
          <p:cNvSpPr txBox="1"/>
          <p:nvPr/>
        </p:nvSpPr>
        <p:spPr>
          <a:xfrm>
            <a:off x="8559325" y="3632886"/>
            <a:ext cx="2377440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600" b="1" i="0" dirty="0">
                <a:solidFill>
                  <a:srgbClr val="C9A227"/>
                </a:solidFill>
                <a:latin typeface="Calibri"/>
              </a:rPr>
              <a:t>SHARED</a:t>
            </a:r>
            <a:r>
              <a:rPr sz="1400" b="1" i="0" dirty="0">
                <a:solidFill>
                  <a:srgbClr val="C9A227"/>
                </a:solidFill>
                <a:latin typeface="Calibri"/>
              </a:rPr>
              <a:t> RESPONSIBILITY</a:t>
            </a:r>
          </a:p>
        </p:txBody>
      </p:sp>
      <p:sp>
        <p:nvSpPr>
          <p:cNvPr id="32" name="Tag Resilience"/>
          <p:cNvSpPr txBox="1"/>
          <p:nvPr/>
        </p:nvSpPr>
        <p:spPr>
          <a:xfrm>
            <a:off x="8559325" y="4433544"/>
            <a:ext cx="2377440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600" b="1" i="0" dirty="0">
                <a:solidFill>
                  <a:srgbClr val="C9A227"/>
                </a:solidFill>
                <a:latin typeface="Calibri"/>
              </a:rPr>
              <a:t>RESILIENCE</a:t>
            </a:r>
            <a:endParaRPr sz="1100" b="1" i="0" dirty="0">
              <a:solidFill>
                <a:srgbClr val="C9A227"/>
              </a:solidFill>
              <a:latin typeface="Calibri"/>
            </a:endParaRPr>
          </a:p>
        </p:txBody>
      </p:sp>
      <p:sp>
        <p:nvSpPr>
          <p:cNvPr id="33" name="Tag Vigilance"/>
          <p:cNvSpPr txBox="1"/>
          <p:nvPr/>
        </p:nvSpPr>
        <p:spPr>
          <a:xfrm>
            <a:off x="8559325" y="5234202"/>
            <a:ext cx="2377440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600" b="1" i="0" dirty="0">
                <a:solidFill>
                  <a:srgbClr val="C9A227"/>
                </a:solidFill>
                <a:latin typeface="Calibri"/>
              </a:rPr>
              <a:t>VIGILANCE</a:t>
            </a:r>
            <a:endParaRPr sz="1100" b="1" i="0" dirty="0">
              <a:solidFill>
                <a:srgbClr val="C9A227"/>
              </a:solidFill>
              <a:latin typeface="Calibri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492B05F-0810-5202-9DEE-098F13F648BD}"/>
              </a:ext>
            </a:extLst>
          </p:cNvPr>
          <p:cNvGrpSpPr/>
          <p:nvPr/>
        </p:nvGrpSpPr>
        <p:grpSpPr>
          <a:xfrm>
            <a:off x="11207186" y="194013"/>
            <a:ext cx="779779" cy="758403"/>
            <a:chOff x="11198578" y="246307"/>
            <a:chExt cx="779779" cy="758403"/>
          </a:xfrm>
        </p:grpSpPr>
        <p:sp>
          <p:nvSpPr>
            <p:cNvPr id="35" name="Shape 1">
              <a:extLst>
                <a:ext uri="{FF2B5EF4-FFF2-40B4-BE49-F238E27FC236}">
                  <a16:creationId xmlns:a16="http://schemas.microsoft.com/office/drawing/2014/main" id="{953B30BE-F86E-52AB-5B93-1E9907BBE6DC}"/>
                </a:ext>
              </a:extLst>
            </p:cNvPr>
            <p:cNvSpPr/>
            <p:nvPr/>
          </p:nvSpPr>
          <p:spPr>
            <a:xfrm>
              <a:off x="11198578" y="246307"/>
              <a:ext cx="779779" cy="758403"/>
            </a:xfrm>
            <a:prstGeom prst="ellipse">
              <a:avLst/>
            </a:prstGeom>
            <a:solidFill>
              <a:srgbClr val="141B47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36" name="Physical-digital gate" descr="Open church door with warm light, set in a stone wall that dissolves into pixels and circuitry">
              <a:extLst>
                <a:ext uri="{FF2B5EF4-FFF2-40B4-BE49-F238E27FC236}">
                  <a16:creationId xmlns:a16="http://schemas.microsoft.com/office/drawing/2014/main" id="{9A520D6C-6338-277F-1D26-F396F9363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56049" y="339301"/>
              <a:ext cx="499814" cy="49981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CE9249-F8E9-67D8-3ED1-8FA691A09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C64E522-7F5B-2931-26C5-EC7C99D62325}"/>
              </a:ext>
            </a:extLst>
          </p:cNvPr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9A227"/>
                </a:solidFill>
                <a:latin typeface="Calibri" pitchFamily="34" charset="0"/>
                <a:cs typeface="Calibri" pitchFamily="34" charset="-120"/>
              </a:rPr>
              <a:t>SAME MISSION, CHANGING TIMES</a:t>
            </a:r>
            <a:endParaRPr lang="en-US" sz="13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4E173E3-A7A8-7BD4-FDE2-18843EB58BB9}"/>
              </a:ext>
            </a:extLst>
          </p:cNvPr>
          <p:cNvSpPr/>
          <p:nvPr/>
        </p:nvSpPr>
        <p:spPr>
          <a:xfrm>
            <a:off x="640079" y="1041439"/>
            <a:ext cx="11018521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Access Changed – Not the Mission of Stewardship</a:t>
            </a:r>
            <a:endParaRPr lang="en-US" sz="320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BCE72180-3F1A-3231-27C8-0D2D8EEB8307}"/>
              </a:ext>
            </a:extLst>
          </p:cNvPr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fld id="{B754435C-031C-4499-BE22-17127E8FD65A}" type="slidenum">
              <a:rPr lang="en-US" sz="1000" dirty="0">
                <a:solidFill>
                  <a:srgbClr val="A6AD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fld>
            <a:endParaRPr lang="en-US" sz="1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54E961-85D3-D18A-1797-F22460A06F20}"/>
              </a:ext>
            </a:extLst>
          </p:cNvPr>
          <p:cNvSpPr txBox="1"/>
          <p:nvPr/>
        </p:nvSpPr>
        <p:spPr>
          <a:xfrm>
            <a:off x="1107790" y="2041893"/>
            <a:ext cx="9884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pc="300" dirty="0">
                <a:latin typeface="Calibri" pitchFamily="2" charset="0"/>
              </a:rPr>
              <a:t>Vigilance. Protection. Stewardship.  </a:t>
            </a:r>
          </a:p>
        </p:txBody>
      </p:sp>
      <p:pic>
        <p:nvPicPr>
          <p:cNvPr id="28" name="Picture 27" descr="Comic strip: an ancient gatekeeper and a modern church leader compare guarding the gate and guarding the network. The main gate changed; the stewardship did not.">
            <a:extLst>
              <a:ext uri="{FF2B5EF4-FFF2-40B4-BE49-F238E27FC236}">
                <a16:creationId xmlns:a16="http://schemas.microsoft.com/office/drawing/2014/main" id="{C74B266D-5472-02EB-3234-44C6905AE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034" y="2556779"/>
            <a:ext cx="9794917" cy="3169849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340ADCB-CE47-4F83-8715-6F05774FE8C2}"/>
              </a:ext>
            </a:extLst>
          </p:cNvPr>
          <p:cNvGrpSpPr/>
          <p:nvPr/>
        </p:nvGrpSpPr>
        <p:grpSpPr>
          <a:xfrm>
            <a:off x="11207186" y="194013"/>
            <a:ext cx="779779" cy="758403"/>
            <a:chOff x="11198578" y="246307"/>
            <a:chExt cx="779779" cy="758403"/>
          </a:xfrm>
        </p:grpSpPr>
        <p:sp>
          <p:nvSpPr>
            <p:cNvPr id="8" name="Shape 1">
              <a:extLst>
                <a:ext uri="{FF2B5EF4-FFF2-40B4-BE49-F238E27FC236}">
                  <a16:creationId xmlns:a16="http://schemas.microsoft.com/office/drawing/2014/main" id="{DADFEEB0-9579-D253-B356-0803A32DF882}"/>
                </a:ext>
              </a:extLst>
            </p:cNvPr>
            <p:cNvSpPr/>
            <p:nvPr/>
          </p:nvSpPr>
          <p:spPr>
            <a:xfrm>
              <a:off x="11198578" y="246307"/>
              <a:ext cx="779779" cy="758403"/>
            </a:xfrm>
            <a:prstGeom prst="ellipse">
              <a:avLst/>
            </a:prstGeom>
            <a:solidFill>
              <a:srgbClr val="141B47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9" name="Physical-digital gate" descr="Open church door with warm light, set in a stone wall that dissolves into pixels and circuitry">
              <a:extLst>
                <a:ext uri="{FF2B5EF4-FFF2-40B4-BE49-F238E27FC236}">
                  <a16:creationId xmlns:a16="http://schemas.microsoft.com/office/drawing/2014/main" id="{E6D97B8E-FB45-ACBD-8498-829B1DAA7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356049" y="339301"/>
              <a:ext cx="499814" cy="4998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21045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18"/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fld id="{70784BF0-2AD5-4CF6-9819-5EC72BB97887}" type="slidenum">
              <a:rPr lang="en-US" sz="1000" dirty="0">
                <a:solidFill>
                  <a:srgbClr val="8892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fld>
            <a:endParaRPr lang="en-US" sz="10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487FE65-BA3D-28FA-8D69-0436E8ACF2CC}"/>
              </a:ext>
            </a:extLst>
          </p:cNvPr>
          <p:cNvSpPr/>
          <p:nvPr/>
        </p:nvSpPr>
        <p:spPr>
          <a:xfrm>
            <a:off x="1281684" y="3849742"/>
            <a:ext cx="9628632" cy="22860"/>
          </a:xfrm>
          <a:prstGeom prst="rect">
            <a:avLst/>
          </a:prstGeom>
          <a:solidFill>
            <a:srgbClr val="505E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Step This Week"/>
          <p:cNvSpPr txBox="1"/>
          <p:nvPr/>
        </p:nvSpPr>
        <p:spPr>
          <a:xfrm>
            <a:off x="483297" y="2185207"/>
            <a:ext cx="3474720" cy="8463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b="1" i="0" dirty="0">
                <a:solidFill>
                  <a:srgbClr val="C9A227"/>
                </a:solidFill>
                <a:latin typeface="Calibri"/>
              </a:rPr>
              <a:t>THIS WEEK</a:t>
            </a:r>
          </a:p>
          <a:p>
            <a:pPr algn="ctr"/>
            <a:r>
              <a:rPr sz="1600" b="0" i="0" dirty="0">
                <a:solidFill>
                  <a:srgbClr val="FFFFFF"/>
                </a:solidFill>
                <a:latin typeface="Calibri"/>
              </a:rPr>
              <a:t>Ask the five questions with your leadership team.</a:t>
            </a:r>
          </a:p>
        </p:txBody>
      </p:sp>
      <p:sp>
        <p:nvSpPr>
          <p:cNvPr id="33" name="Step This Month"/>
          <p:cNvSpPr txBox="1"/>
          <p:nvPr/>
        </p:nvSpPr>
        <p:spPr>
          <a:xfrm>
            <a:off x="4186617" y="2185207"/>
            <a:ext cx="3474720" cy="8463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i="0" dirty="0">
                <a:solidFill>
                  <a:srgbClr val="C9A227"/>
                </a:solidFill>
                <a:latin typeface="Calibri"/>
              </a:rPr>
              <a:t>OVER THE NEXT</a:t>
            </a:r>
            <a:r>
              <a:rPr b="1" i="0" dirty="0">
                <a:solidFill>
                  <a:srgbClr val="C9A227"/>
                </a:solidFill>
                <a:latin typeface="Calibri"/>
              </a:rPr>
              <a:t> MONTH</a:t>
            </a:r>
          </a:p>
          <a:p>
            <a:pPr algn="ctr"/>
            <a:r>
              <a:rPr sz="1600" b="0" i="0" dirty="0">
                <a:solidFill>
                  <a:srgbClr val="FFFFFF"/>
                </a:solidFill>
                <a:latin typeface="Calibri"/>
              </a:rPr>
              <a:t>Name an owner for each </a:t>
            </a:r>
            <a:endParaRPr lang="en-US" sz="1600" b="0" i="0" dirty="0">
              <a:solidFill>
                <a:srgbClr val="FFFFFF"/>
              </a:solidFill>
              <a:latin typeface="Calibri"/>
            </a:endParaRPr>
          </a:p>
          <a:p>
            <a:pPr algn="ctr"/>
            <a:r>
              <a:rPr sz="1600" b="0" i="0" dirty="0">
                <a:solidFill>
                  <a:srgbClr val="FFFFFF"/>
                </a:solidFill>
                <a:latin typeface="Calibri"/>
              </a:rPr>
              <a:t>of your digital gates.</a:t>
            </a:r>
          </a:p>
        </p:txBody>
      </p:sp>
      <p:sp>
        <p:nvSpPr>
          <p:cNvPr id="34" name="Step This Quarter"/>
          <p:cNvSpPr txBox="1"/>
          <p:nvPr/>
        </p:nvSpPr>
        <p:spPr>
          <a:xfrm>
            <a:off x="7889937" y="2185207"/>
            <a:ext cx="3474720" cy="8463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b="1" i="0" dirty="0">
                <a:solidFill>
                  <a:srgbClr val="C9A227"/>
                </a:solidFill>
                <a:latin typeface="Calibri"/>
              </a:rPr>
              <a:t>THIS QUARTER</a:t>
            </a:r>
          </a:p>
          <a:p>
            <a:pPr algn="ctr"/>
            <a:r>
              <a:rPr sz="1600" b="0" i="0" dirty="0">
                <a:solidFill>
                  <a:srgbClr val="FFFFFF"/>
                </a:solidFill>
                <a:latin typeface="Calibri"/>
              </a:rPr>
              <a:t>Rehearse how ministry continues if systems go down on a Sunday.</a:t>
            </a:r>
          </a:p>
        </p:txBody>
      </p:sp>
      <p:sp>
        <p:nvSpPr>
          <p:cNvPr id="36" name="Closing Verse"/>
          <p:cNvSpPr txBox="1"/>
          <p:nvPr/>
        </p:nvSpPr>
        <p:spPr>
          <a:xfrm>
            <a:off x="808780" y="4824247"/>
            <a:ext cx="1023039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0" i="1" dirty="0">
                <a:solidFill>
                  <a:schemeClr val="bg1"/>
                </a:solidFill>
                <a:latin typeface="Calibri"/>
              </a:rPr>
              <a:t>“For as the body without the spirit is dead, so faith without works is dead also.” — James 2:26 (KJV)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4666E5C-53DA-4C81-10D2-0833C3F31E84}"/>
              </a:ext>
            </a:extLst>
          </p:cNvPr>
          <p:cNvGrpSpPr/>
          <p:nvPr/>
        </p:nvGrpSpPr>
        <p:grpSpPr>
          <a:xfrm>
            <a:off x="11207186" y="194013"/>
            <a:ext cx="779779" cy="758403"/>
            <a:chOff x="11198578" y="246307"/>
            <a:chExt cx="779779" cy="758403"/>
          </a:xfrm>
        </p:grpSpPr>
        <p:sp>
          <p:nvSpPr>
            <p:cNvPr id="3" name="Shape 1">
              <a:extLst>
                <a:ext uri="{FF2B5EF4-FFF2-40B4-BE49-F238E27FC236}">
                  <a16:creationId xmlns:a16="http://schemas.microsoft.com/office/drawing/2014/main" id="{3FACD244-3151-8C19-5FFE-19A7D6A279DB}"/>
                </a:ext>
              </a:extLst>
            </p:cNvPr>
            <p:cNvSpPr/>
            <p:nvPr/>
          </p:nvSpPr>
          <p:spPr>
            <a:xfrm>
              <a:off x="11198578" y="246307"/>
              <a:ext cx="779779" cy="758403"/>
            </a:xfrm>
            <a:prstGeom prst="ellipse">
              <a:avLst/>
            </a:prstGeom>
            <a:solidFill>
              <a:srgbClr val="141B47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4" name="Physical-digital gate" descr="Open church door with warm light, set in a stone wall that dissolves into pixels and circuitry">
              <a:extLst>
                <a:ext uri="{FF2B5EF4-FFF2-40B4-BE49-F238E27FC236}">
                  <a16:creationId xmlns:a16="http://schemas.microsoft.com/office/drawing/2014/main" id="{4CE44515-501C-DBAF-6C79-842B7A33B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56049" y="339301"/>
              <a:ext cx="499814" cy="499814"/>
            </a:xfrm>
            <a:prstGeom prst="rect">
              <a:avLst/>
            </a:prstGeom>
          </p:spPr>
        </p:pic>
      </p:grpSp>
      <p:sp>
        <p:nvSpPr>
          <p:cNvPr id="5" name="Text 1">
            <a:extLst>
              <a:ext uri="{FF2B5EF4-FFF2-40B4-BE49-F238E27FC236}">
                <a16:creationId xmlns:a16="http://schemas.microsoft.com/office/drawing/2014/main" id="{94A957D4-7F51-3668-4954-711213E32C86}"/>
              </a:ext>
            </a:extLst>
          </p:cNvPr>
          <p:cNvSpPr/>
          <p:nvPr/>
        </p:nvSpPr>
        <p:spPr>
          <a:xfrm>
            <a:off x="640080" y="822960"/>
            <a:ext cx="10698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  <a:latin typeface="Bookman Old Style" pitchFamily="34" charset="0"/>
              </a:rPr>
              <a:t>How to Get Started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18"/>
          <p:cNvSpPr/>
          <p:nvPr/>
        </p:nvSpPr>
        <p:spPr>
          <a:xfrm>
            <a:off x="11475720" y="6473952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fld id="{BE237180-EE40-4EB1-9055-AC29C956E239}" type="slidenum">
              <a:rPr lang="en-US" sz="1000" dirty="0">
                <a:solidFill>
                  <a:srgbClr val="8892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fld>
            <a:endParaRPr lang="en-US" sz="10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1F3059B-261F-CF9E-2DA7-817B92A8E79C}"/>
              </a:ext>
            </a:extLst>
          </p:cNvPr>
          <p:cNvSpPr txBox="1"/>
          <p:nvPr/>
        </p:nvSpPr>
        <p:spPr>
          <a:xfrm>
            <a:off x="633933" y="1145107"/>
            <a:ext cx="11186260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A church organization might not be subject to a regulation stating, 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“Every church shall maintain a cybersecurity risk management program...”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en-US" sz="2400" dirty="0">
              <a:solidFill>
                <a:schemeClr val="bg1"/>
              </a:solidFill>
            </a:endParaRPr>
          </a:p>
          <a:p>
            <a:pPr algn="ctr"/>
            <a:r>
              <a:rPr lang="en-US" sz="2050" b="1" dirty="0">
                <a:solidFill>
                  <a:schemeClr val="bg1"/>
                </a:solidFill>
              </a:rPr>
              <a:t>But that does not mean it has no legal or contractual obligations for the information entrusted to it.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487FE65-BA3D-28FA-8D69-0436E8ACF2CC}"/>
              </a:ext>
            </a:extLst>
          </p:cNvPr>
          <p:cNvSpPr/>
          <p:nvPr/>
        </p:nvSpPr>
        <p:spPr>
          <a:xfrm>
            <a:off x="1229867" y="3526848"/>
            <a:ext cx="9628632" cy="22860"/>
          </a:xfrm>
          <a:prstGeom prst="rect">
            <a:avLst/>
          </a:prstGeom>
          <a:solidFill>
            <a:srgbClr val="505E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593BA71-A440-32F4-DCBF-DD04EE9D10ED}"/>
              </a:ext>
            </a:extLst>
          </p:cNvPr>
          <p:cNvSpPr txBox="1"/>
          <p:nvPr/>
        </p:nvSpPr>
        <p:spPr>
          <a:xfrm>
            <a:off x="2368891" y="4624656"/>
            <a:ext cx="750404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0" i="1" dirty="0">
                <a:solidFill>
                  <a:srgbClr val="CADCFC"/>
                </a:solidFill>
                <a:latin typeface="Calibri"/>
              </a:rPr>
              <a:t>Guarding the Gates isn’t about becoming cybersecurity experts.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3EB506A-D8B9-DC7A-7684-F737FDB16577}"/>
              </a:ext>
            </a:extLst>
          </p:cNvPr>
          <p:cNvSpPr txBox="1"/>
          <p:nvPr/>
        </p:nvSpPr>
        <p:spPr>
          <a:xfrm>
            <a:off x="1229867" y="5063568"/>
            <a:ext cx="9994392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i="0" dirty="0">
                <a:solidFill>
                  <a:srgbClr val="C9A227"/>
                </a:solidFill>
                <a:latin typeface="Bookman Old Style"/>
              </a:rPr>
              <a:t>It’s about good governance and stewardship.</a:t>
            </a:r>
          </a:p>
        </p:txBody>
      </p:sp>
      <p:sp>
        <p:nvSpPr>
          <p:cNvPr id="32" name="Legal Examples"/>
          <p:cNvSpPr txBox="1"/>
          <p:nvPr/>
        </p:nvSpPr>
        <p:spPr>
          <a:xfrm>
            <a:off x="1229867" y="3703320"/>
            <a:ext cx="9628632" cy="4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1" i="0">
                <a:solidFill>
                  <a:srgbClr val="C9A227"/>
                </a:solidFill>
                <a:latin typeface="Calibri"/>
              </a:rPr>
              <a:t>Examples: </a:t>
            </a:r>
            <a:r>
              <a:rPr sz="1400" b="0" i="0">
                <a:solidFill>
                  <a:srgbClr val="FFFFFF"/>
                </a:solidFill>
                <a:latin typeface="Calibri"/>
              </a:rPr>
              <a:t>breach-notification laws  •  state privacy laws  •  PCI DSS v4.0.1 for card giving (contractual)  •  payroll records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9F9B4C6-128C-DADA-1B4D-9083847E0B9F}"/>
              </a:ext>
            </a:extLst>
          </p:cNvPr>
          <p:cNvGrpSpPr/>
          <p:nvPr/>
        </p:nvGrpSpPr>
        <p:grpSpPr>
          <a:xfrm>
            <a:off x="11207186" y="194013"/>
            <a:ext cx="779779" cy="758403"/>
            <a:chOff x="11198578" y="246307"/>
            <a:chExt cx="779779" cy="758403"/>
          </a:xfrm>
        </p:grpSpPr>
        <p:sp>
          <p:nvSpPr>
            <p:cNvPr id="3" name="Shape 1">
              <a:extLst>
                <a:ext uri="{FF2B5EF4-FFF2-40B4-BE49-F238E27FC236}">
                  <a16:creationId xmlns:a16="http://schemas.microsoft.com/office/drawing/2014/main" id="{E2EB5B1A-0F28-DF11-D508-351D6617B62A}"/>
                </a:ext>
              </a:extLst>
            </p:cNvPr>
            <p:cNvSpPr/>
            <p:nvPr/>
          </p:nvSpPr>
          <p:spPr>
            <a:xfrm>
              <a:off x="11198578" y="246307"/>
              <a:ext cx="779779" cy="758403"/>
            </a:xfrm>
            <a:prstGeom prst="ellipse">
              <a:avLst/>
            </a:prstGeom>
            <a:solidFill>
              <a:srgbClr val="141B47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4" name="Physical-digital gate" descr="Open church door with warm light, set in a stone wall that dissolves into pixels and circuitry">
              <a:extLst>
                <a:ext uri="{FF2B5EF4-FFF2-40B4-BE49-F238E27FC236}">
                  <a16:creationId xmlns:a16="http://schemas.microsoft.com/office/drawing/2014/main" id="{71146B29-9ED3-F040-9D98-346452D4A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56049" y="339301"/>
              <a:ext cx="499814" cy="49981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go circle"/>
          <p:cNvSpPr/>
          <p:nvPr/>
        </p:nvSpPr>
        <p:spPr>
          <a:xfrm>
            <a:off x="11201400" y="246888"/>
            <a:ext cx="777240" cy="77724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Series logo" descr="Guarding the Gates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8560" y="384048"/>
            <a:ext cx="502920" cy="502920"/>
          </a:xfrm>
          <a:prstGeom prst="rect">
            <a:avLst/>
          </a:prstGeom>
        </p:spPr>
      </p:pic>
      <p:pic>
        <p:nvPicPr>
          <p:cNvPr id="4" name="Portrait" descr="Portrait of Dr. Laura A. Jone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2440" y="1051560"/>
            <a:ext cx="3291840" cy="4114800"/>
          </a:xfrm>
          <a:prstGeom prst="rect">
            <a:avLst/>
          </a:prstGeom>
        </p:spPr>
      </p:pic>
      <p:sp>
        <p:nvSpPr>
          <p:cNvPr id="5" name="Kicker"/>
          <p:cNvSpPr txBox="1"/>
          <p:nvPr/>
        </p:nvSpPr>
        <p:spPr>
          <a:xfrm>
            <a:off x="64008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4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</a:t>
            </a:r>
            <a:endParaRPr lang="en-US" sz="1300" dirty="0"/>
          </a:p>
        </p:txBody>
      </p:sp>
      <p:sp>
        <p:nvSpPr>
          <p:cNvPr id="6" name="Name"/>
          <p:cNvSpPr txBox="1"/>
          <p:nvPr/>
        </p:nvSpPr>
        <p:spPr>
          <a:xfrm>
            <a:off x="640080" y="914400"/>
            <a:ext cx="7132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76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Dr. Laura A. Jones</a:t>
            </a:r>
            <a:endParaRPr lang="en-US" sz="3600" dirty="0"/>
          </a:p>
        </p:txBody>
      </p:sp>
      <p:sp>
        <p:nvSpPr>
          <p:cNvPr id="7" name="Role line"/>
          <p:cNvSpPr txBox="1"/>
          <p:nvPr/>
        </p:nvSpPr>
        <p:spPr>
          <a:xfrm>
            <a:off x="640080" y="169164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Cybersecurity risk and governance leader  |  Researcher  |  Educator</a:t>
            </a:r>
            <a:endParaRPr lang="en-US" sz="1600" dirty="0"/>
          </a:p>
        </p:txBody>
      </p:sp>
      <p:sp>
        <p:nvSpPr>
          <p:cNvPr id="8" name="Marker card 1"/>
          <p:cNvSpPr/>
          <p:nvPr/>
        </p:nvSpPr>
        <p:spPr>
          <a:xfrm>
            <a:off x="640080" y="2423160"/>
            <a:ext cx="3337560" cy="1005840"/>
          </a:xfrm>
          <a:prstGeom prst="rect">
            <a:avLst/>
          </a:prstGeom>
          <a:solidFill>
            <a:srgbClr val="F4F5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Marker 1"/>
          <p:cNvSpPr txBox="1"/>
          <p:nvPr/>
        </p:nvSpPr>
        <p:spPr>
          <a:xfrm>
            <a:off x="841248" y="251460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2000" b="1" dirty="0">
                <a:solidFill>
                  <a:srgbClr val="9A7B10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21 years</a:t>
            </a:r>
            <a:endParaRPr lang="en-US" sz="20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32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U.S. Army service, retired Master Sergeant</a:t>
            </a:r>
            <a:endParaRPr lang="en-US" sz="2000" dirty="0"/>
          </a:p>
        </p:txBody>
      </p:sp>
      <p:sp>
        <p:nvSpPr>
          <p:cNvPr id="10" name="Marker card 2"/>
          <p:cNvSpPr/>
          <p:nvPr/>
        </p:nvSpPr>
        <p:spPr>
          <a:xfrm>
            <a:off x="4160520" y="2423160"/>
            <a:ext cx="3337560" cy="1005840"/>
          </a:xfrm>
          <a:prstGeom prst="rect">
            <a:avLst/>
          </a:prstGeom>
          <a:solidFill>
            <a:srgbClr val="F4F5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Marker 2"/>
          <p:cNvSpPr txBox="1"/>
          <p:nvPr/>
        </p:nvSpPr>
        <p:spPr>
          <a:xfrm>
            <a:off x="4361688" y="251460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2000" b="1" dirty="0">
                <a:solidFill>
                  <a:srgbClr val="9A7B10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2 Ph.D.s</a:t>
            </a:r>
            <a:endParaRPr lang="en-US" sz="20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32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 Leadership and Product Management</a:t>
            </a:r>
            <a:endParaRPr lang="en-US" sz="2000" dirty="0"/>
          </a:p>
        </p:txBody>
      </p:sp>
      <p:sp>
        <p:nvSpPr>
          <p:cNvPr id="12" name="Marker card 3"/>
          <p:cNvSpPr/>
          <p:nvPr/>
        </p:nvSpPr>
        <p:spPr>
          <a:xfrm>
            <a:off x="640080" y="3611880"/>
            <a:ext cx="3337560" cy="1005840"/>
          </a:xfrm>
          <a:prstGeom prst="rect">
            <a:avLst/>
          </a:prstGeom>
          <a:solidFill>
            <a:srgbClr val="F4F5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Marker 3"/>
          <p:cNvSpPr txBox="1"/>
          <p:nvPr/>
        </p:nvSpPr>
        <p:spPr>
          <a:xfrm>
            <a:off x="841248" y="370332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2000" b="1" dirty="0">
                <a:solidFill>
                  <a:srgbClr val="9A7B10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40+</a:t>
            </a:r>
            <a:endParaRPr lang="en-US" sz="20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32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Peer-reviewed publications on cybersecurity, AI, and risk</a:t>
            </a:r>
            <a:endParaRPr lang="en-US" sz="2000" dirty="0"/>
          </a:p>
        </p:txBody>
      </p:sp>
      <p:sp>
        <p:nvSpPr>
          <p:cNvPr id="14" name="Marker card 4"/>
          <p:cNvSpPr/>
          <p:nvPr/>
        </p:nvSpPr>
        <p:spPr>
          <a:xfrm>
            <a:off x="4160520" y="3611880"/>
            <a:ext cx="3337560" cy="1005840"/>
          </a:xfrm>
          <a:prstGeom prst="rect">
            <a:avLst/>
          </a:prstGeom>
          <a:solidFill>
            <a:srgbClr val="F4F5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Marker 4"/>
          <p:cNvSpPr txBox="1"/>
          <p:nvPr/>
        </p:nvSpPr>
        <p:spPr>
          <a:xfrm>
            <a:off x="4361688" y="370332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2000" b="1" dirty="0">
                <a:solidFill>
                  <a:srgbClr val="9A7B10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Executive coach</a:t>
            </a:r>
            <a:endParaRPr lang="en-US" sz="20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327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Carnegie Mellon Chief Risk Officer program</a:t>
            </a:r>
            <a:endParaRPr lang="en-US" sz="2000" dirty="0"/>
          </a:p>
        </p:txBody>
      </p:sp>
      <p:sp>
        <p:nvSpPr>
          <p:cNvPr id="16" name="Contact band"/>
          <p:cNvSpPr/>
          <p:nvPr/>
        </p:nvSpPr>
        <p:spPr>
          <a:xfrm>
            <a:off x="0" y="5486400"/>
            <a:ext cx="12191695" cy="137160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Invitation"/>
          <p:cNvSpPr txBox="1"/>
          <p:nvPr/>
        </p:nvSpPr>
        <p:spPr>
          <a:xfrm>
            <a:off x="640080" y="5669280"/>
            <a:ext cx="5943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C9CE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Let’s continue the conversation</a:t>
            </a:r>
            <a:endParaRPr lang="en-US" sz="1600" dirty="0"/>
          </a:p>
        </p:txBody>
      </p:sp>
      <p:sp>
        <p:nvSpPr>
          <p:cNvPr id="18" name="Email"/>
          <p:cNvSpPr txBox="1"/>
          <p:nvPr/>
        </p:nvSpPr>
        <p:spPr>
          <a:xfrm>
            <a:off x="640080" y="608076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DrJones@STEMulateMinds.com</a:t>
            </a:r>
            <a:endParaRPr lang="en-US" sz="2600" dirty="0"/>
          </a:p>
        </p:txBody>
      </p:sp>
      <p:sp>
        <p:nvSpPr>
          <p:cNvPr id="19" name="Location"/>
          <p:cNvSpPr txBox="1"/>
          <p:nvPr/>
        </p:nvSpPr>
        <p:spPr>
          <a:xfrm>
            <a:off x="10224654" y="6080760"/>
            <a:ext cx="115962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C9CE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Atlanta, GA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Bookman Old Styl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7695</TotalTime>
  <Words>1745</Words>
  <Application>Microsoft Office PowerPoint</Application>
  <PresentationFormat>Widescreen</PresentationFormat>
  <Paragraphs>302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Aptos</vt:lpstr>
      <vt:lpstr>Arial</vt:lpstr>
      <vt:lpstr>Avenir Medium</vt:lpstr>
      <vt:lpstr>Bookman Old Style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Author</cp:lastModifiedBy>
  <cp:revision>24</cp:revision>
  <dcterms:created xsi:type="dcterms:W3CDTF">2026-08-28T02:47:41Z</dcterms:created>
  <dcterms:modified xsi:type="dcterms:W3CDTF">2026-10-24T18:54:15Z</dcterms:modified>
</cp:coreProperties>
</file>