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9"/>
  </p:notesMasterIdLst>
  <p:handoutMasterIdLst>
    <p:handoutMasterId r:id="rId50"/>
  </p:handoutMasterIdLst>
  <p:sldIdLst>
    <p:sldId id="313" r:id="rId5"/>
    <p:sldId id="449" r:id="rId6"/>
    <p:sldId id="288" r:id="rId7"/>
    <p:sldId id="290" r:id="rId8"/>
    <p:sldId id="455" r:id="rId9"/>
    <p:sldId id="298" r:id="rId10"/>
    <p:sldId id="420" r:id="rId11"/>
    <p:sldId id="297" r:id="rId12"/>
    <p:sldId id="456" r:id="rId13"/>
    <p:sldId id="434" r:id="rId14"/>
    <p:sldId id="418" r:id="rId15"/>
    <p:sldId id="266" r:id="rId16"/>
    <p:sldId id="267" r:id="rId17"/>
    <p:sldId id="261" r:id="rId18"/>
    <p:sldId id="458" r:id="rId19"/>
    <p:sldId id="419" r:id="rId20"/>
    <p:sldId id="416" r:id="rId21"/>
    <p:sldId id="274" r:id="rId22"/>
    <p:sldId id="303" r:id="rId23"/>
    <p:sldId id="302" r:id="rId24"/>
    <p:sldId id="278" r:id="rId25"/>
    <p:sldId id="275" r:id="rId26"/>
    <p:sldId id="276" r:id="rId27"/>
    <p:sldId id="277" r:id="rId28"/>
    <p:sldId id="270" r:id="rId29"/>
    <p:sldId id="444" r:id="rId30"/>
    <p:sldId id="445" r:id="rId31"/>
    <p:sldId id="452" r:id="rId32"/>
    <p:sldId id="453" r:id="rId33"/>
    <p:sldId id="457" r:id="rId34"/>
    <p:sldId id="436" r:id="rId35"/>
    <p:sldId id="435" r:id="rId36"/>
    <p:sldId id="439" r:id="rId37"/>
    <p:sldId id="442" r:id="rId38"/>
    <p:sldId id="440" r:id="rId39"/>
    <p:sldId id="447" r:id="rId40"/>
    <p:sldId id="437" r:id="rId41"/>
    <p:sldId id="299" r:id="rId42"/>
    <p:sldId id="301" r:id="rId43"/>
    <p:sldId id="305" r:id="rId44"/>
    <p:sldId id="441" r:id="rId45"/>
    <p:sldId id="448" r:id="rId46"/>
    <p:sldId id="451" r:id="rId47"/>
    <p:sldId id="279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C1A380-FAC0-65F7-AB35-5DB084ABC591}" v="37" dt="2026-10-23T23:52:45.767"/>
    <p1510:client id="{4407A9B3-CDEA-82EC-A0F9-983728F215CF}" v="42" dt="2026-10-23T19:43:14.958"/>
    <p1510:client id="{8B5F53D0-FD5B-8AFC-6278-457D28F042A7}" v="23" dt="2026-10-23T18:43:05.4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handoutMaster" Target="handoutMasters/handoutMaster1.xml"/><Relationship Id="rId55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nevra Williams" userId="S::gen@gmwcounsel.com::fa5c7053-fded-49a8-a3d3-db1cef074204" providerId="AD" clId="Web-{1BC1A380-FAC0-65F7-AB35-5DB084ABC591}"/>
    <pc:docChg chg="addSld modSld">
      <pc:chgData name="Genevra Williams" userId="S::gen@gmwcounsel.com::fa5c7053-fded-49a8-a3d3-db1cef074204" providerId="AD" clId="Web-{1BC1A380-FAC0-65F7-AB35-5DB084ABC591}" dt="2026-10-23T23:52:45.767" v="36" actId="20577"/>
      <pc:docMkLst>
        <pc:docMk/>
      </pc:docMkLst>
      <pc:sldChg chg="modSp">
        <pc:chgData name="Genevra Williams" userId="S::gen@gmwcounsel.com::fa5c7053-fded-49a8-a3d3-db1cef074204" providerId="AD" clId="Web-{1BC1A380-FAC0-65F7-AB35-5DB084ABC591}" dt="2026-10-23T23:35:45.486" v="33" actId="20577"/>
        <pc:sldMkLst>
          <pc:docMk/>
          <pc:sldMk cId="3694832481" sldId="279"/>
        </pc:sldMkLst>
        <pc:spChg chg="mod">
          <ac:chgData name="Genevra Williams" userId="S::gen@gmwcounsel.com::fa5c7053-fded-49a8-a3d3-db1cef074204" providerId="AD" clId="Web-{1BC1A380-FAC0-65F7-AB35-5DB084ABC591}" dt="2026-10-23T23:35:45.486" v="33" actId="20577"/>
          <ac:spMkLst>
            <pc:docMk/>
            <pc:sldMk cId="3694832481" sldId="279"/>
            <ac:spMk id="4" creationId="{00000000-0000-0000-0000-000000000000}"/>
          </ac:spMkLst>
        </pc:spChg>
      </pc:sldChg>
      <pc:sldChg chg="modSp">
        <pc:chgData name="Genevra Williams" userId="S::gen@gmwcounsel.com::fa5c7053-fded-49a8-a3d3-db1cef074204" providerId="AD" clId="Web-{1BC1A380-FAC0-65F7-AB35-5DB084ABC591}" dt="2026-10-23T23:34:23.747" v="0" actId="20577"/>
        <pc:sldMkLst>
          <pc:docMk/>
          <pc:sldMk cId="1488180054" sldId="456"/>
        </pc:sldMkLst>
        <pc:spChg chg="mod">
          <ac:chgData name="Genevra Williams" userId="S::gen@gmwcounsel.com::fa5c7053-fded-49a8-a3d3-db1cef074204" providerId="AD" clId="Web-{1BC1A380-FAC0-65F7-AB35-5DB084ABC591}" dt="2026-10-23T23:34:23.747" v="0" actId="20577"/>
          <ac:spMkLst>
            <pc:docMk/>
            <pc:sldMk cId="1488180054" sldId="456"/>
            <ac:spMk id="3" creationId="{2B212CF7-11C0-D8F6-ED73-23716F00DB5C}"/>
          </ac:spMkLst>
        </pc:spChg>
      </pc:sldChg>
      <pc:sldChg chg="modSp add">
        <pc:chgData name="Genevra Williams" userId="S::gen@gmwcounsel.com::fa5c7053-fded-49a8-a3d3-db1cef074204" providerId="AD" clId="Web-{1BC1A380-FAC0-65F7-AB35-5DB084ABC591}" dt="2026-10-23T23:52:32.626" v="35" actId="20577"/>
        <pc:sldMkLst>
          <pc:docMk/>
          <pc:sldMk cId="3080410248" sldId="457"/>
        </pc:sldMkLst>
        <pc:spChg chg="mod">
          <ac:chgData name="Genevra Williams" userId="S::gen@gmwcounsel.com::fa5c7053-fded-49a8-a3d3-db1cef074204" providerId="AD" clId="Web-{1BC1A380-FAC0-65F7-AB35-5DB084ABC591}" dt="2026-10-23T23:52:32.626" v="35" actId="20577"/>
          <ac:spMkLst>
            <pc:docMk/>
            <pc:sldMk cId="3080410248" sldId="457"/>
            <ac:spMk id="3" creationId="{95D2B050-5B3A-898E-45A3-0A7D7EDC9723}"/>
          </ac:spMkLst>
        </pc:spChg>
      </pc:sldChg>
      <pc:sldChg chg="modSp add">
        <pc:chgData name="Genevra Williams" userId="S::gen@gmwcounsel.com::fa5c7053-fded-49a8-a3d3-db1cef074204" providerId="AD" clId="Web-{1BC1A380-FAC0-65F7-AB35-5DB084ABC591}" dt="2026-10-23T23:52:45.767" v="36" actId="20577"/>
        <pc:sldMkLst>
          <pc:docMk/>
          <pc:sldMk cId="1071368143" sldId="458"/>
        </pc:sldMkLst>
        <pc:spChg chg="mod">
          <ac:chgData name="Genevra Williams" userId="S::gen@gmwcounsel.com::fa5c7053-fded-49a8-a3d3-db1cef074204" providerId="AD" clId="Web-{1BC1A380-FAC0-65F7-AB35-5DB084ABC591}" dt="2026-10-23T23:52:45.767" v="36" actId="20577"/>
          <ac:spMkLst>
            <pc:docMk/>
            <pc:sldMk cId="1071368143" sldId="458"/>
            <ac:spMk id="3" creationId="{95D2B050-5B3A-898E-45A3-0A7D7EDC9723}"/>
          </ac:spMkLst>
        </pc:spChg>
      </pc:sldChg>
    </pc:docChg>
  </pc:docChgLst>
  <pc:docChgLst>
    <pc:chgData name="Kristen Remington" userId="S::kristen@gmwcounsel.com::d01b15d4-c557-4722-92d0-39bd81780c41" providerId="AD" clId="Web-{4407A9B3-CDEA-82EC-A0F9-983728F215CF}"/>
    <pc:docChg chg="modSld">
      <pc:chgData name="Kristen Remington" userId="S::kristen@gmwcounsel.com::d01b15d4-c557-4722-92d0-39bd81780c41" providerId="AD" clId="Web-{4407A9B3-CDEA-82EC-A0F9-983728F215CF}" dt="2026-10-23T19:43:14.958" v="41" actId="20577"/>
      <pc:docMkLst>
        <pc:docMk/>
      </pc:docMkLst>
      <pc:sldChg chg="modSp">
        <pc:chgData name="Kristen Remington" userId="S::kristen@gmwcounsel.com::d01b15d4-c557-4722-92d0-39bd81780c41" providerId="AD" clId="Web-{4407A9B3-CDEA-82EC-A0F9-983728F215CF}" dt="2026-10-23T19:43:14.958" v="41" actId="20577"/>
        <pc:sldMkLst>
          <pc:docMk/>
          <pc:sldMk cId="1461627515" sldId="313"/>
        </pc:sldMkLst>
        <pc:spChg chg="mod">
          <ac:chgData name="Kristen Remington" userId="S::kristen@gmwcounsel.com::d01b15d4-c557-4722-92d0-39bd81780c41" providerId="AD" clId="Web-{4407A9B3-CDEA-82EC-A0F9-983728F215CF}" dt="2026-10-23T19:43:14.958" v="41" actId="20577"/>
          <ac:spMkLst>
            <pc:docMk/>
            <pc:sldMk cId="1461627515" sldId="313"/>
            <ac:spMk id="2" creationId="{00000000-0000-0000-0000-000000000000}"/>
          </ac:spMkLst>
        </pc:spChg>
        <pc:spChg chg="mod">
          <ac:chgData name="Kristen Remington" userId="S::kristen@gmwcounsel.com::d01b15d4-c557-4722-92d0-39bd81780c41" providerId="AD" clId="Web-{4407A9B3-CDEA-82EC-A0F9-983728F215CF}" dt="2026-10-23T19:42:35.770" v="4" actId="20577"/>
          <ac:spMkLst>
            <pc:docMk/>
            <pc:sldMk cId="1461627515" sldId="313"/>
            <ac:spMk id="16" creationId="{00000000-0000-0000-0000-000000000000}"/>
          </ac:spMkLst>
        </pc:spChg>
      </pc:sldChg>
    </pc:docChg>
  </pc:docChgLst>
  <pc:docChgLst>
    <pc:chgData name="Kristen Remington" userId="S::kristen@gmwcounsel.com::d01b15d4-c557-4722-92d0-39bd81780c41" providerId="AD" clId="Web-{8B5F53D0-FD5B-8AFC-6278-457D28F042A7}"/>
    <pc:docChg chg="modSld">
      <pc:chgData name="Kristen Remington" userId="S::kristen@gmwcounsel.com::d01b15d4-c557-4722-92d0-39bd81780c41" providerId="AD" clId="Web-{8B5F53D0-FD5B-8AFC-6278-457D28F042A7}" dt="2026-10-23T18:43:05.494" v="22" actId="20577"/>
      <pc:docMkLst>
        <pc:docMk/>
      </pc:docMkLst>
      <pc:sldChg chg="modSp">
        <pc:chgData name="Kristen Remington" userId="S::kristen@gmwcounsel.com::d01b15d4-c557-4722-92d0-39bd81780c41" providerId="AD" clId="Web-{8B5F53D0-FD5B-8AFC-6278-457D28F042A7}" dt="2026-10-23T18:43:05.494" v="22" actId="20577"/>
        <pc:sldMkLst>
          <pc:docMk/>
          <pc:sldMk cId="1461627515" sldId="313"/>
        </pc:sldMkLst>
        <pc:spChg chg="mod">
          <ac:chgData name="Kristen Remington" userId="S::kristen@gmwcounsel.com::d01b15d4-c557-4722-92d0-39bd81780c41" providerId="AD" clId="Web-{8B5F53D0-FD5B-8AFC-6278-457D28F042A7}" dt="2026-10-23T18:43:05.494" v="22" actId="20577"/>
          <ac:spMkLst>
            <pc:docMk/>
            <pc:sldMk cId="1461627515" sldId="313"/>
            <ac:spMk id="16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1A8D2DE-E7F1-42AB-A2EA-29A486D581E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EDF160-6967-429F-96F3-EB8C23ABE30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1B8BCA-61AD-4028-A62A-78CB2A264D0A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F87B86-D681-421B-AA41-8D995FEF29B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E9838-6BEC-4994-9283-5C2B6B9626F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12C814-70E4-48D2-B9EA-839B24F090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5859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2F7148-8BBC-46F9-8612-F67C8578B8A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B463BA-8417-4CBA-89C6-C73157282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229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3274A-CA55-4B73-9FD3-4C9AC467CF9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253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Char char="•"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628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FE717-329F-8360-8C9B-A2098DFF5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47268F-09A1-3971-E38F-B317C96CEB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F838CB-D691-C59B-A0E3-844FD1152B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A8206E-C469-7210-4A97-0872AAAC70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3274A-CA55-4B73-9FD3-4C9AC467CF9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230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3274A-CA55-4B73-9FD3-4C9AC467CF9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25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659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A921B-B3BE-90F6-B3C0-3A76C555C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26757D-8A6C-494A-0201-EC4ECC9E0F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D15DD4-2AA7-7F3A-7AA0-C783EEFC70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BB5310-517E-0A18-60C5-3D47AACEFB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524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4171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2621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Char char="•"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81448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247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6592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7984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3277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2410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046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0129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6016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3274A-CA55-4B73-9FD3-4C9AC467CF9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1854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3274A-CA55-4B73-9FD3-4C9AC467CF9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8861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3274A-CA55-4B73-9FD3-4C9AC467CF96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1435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Danika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6C39A9-B548-4D68-8077-7D7824CD581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4172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6C39A9-B548-4D68-8077-7D7824CD581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14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037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633A6-9D27-458D-B70E-8248C1CCD6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1770F9-2833-4998-B012-87062587D6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59C34-6C3B-412A-8425-9EB3D163F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2811" y="6062881"/>
            <a:ext cx="2725189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9DDE938-496F-4A74-ADE5-666C6003E6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462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65CDE-C7CB-4EB6-A80A-F64DF08DE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7404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19A4C-5686-4052-9726-B56BCA298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9011"/>
            <a:ext cx="10515600" cy="42679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C18318-5393-42E4-BC97-D9950AB8F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9DDE938-496F-4A74-ADE5-666C6003E6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83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30522-DB30-4AB8-B450-DFA992BEB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0F7510-3D94-4051-8C33-8DC2708D4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8B7D4-8AD3-4BD4-8B4D-7DEA4D30D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9DDE938-496F-4A74-ADE5-666C6003E6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706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18313-D2A1-4536-A1C2-4DB7DE999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E3196-F5AC-49EB-AEAF-ADDD488F4E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4CA69C-432F-4236-8BCA-A59E393ED8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34C2E9-4290-4D51-B774-61A8B95B9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9DDE938-496F-4A74-ADE5-666C6003E6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14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AD7D4-105F-41AD-8124-9EE6D6B92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1694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9068F5-2788-4986-8AC8-F87441D7B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55A114-B3D2-481F-B934-7498F1FA04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2EE58A-2FCE-4D53-AEE7-3B762501E4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9DBA06-F8C0-44BF-99CD-9F0651C668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2DA2E8-B738-44E7-AC9D-B340C5331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9DDE938-496F-4A74-ADE5-666C6003E6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933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AD7D4-105F-41AD-8124-9EE6D6B92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1694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9068F5-2788-4986-8AC8-F87441D7B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55A114-B3D2-481F-B934-7498F1FA04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2EE58A-2FCE-4D53-AEE7-3B762501E4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9DBA06-F8C0-44BF-99CD-9F0651C668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2DA2E8-B738-44E7-AC9D-B340C5331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9DDE938-496F-4A74-ADE5-666C6003E6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3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2DAC9-968A-410C-8EB7-88627EEDC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451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B5EA61-B804-48D2-83A6-A0A9F7355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9DDE938-496F-4A74-ADE5-666C6003E6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400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5FF475-774B-427D-AC58-B796ED94D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9DDE938-496F-4A74-ADE5-666C6003E6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210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60B07-ED94-46E9-90F7-8ABD45D4C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0290D-CCF7-44F0-BE88-9C0E4E40E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26E95-AEA3-44C3-8686-36FF14C14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FF30B3-79FE-4353-84BE-B2E2ADF66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9DDE938-496F-4A74-ADE5-666C6003E6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247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8EA20-4F96-4941-92DF-CA5EEC9C5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36A6CC-6E39-46FC-B401-64A89FB965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076C2-6141-414A-BAEB-EAAC44309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3EEF5B-6A69-4866-AEDD-172570B24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9DDE938-496F-4A74-ADE5-666C6003E6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757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80A95-D78C-4A83-8620-6514D8362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E39CD8-5459-4C79-BFF6-14E5266331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95194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2358C8-FFB7-484F-88ED-41907B4A2C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2A572F-F3CD-4D96-893E-1EF61D7573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371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85193"/>
            <a:ext cx="10515600" cy="1325563"/>
          </a:xfrm>
        </p:spPr>
        <p:txBody>
          <a:bodyPr>
            <a:normAutofit/>
          </a:bodyPr>
          <a:lstStyle>
            <a:lvl1pPr>
              <a:defRPr sz="4000" b="1" baseline="0">
                <a:solidFill>
                  <a:srgbClr val="3541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Name of Group or Office</a:t>
            </a:r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655065" y="6295235"/>
            <a:ext cx="698735" cy="56276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4FC788EF-3D9F-4836-88F8-34619292D0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59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B2D16B-6FEF-478B-A66C-720C3BCEC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D45CBC-F4FB-4ACA-91BD-6AF7146591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2F22D7-2417-42C6-A1E6-A9101FDAF3F7}"/>
              </a:ext>
            </a:extLst>
          </p:cNvPr>
          <p:cNvPicPr/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65962"/>
            <a:ext cx="12192000" cy="992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4845BF-D0F1-4D98-B486-3934E22B3985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78" y="281071"/>
            <a:ext cx="3698821" cy="798749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7FA9B95-0700-4A1A-AFBE-6762D5D88D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82389" y="6294267"/>
            <a:ext cx="2743200" cy="365125"/>
          </a:xfrm>
          <a:prstGeom prst="rect">
            <a:avLst/>
          </a:prstGeom>
        </p:spPr>
        <p:txBody>
          <a:bodyPr/>
          <a:lstStyle/>
          <a:p>
            <a:fld id="{49DDE938-496F-4A74-ADE5-666C6003E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409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0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92967"/>
            <a:ext cx="10515600" cy="2055583"/>
          </a:xfrm>
        </p:spPr>
        <p:txBody>
          <a:bodyPr>
            <a:noAutofit/>
          </a:bodyPr>
          <a:lstStyle/>
          <a:p>
            <a:r>
              <a:rPr lang="en-US">
                <a:latin typeface="Arial"/>
                <a:cs typeface="Arial"/>
              </a:rPr>
              <a:t>When Funding Comes with Strings Attached: Navigating Grant and Donor Restrictions</a:t>
            </a:r>
            <a:endParaRPr lang="en-US"/>
          </a:p>
        </p:txBody>
      </p:sp>
      <p:sp>
        <p:nvSpPr>
          <p:cNvPr id="16" name="Content Placeholder 2"/>
          <p:cNvSpPr>
            <a:spLocks noGrp="1"/>
          </p:cNvSpPr>
          <p:nvPr>
            <p:ph idx="4294967295"/>
          </p:nvPr>
        </p:nvSpPr>
        <p:spPr>
          <a:xfrm>
            <a:off x="838200" y="4668253"/>
            <a:ext cx="10515600" cy="131918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/>
              <a:t>Genevra M. Williams, </a:t>
            </a:r>
            <a:r>
              <a:rPr lang="en-US" err="1"/>
              <a:t>Mendrygal</a:t>
            </a:r>
            <a:r>
              <a:rPr lang="en-US"/>
              <a:t> Law, PLLC</a:t>
            </a:r>
          </a:p>
        </p:txBody>
      </p:sp>
    </p:spTree>
    <p:extLst>
      <p:ext uri="{BB962C8B-B14F-4D97-AF65-F5344CB8AC3E}">
        <p14:creationId xmlns:p14="http://schemas.microsoft.com/office/powerpoint/2010/main" val="1461627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E40BA-D75E-EBCC-CE39-9F5B5089C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8473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2B050-5B3A-898E-45A3-0A7D7EDC9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322" y="2195159"/>
            <a:ext cx="10515600" cy="3972926"/>
          </a:xfrm>
        </p:spPr>
        <p:txBody>
          <a:bodyPr>
            <a:normAutofit/>
          </a:bodyPr>
          <a:lstStyle/>
          <a:p>
            <a:r>
              <a:rPr lang="en-US"/>
              <a:t>UPMIFA Overview, Definitions</a:t>
            </a:r>
          </a:p>
          <a:p>
            <a:r>
              <a:rPr lang="en-US"/>
              <a:t>Gift Instruments</a:t>
            </a:r>
          </a:p>
          <a:p>
            <a:r>
              <a:rPr lang="en-US"/>
              <a:t>UPMIFA Investment, Management and Spending Considerations</a:t>
            </a:r>
          </a:p>
          <a:p>
            <a:r>
              <a:rPr lang="en-US"/>
              <a:t>Donor Intent</a:t>
            </a:r>
          </a:p>
          <a:p>
            <a:r>
              <a:rPr lang="en-US"/>
              <a:t>Review of Gift Restrictions</a:t>
            </a:r>
          </a:p>
          <a:p>
            <a:r>
              <a:rPr lang="en-US"/>
              <a:t>Regulatory Framework; Structural Considerations; Related Issues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876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B094EB-9F7C-433E-9BD7-F04D2F86CA79}"/>
              </a:ext>
            </a:extLst>
          </p:cNvPr>
          <p:cNvSpPr/>
          <p:nvPr/>
        </p:nvSpPr>
        <p:spPr>
          <a:xfrm>
            <a:off x="894826" y="1027855"/>
            <a:ext cx="10402348" cy="3988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  <a:buClr>
                <a:srgbClr val="5F5F5F"/>
              </a:buClr>
              <a:buNone/>
            </a:pPr>
            <a:r>
              <a:rPr lang="en-US" altLang="en-US" sz="4000" b="1">
                <a:latin typeface="+mj-lt"/>
                <a:cs typeface="Arial" panose="020B0604020202020204" pitchFamily="34" charset="0"/>
              </a:rPr>
              <a:t>UPMIFA - Generally</a:t>
            </a:r>
          </a:p>
          <a:p>
            <a:pPr marL="342900" indent="-342900" algn="just">
              <a:spcBef>
                <a:spcPts val="300"/>
              </a:spcBef>
              <a:spcAft>
                <a:spcPts val="1400"/>
              </a:spcAft>
              <a:buClr>
                <a:srgbClr val="5F5F5F"/>
              </a:buClr>
              <a:buFont typeface="Arial" panose="020B0604020202020204" pitchFamily="34" charset="0"/>
              <a:buChar char="•"/>
            </a:pPr>
            <a:r>
              <a:rPr lang="en-US" altLang="en-US" sz="2400">
                <a:cs typeface="Arial" panose="020B0604020202020204" pitchFamily="34" charset="0"/>
              </a:rPr>
              <a:t>Misconceptions around what “UPMIFA” is</a:t>
            </a:r>
          </a:p>
          <a:p>
            <a:pPr marL="342900" indent="-342900" algn="just">
              <a:spcBef>
                <a:spcPts val="300"/>
              </a:spcBef>
              <a:spcAft>
                <a:spcPts val="1400"/>
              </a:spcAft>
              <a:buClr>
                <a:srgbClr val="5F5F5F"/>
              </a:buClr>
              <a:buFont typeface="Arial" panose="020B0604020202020204" pitchFamily="34" charset="0"/>
              <a:buChar char="•"/>
            </a:pPr>
            <a:r>
              <a:rPr lang="en-US" altLang="en-US" sz="2400">
                <a:cs typeface="Arial" panose="020B0604020202020204" pitchFamily="34" charset="0"/>
              </a:rPr>
              <a:t>Misconceptions regarding what UPMIFA does and who it applies to</a:t>
            </a:r>
          </a:p>
          <a:p>
            <a:pPr marL="342900" indent="-342900" algn="just">
              <a:spcBef>
                <a:spcPts val="300"/>
              </a:spcBef>
              <a:spcAft>
                <a:spcPts val="1400"/>
              </a:spcAft>
              <a:buClr>
                <a:srgbClr val="5F5F5F"/>
              </a:buClr>
              <a:buFont typeface="Arial" panose="020B0604020202020204" pitchFamily="34" charset="0"/>
              <a:buChar char="•"/>
            </a:pPr>
            <a:r>
              <a:rPr lang="en-US" altLang="en-US" sz="2400">
                <a:cs typeface="Arial" panose="020B0604020202020204" pitchFamily="34" charset="0"/>
              </a:rPr>
              <a:t>Intersection of competing issues and regulatory environments in the restricted gift space</a:t>
            </a:r>
          </a:p>
          <a:p>
            <a:pPr marL="342900" indent="-342900" algn="just">
              <a:spcBef>
                <a:spcPts val="300"/>
              </a:spcBef>
              <a:spcAft>
                <a:spcPts val="1400"/>
              </a:spcAft>
              <a:buClr>
                <a:srgbClr val="5F5F5F"/>
              </a:buClr>
              <a:buFont typeface="Arial" panose="020B0604020202020204" pitchFamily="34" charset="0"/>
              <a:buChar char="•"/>
            </a:pPr>
            <a:r>
              <a:rPr lang="en-US" altLang="en-US" sz="2400">
                <a:cs typeface="Arial" panose="020B0604020202020204" pitchFamily="34" charset="0"/>
              </a:rPr>
              <a:t>Confusing verbiage as between lawyers and accountants regarding restrictions</a:t>
            </a:r>
          </a:p>
          <a:p>
            <a:pPr marL="342900" indent="-342900" algn="just">
              <a:spcBef>
                <a:spcPts val="300"/>
              </a:spcBef>
              <a:spcAft>
                <a:spcPts val="1400"/>
              </a:spcAft>
              <a:buClr>
                <a:srgbClr val="5F5F5F"/>
              </a:buClr>
              <a:buFont typeface="Wingdings" panose="05000000000000000000" pitchFamily="2" charset="2"/>
              <a:buChar char="Ø"/>
            </a:pPr>
            <a:endParaRPr lang="en-US" altLang="en-US" sz="240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7F5DEF-A40D-4843-B9BB-40B15F855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087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3"/>
          <p:cNvSpPr>
            <a:spLocks/>
          </p:cNvSpPr>
          <p:nvPr/>
        </p:nvSpPr>
        <p:spPr bwMode="auto">
          <a:xfrm>
            <a:off x="1350628" y="1138988"/>
            <a:ext cx="8631572" cy="4804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2880" tIns="91440"/>
          <a:lstStyle/>
          <a:p>
            <a:pPr marL="265113" indent="-265113">
              <a:spcBef>
                <a:spcPts val="300"/>
              </a:spcBef>
              <a:spcAft>
                <a:spcPct val="2000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/>
            </a:pPr>
            <a:endParaRPr lang="en-US" sz="2400">
              <a:cs typeface="Arial" panose="020B0604020202020204" pitchFamily="34" charset="0"/>
            </a:endParaRPr>
          </a:p>
          <a:p>
            <a:pPr marL="342900" indent="-342900">
              <a:spcBef>
                <a:spcPts val="300"/>
              </a:spcBef>
              <a:spcAft>
                <a:spcPct val="200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/>
            </a:pPr>
            <a:endParaRPr lang="en-US" sz="2400" b="1" i="1">
              <a:cs typeface="Arial" panose="020B0604020202020204" pitchFamily="34" charset="0"/>
            </a:endParaRPr>
          </a:p>
          <a:p>
            <a:pPr marL="342900" indent="-342900">
              <a:spcBef>
                <a:spcPts val="3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Char char="•"/>
              <a:defRPr/>
            </a:pPr>
            <a:endParaRPr lang="en-US" sz="2400">
              <a:cs typeface="Arial" panose="020B0604020202020204" pitchFamily="34" charset="0"/>
            </a:endParaRPr>
          </a:p>
          <a:p>
            <a:pPr marL="342900" indent="-342900">
              <a:spcBef>
                <a:spcPts val="3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2400">
                <a:cs typeface="Arial" panose="020B0604020202020204" pitchFamily="34" charset="0"/>
              </a:rPr>
              <a:t>Restrictions for legal purposes vs. accounting purposes</a:t>
            </a:r>
          </a:p>
          <a:p>
            <a:pPr marL="342900" indent="-342900">
              <a:spcBef>
                <a:spcPts val="3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2400">
                <a:cs typeface="Arial" panose="020B0604020202020204" pitchFamily="34" charset="0"/>
              </a:rPr>
              <a:t>Significant area of confusion</a:t>
            </a:r>
          </a:p>
          <a:p>
            <a:pPr marL="342900" indent="-342900">
              <a:spcBef>
                <a:spcPts val="3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2400">
                <a:cs typeface="Arial" panose="020B0604020202020204" pitchFamily="34" charset="0"/>
              </a:rPr>
              <a:t>What do lawyers mean?</a:t>
            </a:r>
          </a:p>
          <a:p>
            <a:pPr marL="342900" indent="-342900">
              <a:spcBef>
                <a:spcPts val="3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2400">
                <a:cs typeface="Arial" panose="020B0604020202020204" pitchFamily="34" charset="0"/>
              </a:rPr>
              <a:t>What do accountants mean?</a:t>
            </a:r>
          </a:p>
          <a:p>
            <a:pPr marL="342900" indent="-342900">
              <a:spcBef>
                <a:spcPts val="3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2400">
                <a:cs typeface="Arial" panose="020B0604020202020204" pitchFamily="34" charset="0"/>
              </a:rPr>
              <a:t>How do you approach the disconnect?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25563"/>
            <a:ext cx="10515600" cy="365125"/>
          </a:xfrm>
        </p:spPr>
        <p:txBody>
          <a:bodyPr>
            <a:noAutofit/>
          </a:bodyPr>
          <a:lstStyle/>
          <a:p>
            <a:pPr algn="ctr"/>
            <a:br>
              <a:rPr lang="en-US" sz="4000">
                <a:highlight>
                  <a:srgbClr val="FFFF00"/>
                </a:highlight>
                <a:cs typeface="Arial" panose="020B0604020202020204" pitchFamily="34" charset="0"/>
              </a:rPr>
            </a:br>
            <a:r>
              <a:rPr lang="en-US"/>
              <a:t>Common Myth: “Accountants and lawyers speak the </a:t>
            </a:r>
            <a:r>
              <a:rPr lang="en-US" u="sng"/>
              <a:t>same language</a:t>
            </a:r>
            <a:r>
              <a:rPr lang="en-US"/>
              <a:t>”</a:t>
            </a:r>
            <a:endParaRPr lang="en-US" sz="4000"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5B0672-8EFD-412E-B673-8829258EB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142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1B018-916D-71B4-9423-3C3977E64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72C37F0-6BE6-F357-11A2-DA9CD9902EF9}"/>
              </a:ext>
            </a:extLst>
          </p:cNvPr>
          <p:cNvSpPr/>
          <p:nvPr/>
        </p:nvSpPr>
        <p:spPr>
          <a:xfrm>
            <a:off x="894826" y="1027855"/>
            <a:ext cx="10402348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  <a:buClr>
                <a:srgbClr val="5F5F5F"/>
              </a:buClr>
              <a:buNone/>
            </a:pPr>
            <a:r>
              <a:rPr lang="en-US" altLang="en-US" sz="4000" b="1">
                <a:latin typeface="+mj-lt"/>
                <a:cs typeface="Arial" panose="020B0604020202020204" pitchFamily="34" charset="0"/>
              </a:rPr>
              <a:t>UPMIFA - Overview of Terms</a:t>
            </a:r>
          </a:p>
          <a:p>
            <a:pPr marL="342900" indent="-342900" algn="just">
              <a:spcBef>
                <a:spcPts val="300"/>
              </a:spcBef>
              <a:spcAft>
                <a:spcPts val="1400"/>
              </a:spcAft>
              <a:buClr>
                <a:srgbClr val="5F5F5F"/>
              </a:buClr>
              <a:buFont typeface="Arial" panose="020B0604020202020204" pitchFamily="34" charset="0"/>
              <a:buChar char="•"/>
            </a:pPr>
            <a:r>
              <a:rPr lang="en-US" altLang="en-US" sz="2400">
                <a:cs typeface="Arial" panose="020B0604020202020204" pitchFamily="34" charset="0"/>
              </a:rPr>
              <a:t>UPMIFA – Uniform Prudent Management of Institutional Funds Act</a:t>
            </a:r>
          </a:p>
          <a:p>
            <a:pPr marL="800100" lvl="1" indent="-342900" algn="just">
              <a:spcBef>
                <a:spcPts val="300"/>
              </a:spcBef>
              <a:spcAft>
                <a:spcPts val="1400"/>
              </a:spcAft>
              <a:buClr>
                <a:srgbClr val="5F5F5F"/>
              </a:buClr>
              <a:buFont typeface="Arial" panose="020B0604020202020204" pitchFamily="34" charset="0"/>
              <a:buChar char="•"/>
            </a:pPr>
            <a:r>
              <a:rPr lang="en-US" altLang="en-US" sz="2400">
                <a:cs typeface="Arial" panose="020B0604020202020204" pitchFamily="34" charset="0"/>
              </a:rPr>
              <a:t>As adopted in your particular state </a:t>
            </a:r>
          </a:p>
          <a:p>
            <a:pPr marL="342900" indent="-342900" algn="just">
              <a:spcBef>
                <a:spcPts val="300"/>
              </a:spcBef>
              <a:spcAft>
                <a:spcPts val="1400"/>
              </a:spcAft>
              <a:buClr>
                <a:srgbClr val="5F5F5F"/>
              </a:buClr>
              <a:buFont typeface="Arial" panose="020B0604020202020204" pitchFamily="34" charset="0"/>
              <a:buChar char="•"/>
            </a:pPr>
            <a:r>
              <a:rPr lang="en-US" altLang="en-US" sz="2400">
                <a:cs typeface="Arial" panose="020B0604020202020204" pitchFamily="34" charset="0"/>
              </a:rPr>
              <a:t>Superseded Rules:</a:t>
            </a:r>
          </a:p>
          <a:p>
            <a:pPr marL="800100" lvl="1" indent="-342900" algn="just">
              <a:spcBef>
                <a:spcPts val="300"/>
              </a:spcBef>
              <a:spcAft>
                <a:spcPts val="1400"/>
              </a:spcAft>
              <a:buClr>
                <a:srgbClr val="5F5F5F"/>
              </a:buClr>
              <a:buFont typeface="Arial" panose="020B0604020202020204" pitchFamily="34" charset="0"/>
              <a:buChar char="•"/>
            </a:pPr>
            <a:r>
              <a:rPr lang="en-US" altLang="en-US" sz="2400">
                <a:cs typeface="Arial" panose="020B0604020202020204" pitchFamily="34" charset="0"/>
              </a:rPr>
              <a:t>UMIFA - Uniform Management of Institutional Funds Act, as adopted in your particular state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34E96A-D6C8-17A6-CBF2-1C631661A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603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171AC-6726-494A-993A-5317806F8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568" y="6810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cs typeface="Arial" panose="020B0604020202020204" pitchFamily="34" charset="0"/>
              </a:rPr>
              <a:t>Donor Intent – Interaction with UPMIFA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5552A-8CA0-4E9D-BBDD-5A476311CD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>
                <a:cs typeface="Arial" panose="020B0604020202020204" pitchFamily="34" charset="0"/>
              </a:rPr>
              <a:t>A primary focus of UPMIFA and all state-adopted versions is protecting donor intent and laying out the rules related to it</a:t>
            </a:r>
          </a:p>
          <a:p>
            <a:r>
              <a:rPr lang="en-US" sz="2400">
                <a:cs typeface="Arial" panose="020B0604020202020204" pitchFamily="34" charset="0"/>
              </a:rPr>
              <a:t>Donor intent trumps:</a:t>
            </a:r>
          </a:p>
          <a:p>
            <a:pPr lvl="1"/>
            <a:r>
              <a:rPr lang="en-US">
                <a:cs typeface="Arial" panose="020B0604020202020204" pitchFamily="34" charset="0"/>
              </a:rPr>
              <a:t>“Subject to the intent of a donor,  . ..” </a:t>
            </a:r>
          </a:p>
          <a:p>
            <a:pPr lvl="1"/>
            <a:r>
              <a:rPr lang="en-US">
                <a:cs typeface="Arial" panose="020B0604020202020204" pitchFamily="34" charset="0"/>
              </a:rPr>
              <a:t>“Unless stated otherwise in the gift instrument …”</a:t>
            </a:r>
          </a:p>
          <a:p>
            <a:r>
              <a:rPr lang="en-US" sz="2400">
                <a:cs typeface="Arial" panose="020B0604020202020204" pitchFamily="34" charset="0"/>
              </a:rPr>
              <a:t>Specific exceptions to this general rule where UPMIFA provides flexibility: </a:t>
            </a:r>
          </a:p>
          <a:p>
            <a:pPr lvl="1"/>
            <a:r>
              <a:rPr lang="en-US">
                <a:cs typeface="Arial" panose="020B0604020202020204" pitchFamily="34" charset="0"/>
              </a:rPr>
              <a:t>i.e., terms designating a gift as “endowment”; use only “income,” interest,” or “dividends” or “rents, issues, or profits”; or “preserve the principal intact”</a:t>
            </a:r>
          </a:p>
          <a:p>
            <a:pPr lvl="1"/>
            <a:r>
              <a:rPr lang="en-US">
                <a:cs typeface="Arial" panose="020B0604020202020204" pitchFamily="34" charset="0"/>
              </a:rPr>
              <a:t>i.e., release and modification provisions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3F931C-1DB3-4576-8AB6-E41B84E84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434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38EAF-085E-49C8-9BE8-93B279D0A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90863"/>
            <a:ext cx="10515600" cy="599825"/>
          </a:xfrm>
        </p:spPr>
        <p:txBody>
          <a:bodyPr>
            <a:noAutofit/>
          </a:bodyPr>
          <a:lstStyle/>
          <a:p>
            <a:pPr algn="ctr"/>
            <a:r>
              <a:rPr lang="en-US"/>
              <a:t>Gift Instruments – UPMIFA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0856A-F5CD-4266-9AD4-A1645E586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1916"/>
            <a:ext cx="10515600" cy="4459705"/>
          </a:xfrm>
        </p:spPr>
        <p:txBody>
          <a:bodyPr>
            <a:normAutofit lnSpcReduction="10000"/>
          </a:bodyPr>
          <a:lstStyle/>
          <a:p>
            <a:pPr>
              <a:spcBef>
                <a:spcPts val="300"/>
              </a:spcBef>
              <a:spcAft>
                <a:spcPct val="30000"/>
              </a:spcAft>
              <a:buClr>
                <a:schemeClr val="accent1"/>
              </a:buClr>
              <a:buSzPct val="80000"/>
              <a:defRPr/>
            </a:pPr>
            <a:endParaRPr lang="en-US" sz="1200">
              <a:latin typeface="+mn-lt"/>
            </a:endParaRPr>
          </a:p>
          <a:p>
            <a:pPr>
              <a:buClr>
                <a:schemeClr val="accent1"/>
              </a:buClr>
              <a:buSzPct val="80000"/>
              <a:defRPr/>
            </a:pPr>
            <a:r>
              <a:rPr lang="en-US" sz="2400">
                <a:latin typeface="+mn-lt"/>
              </a:rPr>
              <a:t>Donor gift document in whatever form available</a:t>
            </a:r>
          </a:p>
          <a:p>
            <a:pPr>
              <a:buClr>
                <a:schemeClr val="accent1"/>
              </a:buClr>
              <a:buSzPct val="80000"/>
              <a:defRPr/>
            </a:pPr>
            <a:r>
              <a:rPr lang="en-US" sz="2400">
                <a:latin typeface="+mn-lt"/>
              </a:rPr>
              <a:t>Expansive definition</a:t>
            </a:r>
          </a:p>
          <a:p>
            <a:pPr>
              <a:buClr>
                <a:schemeClr val="accent1"/>
              </a:buClr>
              <a:buSzPct val="80000"/>
              <a:defRPr/>
            </a:pPr>
            <a:r>
              <a:rPr lang="en-US" sz="2400">
                <a:latin typeface="+mn-lt"/>
              </a:rPr>
              <a:t>Can include:</a:t>
            </a:r>
          </a:p>
          <a:p>
            <a:pPr marL="690563" lvl="1" indent="-342900">
              <a:buClr>
                <a:schemeClr val="accent1"/>
              </a:buClr>
              <a:buSzPct val="80000"/>
              <a:defRPr/>
            </a:pPr>
            <a:r>
              <a:rPr lang="en-US"/>
              <a:t>Electronic writing </a:t>
            </a:r>
          </a:p>
          <a:p>
            <a:pPr marL="690563" lvl="1" indent="-342900">
              <a:buClr>
                <a:schemeClr val="accent1"/>
              </a:buClr>
              <a:buSzPct val="80000"/>
              <a:defRPr/>
            </a:pPr>
            <a:r>
              <a:rPr lang="en-US">
                <a:latin typeface="+mn-lt"/>
              </a:rPr>
              <a:t>Will, deed, grant, or conveyance</a:t>
            </a:r>
          </a:p>
          <a:p>
            <a:pPr marL="690563" lvl="1" indent="-342900">
              <a:buClr>
                <a:schemeClr val="accent1"/>
              </a:buClr>
              <a:buSzPct val="80000"/>
              <a:defRPr/>
            </a:pPr>
            <a:r>
              <a:rPr lang="en-US">
                <a:latin typeface="+mn-lt"/>
              </a:rPr>
              <a:t>Agreement or memorandum</a:t>
            </a:r>
          </a:p>
          <a:p>
            <a:pPr marL="690563" lvl="1" indent="-342900">
              <a:buClr>
                <a:schemeClr val="accent1"/>
              </a:buClr>
              <a:buSzPct val="80000"/>
              <a:defRPr/>
            </a:pPr>
            <a:r>
              <a:rPr lang="en-US">
                <a:latin typeface="+mn-lt"/>
              </a:rPr>
              <a:t>Articles/Certificate or Bylaws (where gift is made for general purposes)</a:t>
            </a:r>
          </a:p>
          <a:p>
            <a:pPr marL="690563" lvl="1" indent="-342900">
              <a:buClr>
                <a:schemeClr val="accent1"/>
              </a:buClr>
              <a:buSzPct val="80000"/>
              <a:defRPr/>
            </a:pPr>
            <a:r>
              <a:rPr lang="en-US">
                <a:latin typeface="+mn-lt"/>
              </a:rPr>
              <a:t>Minutes of meetings</a:t>
            </a:r>
          </a:p>
          <a:p>
            <a:pPr marL="690563" lvl="1" indent="-342900">
              <a:buClr>
                <a:schemeClr val="accent1"/>
              </a:buClr>
              <a:buSzPct val="80000"/>
              <a:defRPr/>
            </a:pPr>
            <a:r>
              <a:rPr lang="en-US">
                <a:latin typeface="+mn-lt"/>
              </a:rPr>
              <a:t>Canceled checks</a:t>
            </a:r>
          </a:p>
          <a:p>
            <a:pPr marL="690563" lvl="1" indent="-342900">
              <a:spcAft>
                <a:spcPct val="30000"/>
              </a:spcAft>
              <a:buClr>
                <a:schemeClr val="accent1"/>
              </a:buClr>
              <a:buSzPct val="80000"/>
              <a:defRPr/>
            </a:pPr>
            <a:r>
              <a:rPr lang="en-US">
                <a:latin typeface="+mn-lt"/>
              </a:rPr>
              <a:t>Institutional solicitation (where gift is made in response)</a:t>
            </a:r>
          </a:p>
          <a:p>
            <a:endParaRPr lang="en-US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00F5CC-1975-4248-BC47-179971410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662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1805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cs typeface="Arial" panose="020B0604020202020204" pitchFamily="34" charset="0"/>
              </a:rPr>
              <a:t>Gift Instrument, cont.</a:t>
            </a:r>
          </a:p>
        </p:txBody>
      </p:sp>
      <p:sp>
        <p:nvSpPr>
          <p:cNvPr id="3" name="Rectangle 3"/>
          <p:cNvSpPr>
            <a:spLocks/>
          </p:cNvSpPr>
          <p:nvPr/>
        </p:nvSpPr>
        <p:spPr bwMode="auto">
          <a:xfrm>
            <a:off x="641685" y="1796715"/>
            <a:ext cx="10881622" cy="460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2880" tIns="91440"/>
          <a:lstStyle/>
          <a:p>
            <a:pPr marL="342900" indent="-342900" fontAlgn="base">
              <a:spcBef>
                <a:spcPct val="0"/>
              </a:spcBef>
              <a:spcAft>
                <a:spcPct val="30000"/>
              </a:spcAft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2400">
                <a:cs typeface="Arial" panose="020B0604020202020204" pitchFamily="34" charset="0"/>
              </a:rPr>
              <a:t>For this purpose, a “record” means information that is inscribed on a tangible medium or that is stored in an electronic or other medium and is retrievable in perceivable form …. So, anything in hard copy or electronic format.</a:t>
            </a:r>
          </a:p>
          <a:p>
            <a:pPr marL="342900" indent="-342900" fontAlgn="base">
              <a:spcBef>
                <a:spcPct val="0"/>
              </a:spcBef>
              <a:spcAft>
                <a:spcPct val="30000"/>
              </a:spcAft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2400">
                <a:cs typeface="Arial" panose="020B0604020202020204" pitchFamily="34" charset="0"/>
              </a:rPr>
              <a:t>Opportunity for increased education among the gift planning community as to the impact of their documents and the importance of document retention.</a:t>
            </a:r>
          </a:p>
          <a:p>
            <a:pPr marL="800100" lvl="1" indent="-342900" fontAlgn="base">
              <a:spcBef>
                <a:spcPct val="0"/>
              </a:spcBef>
              <a:spcAft>
                <a:spcPct val="30000"/>
              </a:spcAft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2400">
                <a:cs typeface="Arial" panose="020B0604020202020204" pitchFamily="34" charset="0"/>
              </a:rPr>
              <a:t>Full picture of donor intent</a:t>
            </a:r>
          </a:p>
          <a:p>
            <a:pPr marL="800100" lvl="1" indent="-342900" fontAlgn="base">
              <a:spcBef>
                <a:spcPct val="0"/>
              </a:spcBef>
              <a:spcAft>
                <a:spcPct val="30000"/>
              </a:spcAft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2400">
                <a:cs typeface="Arial" panose="020B0604020202020204" pitchFamily="34" charset="0"/>
              </a:rPr>
              <a:t>Institutional memory and its impact on accounting and financial statements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810C1C-F6F7-43B7-8BB9-CD19CB088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518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F5951-069B-67BE-FACB-B1AAD733A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F05DB-9EB9-B8BD-3E7C-6FF22B650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805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cs typeface="Arial" panose="020B0604020202020204" pitchFamily="34" charset="0"/>
              </a:rPr>
              <a:t>But, ..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B212CF7-11C0-D8F6-ED73-23716F00DB5C}"/>
              </a:ext>
            </a:extLst>
          </p:cNvPr>
          <p:cNvSpPr>
            <a:spLocks/>
          </p:cNvSpPr>
          <p:nvPr/>
        </p:nvSpPr>
        <p:spPr bwMode="auto">
          <a:xfrm>
            <a:off x="641685" y="1796715"/>
            <a:ext cx="10881622" cy="460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2880" tIns="91440" rIns="91440" bIns="45720" anchor="t"/>
          <a:lstStyle/>
          <a:p>
            <a:pPr marL="342900" indent="-342900" fontAlgn="base">
              <a:spcBef>
                <a:spcPct val="0"/>
              </a:spcBef>
              <a:spcAft>
                <a:spcPct val="30000"/>
              </a:spcAft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2400">
                <a:cs typeface="Arial" panose="020B0604020202020204" pitchFamily="34" charset="0"/>
              </a:rPr>
              <a:t>State Attorney General or Charities Bureaus’ perspective can vary here</a:t>
            </a:r>
          </a:p>
          <a:p>
            <a:pPr marL="342900" indent="-342900" fontAlgn="base">
              <a:spcBef>
                <a:spcPct val="0"/>
              </a:spcBef>
              <a:spcAft>
                <a:spcPct val="30000"/>
              </a:spcAft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2400">
                <a:cs typeface="Arial" panose="020B0604020202020204" pitchFamily="34" charset="0"/>
              </a:rPr>
              <a:t>As a practical matter, they often enforce donor intent and restrictions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D8D3A1-65FE-FB45-A988-FE3D21334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180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EACE6-8656-4FD8-9488-5DA4C5A40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4821"/>
            <a:ext cx="10515600" cy="615867"/>
          </a:xfrm>
        </p:spPr>
        <p:txBody>
          <a:bodyPr>
            <a:noAutofit/>
          </a:bodyPr>
          <a:lstStyle/>
          <a:p>
            <a:pPr algn="ctr"/>
            <a:r>
              <a:rPr lang="en-US"/>
              <a:t>UPMIFA – General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F1626-D064-4D57-8873-CD4771EE3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5053"/>
            <a:ext cx="10515600" cy="3705726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ct val="30000"/>
              </a:spcAft>
              <a:defRPr/>
            </a:pPr>
            <a:r>
              <a:rPr lang="en-US" sz="5900"/>
              <a:t>UPMIFA takes a two-tier approach – its provisions apply to “Institutional Funds” (the duties and factors related to management and investment) and a portion (the expenditure/appropriation/spending rules) </a:t>
            </a:r>
            <a:r>
              <a:rPr lang="en-US" sz="5900" u="sng"/>
              <a:t>only</a:t>
            </a:r>
            <a:r>
              <a:rPr lang="en-US" sz="5900"/>
              <a:t> apply to “Endowment Funds”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ct val="30000"/>
              </a:spcAft>
              <a:defRPr/>
            </a:pPr>
            <a:r>
              <a:rPr lang="en-US" sz="5900"/>
              <a:t>So, whether (and how) UPMIFA applies to you depends on </a:t>
            </a:r>
            <a:r>
              <a:rPr lang="en-US" sz="5900" b="1" u="sng"/>
              <a:t>whether you have an institutional fund or endowment fund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ct val="30000"/>
              </a:spcAft>
              <a:defRPr/>
            </a:pPr>
            <a:r>
              <a:rPr lang="en-US" sz="5900"/>
              <a:t>UPMIFA potentially applies to all charitable entities regardless of form (e.g., non-profit corporations, non-profit associations, limited liability companies, trusts)</a:t>
            </a:r>
          </a:p>
          <a:p>
            <a:pPr marL="0" indent="0">
              <a:spcBef>
                <a:spcPts val="300"/>
              </a:spcBef>
              <a:spcAft>
                <a:spcPct val="30000"/>
              </a:spcAft>
              <a:buNone/>
              <a:defRPr/>
            </a:pPr>
            <a:endParaRPr lang="en-US" sz="26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385C89-404B-49C0-A559-ABDE38765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128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D77FF-39C8-4B8F-B335-52CE83396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96485"/>
            <a:ext cx="10515600" cy="521325"/>
          </a:xfrm>
        </p:spPr>
        <p:txBody>
          <a:bodyPr>
            <a:noAutofit/>
          </a:bodyPr>
          <a:lstStyle/>
          <a:p>
            <a:pPr algn="ctr"/>
            <a:r>
              <a:rPr lang="en-US" b="1"/>
              <a:t>UPMIFA Definition – Institutional Fund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6BE82-4D9E-4107-B9CD-73FBEBA99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2126"/>
            <a:ext cx="10515600" cy="4604836"/>
          </a:xfrm>
        </p:spPr>
        <p:txBody>
          <a:bodyPr>
            <a:noAutofit/>
          </a:bodyPr>
          <a:lstStyle/>
          <a:p>
            <a:endParaRPr lang="en-US" sz="2400"/>
          </a:p>
          <a:p>
            <a:r>
              <a:rPr lang="en-US" sz="2400"/>
              <a:t>“Institutional fund” – a fund held by an </a:t>
            </a:r>
            <a:r>
              <a:rPr lang="en-US" sz="2400" b="1" u="sng"/>
              <a:t>institution</a:t>
            </a:r>
            <a:r>
              <a:rPr lang="en-US" sz="2400"/>
              <a:t> exclusively for </a:t>
            </a:r>
            <a:r>
              <a:rPr lang="en-US" sz="2400" b="1" u="sng"/>
              <a:t>charitable purposes</a:t>
            </a:r>
          </a:p>
          <a:p>
            <a:r>
              <a:rPr lang="en-US" sz="2400"/>
              <a:t>“Institution” – Includes:</a:t>
            </a:r>
          </a:p>
          <a:p>
            <a:pPr lvl="1"/>
            <a:r>
              <a:rPr lang="en-US"/>
              <a:t>A person (other than an individual) </a:t>
            </a:r>
            <a:r>
              <a:rPr lang="en-US" b="1" u="sng"/>
              <a:t>organized and operated exclusively for charitable purposes </a:t>
            </a:r>
          </a:p>
          <a:p>
            <a:pPr lvl="1"/>
            <a:r>
              <a:rPr lang="en-US"/>
              <a:t>A government or governmental subdivision, agency, or instrumentality, to the extent it holds funds exclusively for charitable purposes</a:t>
            </a:r>
          </a:p>
          <a:p>
            <a:pPr lvl="1"/>
            <a:r>
              <a:rPr lang="en-US"/>
              <a:t>A trust that had both charitable and non-charitable interests, after all non-charitable interests have expired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E1DC8D-59EF-43D1-A877-9D96F1D6E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241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1" y="75160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cs typeface="Arial" panose="020B0604020202020204" pitchFamily="34" charset="0"/>
              </a:rPr>
              <a:t>What is Not an Institutional Fund?</a:t>
            </a:r>
          </a:p>
        </p:txBody>
      </p:sp>
      <p:sp>
        <p:nvSpPr>
          <p:cNvPr id="4" name="Rectangle 2"/>
          <p:cNvSpPr txBox="1">
            <a:spLocks/>
          </p:cNvSpPr>
          <p:nvPr/>
        </p:nvSpPr>
        <p:spPr>
          <a:xfrm>
            <a:off x="846588" y="1411705"/>
            <a:ext cx="10515599" cy="506847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/>
              </a:defRPr>
            </a:lvl1pPr>
            <a:lvl2pPr marL="517525" indent="-60325" algn="l" defTabSz="457200" rtl="0" eaLnBrk="1" latinLnBrk="0" hangingPunct="1">
              <a:spcBef>
                <a:spcPct val="20000"/>
              </a:spcBef>
              <a:buSzPct val="85000"/>
              <a:buFont typeface="Arial"/>
              <a:buChar char="•"/>
              <a:defRPr sz="2100" b="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/>
              </a:defRPr>
            </a:lvl2pPr>
            <a:lvl3pPr marL="971550" indent="-57150" algn="l" defTabSz="457200" rtl="0" eaLnBrk="1" latinLnBrk="0" hangingPunct="1">
              <a:spcBef>
                <a:spcPct val="20000"/>
              </a:spcBef>
              <a:buSzPct val="85000"/>
              <a:buFont typeface="Arial"/>
              <a:buChar char="•"/>
              <a:defRPr sz="2100" b="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/>
              </a:defRPr>
            </a:lvl3pPr>
            <a:lvl4pPr marL="1427163" indent="-55563" algn="l" defTabSz="457200" rtl="0" eaLnBrk="1" latinLnBrk="0" hangingPunct="1">
              <a:spcBef>
                <a:spcPct val="20000"/>
              </a:spcBef>
              <a:buSzPct val="85000"/>
              <a:buFont typeface="Arial"/>
              <a:buChar char="•"/>
              <a:defRPr sz="2100" b="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/>
              </a:defRPr>
            </a:lvl4pPr>
            <a:lvl5pPr marL="1889125" indent="-60325" algn="l" defTabSz="457200" rtl="0" eaLnBrk="1" latinLnBrk="0" hangingPunct="1">
              <a:spcBef>
                <a:spcPct val="20000"/>
              </a:spcBef>
              <a:buSzPct val="85000"/>
              <a:buFont typeface="Arial"/>
              <a:buChar char="•"/>
              <a:defRPr sz="2100" b="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spcBef>
                <a:spcPts val="300"/>
              </a:spcBef>
              <a:spcAft>
                <a:spcPct val="30000"/>
              </a:spcAft>
              <a:buNone/>
              <a:defRPr/>
            </a:pPr>
            <a:endParaRPr lang="en-US" sz="2400" i="0">
              <a:cs typeface="Arial" panose="020B0604020202020204" pitchFamily="34" charset="0"/>
            </a:endParaRPr>
          </a:p>
          <a:p>
            <a:pPr marL="457200" lvl="1" indent="0">
              <a:spcBef>
                <a:spcPts val="300"/>
              </a:spcBef>
              <a:spcAft>
                <a:spcPct val="30000"/>
              </a:spcAft>
              <a:buNone/>
              <a:defRPr/>
            </a:pPr>
            <a:r>
              <a:rPr lang="en-US" sz="2400" i="0">
                <a:cs typeface="Arial" panose="020B0604020202020204" pitchFamily="34" charset="0"/>
              </a:rPr>
              <a:t>Excludes</a:t>
            </a:r>
            <a:r>
              <a:rPr lang="en-US" sz="2400">
                <a:cs typeface="Arial" panose="020B0604020202020204" pitchFamily="34" charset="0"/>
              </a:rPr>
              <a:t>:</a:t>
            </a:r>
          </a:p>
          <a:p>
            <a:pPr lvl="1">
              <a:spcBef>
                <a:spcPts val="300"/>
              </a:spcBef>
              <a:spcAft>
                <a:spcPct val="30000"/>
              </a:spcAft>
              <a:defRPr/>
            </a:pPr>
            <a:r>
              <a:rPr lang="en-US" sz="2400" i="0">
                <a:cs typeface="Arial" panose="020B0604020202020204" pitchFamily="34" charset="0"/>
              </a:rPr>
              <a:t>Program-related asset – an asset held by an institution primarily to accomplish a charitable purpose and not primarily for investment.</a:t>
            </a:r>
          </a:p>
          <a:p>
            <a:pPr lvl="1">
              <a:spcBef>
                <a:spcPts val="300"/>
              </a:spcBef>
              <a:spcAft>
                <a:spcPct val="30000"/>
              </a:spcAft>
              <a:defRPr/>
            </a:pPr>
            <a:r>
              <a:rPr lang="en-US" sz="2400" i="0">
                <a:cs typeface="Arial" panose="020B0604020202020204" pitchFamily="34" charset="0"/>
              </a:rPr>
              <a:t>A fund held </a:t>
            </a:r>
            <a:r>
              <a:rPr lang="en-US" sz="2400" i="0" u="sng">
                <a:cs typeface="Arial" panose="020B0604020202020204" pitchFamily="34" charset="0"/>
              </a:rPr>
              <a:t>for</a:t>
            </a:r>
            <a:r>
              <a:rPr lang="en-US" sz="2400" i="0">
                <a:cs typeface="Arial" panose="020B0604020202020204" pitchFamily="34" charset="0"/>
              </a:rPr>
              <a:t> an institution by a </a:t>
            </a:r>
            <a:r>
              <a:rPr lang="en-US" sz="2400" i="0" u="sng">
                <a:cs typeface="Arial" panose="020B0604020202020204" pitchFamily="34" charset="0"/>
              </a:rPr>
              <a:t>trustee who is not an institution</a:t>
            </a:r>
            <a:r>
              <a:rPr lang="en-US" sz="2400" i="0">
                <a:cs typeface="Arial" panose="020B0604020202020204" pitchFamily="34" charset="0"/>
              </a:rPr>
              <a:t> (e.g., an individual or commercial corporate trustee.</a:t>
            </a:r>
          </a:p>
          <a:p>
            <a:pPr lvl="2">
              <a:spcBef>
                <a:spcPts val="300"/>
              </a:spcBef>
              <a:spcAft>
                <a:spcPct val="30000"/>
              </a:spcAft>
              <a:defRPr/>
            </a:pPr>
            <a:r>
              <a:rPr lang="en-US" sz="2400" i="0">
                <a:cs typeface="Arial" panose="020B0604020202020204" pitchFamily="34" charset="0"/>
              </a:rPr>
              <a:t>But note limitation here</a:t>
            </a:r>
          </a:p>
          <a:p>
            <a:pPr lvl="1">
              <a:spcBef>
                <a:spcPts val="300"/>
              </a:spcBef>
              <a:spcAft>
                <a:spcPct val="30000"/>
              </a:spcAft>
              <a:defRPr/>
            </a:pPr>
            <a:r>
              <a:rPr lang="en-US" sz="2400" i="0">
                <a:cs typeface="Arial" panose="020B0604020202020204" pitchFamily="34" charset="0"/>
              </a:rPr>
              <a:t>A fund in which a non-institution (non-charitable) beneficiary has an interest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206AEA-1DF9-4440-A44D-B2F3636DF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680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4892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cs typeface="Arial" panose="020B0604020202020204" pitchFamily="34" charset="0"/>
              </a:rPr>
              <a:t>Examples</a:t>
            </a:r>
          </a:p>
        </p:txBody>
      </p:sp>
      <p:sp>
        <p:nvSpPr>
          <p:cNvPr id="4" name="Rectangle 2"/>
          <p:cNvSpPr>
            <a:spLocks noGrp="1"/>
          </p:cNvSpPr>
          <p:nvPr>
            <p:ph idx="4294967295"/>
          </p:nvPr>
        </p:nvSpPr>
        <p:spPr>
          <a:xfrm>
            <a:off x="956345" y="1411705"/>
            <a:ext cx="10754685" cy="5144671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endParaRPr lang="en-US" sz="2400">
              <a:solidFill>
                <a:srgbClr val="005498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ts val="300"/>
              </a:spcBef>
              <a:spcAft>
                <a:spcPct val="30000"/>
              </a:spcAft>
              <a:defRPr/>
            </a:pPr>
            <a:r>
              <a:rPr lang="en-US" sz="2400">
                <a:cs typeface="Arial" panose="020B0604020202020204" pitchFamily="34" charset="0"/>
              </a:rPr>
              <a:t>Nearly all funds </a:t>
            </a:r>
            <a:r>
              <a:rPr lang="en-US" sz="2400" u="sng">
                <a:cs typeface="Arial" panose="020B0604020202020204" pitchFamily="34" charset="0"/>
              </a:rPr>
              <a:t>held by a charity</a:t>
            </a:r>
            <a:r>
              <a:rPr lang="en-US" sz="2400">
                <a:cs typeface="Arial" panose="020B0604020202020204" pitchFamily="34" charset="0"/>
              </a:rPr>
              <a:t> will be “institutional funds”</a:t>
            </a:r>
          </a:p>
          <a:p>
            <a:pPr marL="342900" indent="-342900">
              <a:lnSpc>
                <a:spcPct val="80000"/>
              </a:lnSpc>
              <a:spcBef>
                <a:spcPts val="300"/>
              </a:spcBef>
              <a:spcAft>
                <a:spcPct val="30000"/>
              </a:spcAft>
              <a:defRPr/>
            </a:pPr>
            <a:r>
              <a:rPr lang="en-US" sz="2400">
                <a:cs typeface="Arial" panose="020B0604020202020204" pitchFamily="34" charset="0"/>
              </a:rPr>
              <a:t>Examples: </a:t>
            </a:r>
          </a:p>
          <a:p>
            <a:pPr lvl="1">
              <a:lnSpc>
                <a:spcPct val="80000"/>
              </a:lnSpc>
              <a:spcBef>
                <a:spcPts val="300"/>
              </a:spcBef>
              <a:spcAft>
                <a:spcPct val="30000"/>
              </a:spcAft>
              <a:defRPr/>
            </a:pPr>
            <a:r>
              <a:rPr lang="en-US">
                <a:cs typeface="Arial" panose="020B0604020202020204" pitchFamily="34" charset="0"/>
              </a:rPr>
              <a:t>Operating bank account </a:t>
            </a:r>
          </a:p>
          <a:p>
            <a:pPr lvl="1">
              <a:lnSpc>
                <a:spcPct val="80000"/>
              </a:lnSpc>
              <a:spcBef>
                <a:spcPts val="300"/>
              </a:spcBef>
              <a:spcAft>
                <a:spcPct val="30000"/>
              </a:spcAft>
              <a:defRPr/>
            </a:pPr>
            <a:r>
              <a:rPr lang="en-US">
                <a:cs typeface="Arial" panose="020B0604020202020204" pitchFamily="34" charset="0"/>
              </a:rPr>
              <a:t>An endowment held within your charity for a specific purpose, such as scholarships</a:t>
            </a:r>
          </a:p>
          <a:p>
            <a:pPr lvl="1">
              <a:lnSpc>
                <a:spcPct val="80000"/>
              </a:lnSpc>
              <a:spcBef>
                <a:spcPts val="300"/>
              </a:spcBef>
              <a:spcAft>
                <a:spcPct val="30000"/>
              </a:spcAft>
              <a:defRPr/>
            </a:pPr>
            <a:r>
              <a:rPr lang="en-US">
                <a:cs typeface="Arial" panose="020B0604020202020204" pitchFamily="34" charset="0"/>
              </a:rPr>
              <a:t>Development fund to pay for a new building</a:t>
            </a:r>
          </a:p>
          <a:p>
            <a:pPr marL="342900" indent="-342900">
              <a:lnSpc>
                <a:spcPct val="80000"/>
              </a:lnSpc>
              <a:spcBef>
                <a:spcPts val="300"/>
              </a:spcBef>
              <a:spcAft>
                <a:spcPct val="30000"/>
              </a:spcAft>
              <a:defRPr/>
            </a:pPr>
            <a:r>
              <a:rPr lang="en-US" sz="2400">
                <a:cs typeface="Arial" panose="020B0604020202020204" pitchFamily="34" charset="0"/>
              </a:rPr>
              <a:t>Not institutional funds:</a:t>
            </a:r>
          </a:p>
          <a:p>
            <a:pPr lvl="1" eaLnBrk="1" hangingPunct="1">
              <a:lnSpc>
                <a:spcPct val="80000"/>
              </a:lnSpc>
              <a:spcBef>
                <a:spcPct val="0"/>
              </a:spcBef>
              <a:spcAft>
                <a:spcPct val="30000"/>
              </a:spcAft>
              <a:defRPr/>
            </a:pPr>
            <a:r>
              <a:rPr lang="en-US">
                <a:cs typeface="Arial" panose="020B0604020202020204" pitchFamily="34" charset="0"/>
              </a:rPr>
              <a:t>A fund held by an individual to benefit a local charity</a:t>
            </a:r>
          </a:p>
          <a:p>
            <a:pPr lvl="1" eaLnBrk="1" hangingPunct="1">
              <a:lnSpc>
                <a:spcPct val="80000"/>
              </a:lnSpc>
              <a:spcBef>
                <a:spcPct val="0"/>
              </a:spcBef>
              <a:spcAft>
                <a:spcPct val="30000"/>
              </a:spcAft>
              <a:defRPr/>
            </a:pPr>
            <a:r>
              <a:rPr lang="en-US">
                <a:cs typeface="Arial" panose="020B0604020202020204" pitchFamily="34" charset="0"/>
              </a:rPr>
              <a:t>A fund held by a for-profit company, even if it is for charitable purposes (i.e., Company X raises funds from its employees to benefit the March of Dimes)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7FDE81-01AC-4847-A31C-248566F01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75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3"/>
          <p:cNvSpPr>
            <a:spLocks/>
          </p:cNvSpPr>
          <p:nvPr/>
        </p:nvSpPr>
        <p:spPr bwMode="auto">
          <a:xfrm>
            <a:off x="497305" y="1090862"/>
            <a:ext cx="10932695" cy="4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2880" tIns="91440"/>
          <a:lstStyle/>
          <a:p>
            <a:pPr marL="265113" indent="-265113">
              <a:spcBef>
                <a:spcPts val="300"/>
              </a:spcBef>
              <a:spcAft>
                <a:spcPct val="2000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/>
            </a:pPr>
            <a:endParaRPr lang="en-US" sz="2400">
              <a:cs typeface="Arial" panose="020B0604020202020204" pitchFamily="34" charset="0"/>
            </a:endParaRPr>
          </a:p>
          <a:p>
            <a:pPr marL="342900" indent="-342900">
              <a:spcBef>
                <a:spcPts val="300"/>
              </a:spcBef>
              <a:spcAft>
                <a:spcPct val="200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/>
            </a:pPr>
            <a:endParaRPr lang="en-US" sz="2400" b="1" i="1">
              <a:cs typeface="Arial" panose="020B0604020202020204" pitchFamily="34" charset="0"/>
            </a:endParaRPr>
          </a:p>
          <a:p>
            <a:pPr marL="342900" indent="-342900">
              <a:spcBef>
                <a:spcPts val="3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2400">
                <a:cs typeface="Arial" panose="020B0604020202020204" pitchFamily="34" charset="0"/>
              </a:rPr>
              <a:t>Under UPMIFA, an institutional fund (or any part) that, </a:t>
            </a:r>
            <a:r>
              <a:rPr lang="en-US" sz="2400" b="1" u="sng">
                <a:cs typeface="Arial" panose="020B0604020202020204" pitchFamily="34" charset="0"/>
              </a:rPr>
              <a:t>under the terms of a gift instrument, is not wholly expendable by the institution on a current basis.</a:t>
            </a:r>
          </a:p>
          <a:p>
            <a:pPr marL="800100" lvl="1" indent="-342900">
              <a:spcBef>
                <a:spcPts val="3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2400">
                <a:cs typeface="Arial" panose="020B0604020202020204" pitchFamily="34" charset="0"/>
              </a:rPr>
              <a:t>So .. there is a legal restriction on the timing of the expenditure</a:t>
            </a:r>
            <a:r>
              <a:rPr lang="en-US" sz="2400" u="sng">
                <a:cs typeface="Arial" panose="020B0604020202020204" pitchFamily="34" charset="0"/>
              </a:rPr>
              <a:t> </a:t>
            </a:r>
            <a:endParaRPr lang="en-US" sz="2400">
              <a:cs typeface="Arial" panose="020B0604020202020204" pitchFamily="34" charset="0"/>
            </a:endParaRPr>
          </a:p>
          <a:p>
            <a:pPr marL="342900" indent="-342900">
              <a:spcBef>
                <a:spcPts val="3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2400">
                <a:cs typeface="Arial" panose="020B0604020202020204" pitchFamily="34" charset="0"/>
              </a:rPr>
              <a:t>Does </a:t>
            </a:r>
            <a:r>
              <a:rPr lang="en-US" sz="2400" u="sng">
                <a:cs typeface="Arial" panose="020B0604020202020204" pitchFamily="34" charset="0"/>
              </a:rPr>
              <a:t>not include board-designated aka quasi-endowments</a:t>
            </a:r>
            <a:r>
              <a:rPr lang="en-US" sz="2400">
                <a:cs typeface="Arial" panose="020B0604020202020204" pitchFamily="34" charset="0"/>
              </a:rPr>
              <a:t> since there is no gift instrument.  </a:t>
            </a:r>
          </a:p>
          <a:p>
            <a:pPr marL="342900" indent="-342900">
              <a:spcBef>
                <a:spcPts val="3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2400">
                <a:cs typeface="Arial" panose="020B0604020202020204" pitchFamily="34" charset="0"/>
              </a:rPr>
              <a:t>Significant difference between the legal definition of an “endowment fund” under UPMIFA and the accounting definition, which is generally broader (a fund to provide income for the maintenance of a nonprofit).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14400"/>
            <a:ext cx="10515600" cy="1129214"/>
          </a:xfrm>
        </p:spPr>
        <p:txBody>
          <a:bodyPr>
            <a:normAutofit/>
          </a:bodyPr>
          <a:lstStyle/>
          <a:p>
            <a:pPr algn="ctr"/>
            <a:r>
              <a:rPr lang="en-US" sz="4000" b="1"/>
              <a:t>UPMIFA Definition – </a:t>
            </a:r>
            <a:r>
              <a:rPr lang="en-US" sz="4000">
                <a:cs typeface="Arial" panose="020B0604020202020204" pitchFamily="34" charset="0"/>
              </a:rPr>
              <a:t>Endowment </a:t>
            </a:r>
            <a:r>
              <a:rPr lang="en-US" sz="4000" b="1"/>
              <a:t>Fund</a:t>
            </a:r>
            <a:r>
              <a:rPr lang="en-US" sz="4000">
                <a:cs typeface="Arial" panose="020B0604020202020204" pitchFamily="34" charset="0"/>
              </a:rPr>
              <a:t>	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5384D8-3C3D-40C2-A304-3AC657914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294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E40BA-D75E-EBCC-CE39-9F5B5089C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8473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/>
              <a:t>Pop Quiz: Are You Still With 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2B050-5B3A-898E-45A3-0A7D7EDC9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322" y="2195159"/>
            <a:ext cx="10515600" cy="397292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US"/>
              <a:t>Riveted – UPMIFA is my new beach read</a:t>
            </a:r>
          </a:p>
          <a:p>
            <a:pPr marL="514350" indent="-514350">
              <a:buAutoNum type="arabicPeriod"/>
            </a:pPr>
            <a:r>
              <a:rPr lang="en-US"/>
              <a:t>Second monitor, first priority… mostly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514350" indent="-514350">
              <a:buAutoNum type="arabicPeriod"/>
            </a:pPr>
            <a:r>
              <a:rPr lang="en-US"/>
              <a:t>Eating lunch, but listening with my whole heart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514350" indent="-514350">
              <a:buAutoNum type="arabicPeriod"/>
            </a:pPr>
            <a:r>
              <a:rPr lang="en-US"/>
              <a:t>Wait, there’s a video?</a:t>
            </a:r>
            <a:endParaRPr lang="en-US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713681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A9A53-7142-49B8-8E54-3305B6C6E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93061"/>
            <a:ext cx="10515600" cy="615867"/>
          </a:xfrm>
        </p:spPr>
        <p:txBody>
          <a:bodyPr>
            <a:noAutofit/>
          </a:bodyPr>
          <a:lstStyle/>
          <a:p>
            <a:pPr algn="ctr"/>
            <a:r>
              <a:rPr lang="en-US"/>
              <a:t>UPMIFA Protections and Duties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E98F6-19AA-49DF-B252-71E40658A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algn="just">
              <a:spcBef>
                <a:spcPct val="0"/>
              </a:spcBef>
              <a:buClr>
                <a:srgbClr val="4D4D4D"/>
              </a:buClr>
              <a:defRPr/>
            </a:pPr>
            <a:endParaRPr lang="en-US">
              <a:latin typeface="+mn-lt"/>
            </a:endParaRPr>
          </a:p>
          <a:p>
            <a:pPr algn="just">
              <a:spcBef>
                <a:spcPct val="0"/>
              </a:spcBef>
              <a:buClr>
                <a:srgbClr val="4D4D4D"/>
              </a:buClr>
              <a:defRPr/>
            </a:pPr>
            <a:r>
              <a:rPr lang="en-US">
                <a:latin typeface="+mn-lt"/>
              </a:rPr>
              <a:t>Delegation of Management &amp; Investment Functions</a:t>
            </a:r>
          </a:p>
          <a:p>
            <a:pPr algn="just">
              <a:spcBef>
                <a:spcPct val="0"/>
              </a:spcBef>
              <a:buClr>
                <a:srgbClr val="4D4D4D"/>
              </a:buClr>
              <a:defRPr/>
            </a:pPr>
            <a:r>
              <a:rPr lang="en-US">
                <a:latin typeface="+mn-lt"/>
              </a:rPr>
              <a:t>Duty of Loyalty</a:t>
            </a:r>
          </a:p>
          <a:p>
            <a:pPr algn="just">
              <a:spcBef>
                <a:spcPct val="0"/>
              </a:spcBef>
              <a:buClr>
                <a:srgbClr val="4D4D4D"/>
              </a:buClr>
              <a:defRPr/>
            </a:pPr>
            <a:r>
              <a:rPr lang="en-US">
                <a:latin typeface="+mn-lt"/>
              </a:rPr>
              <a:t>Duty of Care</a:t>
            </a:r>
          </a:p>
          <a:p>
            <a:pPr algn="just">
              <a:spcBef>
                <a:spcPct val="0"/>
              </a:spcBef>
              <a:buClr>
                <a:srgbClr val="4D4D4D"/>
              </a:buClr>
              <a:defRPr/>
            </a:pPr>
            <a:r>
              <a:rPr lang="en-US">
                <a:latin typeface="+mn-lt"/>
              </a:rPr>
              <a:t>Duty to Diversity</a:t>
            </a:r>
          </a:p>
          <a:p>
            <a:pPr algn="just">
              <a:spcBef>
                <a:spcPct val="0"/>
              </a:spcBef>
              <a:buClr>
                <a:srgbClr val="4D4D4D"/>
              </a:buClr>
              <a:defRPr/>
            </a:pPr>
            <a:r>
              <a:rPr lang="en-US">
                <a:latin typeface="+mn-lt"/>
              </a:rPr>
              <a:t>Duty to Manage Costs and Verify Facts</a:t>
            </a:r>
          </a:p>
          <a:p>
            <a:endParaRPr lang="en-US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382373-D4E8-4AC6-91FB-221D35917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15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81BAB-74DC-4C88-9BDC-E2E84170B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525755"/>
          </a:xfrm>
        </p:spPr>
        <p:txBody>
          <a:bodyPr>
            <a:normAutofit/>
          </a:bodyPr>
          <a:lstStyle/>
          <a:p>
            <a:pPr algn="ctr"/>
            <a:r>
              <a:rPr lang="en-US" sz="4000"/>
              <a:t>UPMIFA Factors – Managing and Investing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C5D9A-140F-4752-99DA-8791A1423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0884"/>
            <a:ext cx="10515600" cy="4316079"/>
          </a:xfrm>
        </p:spPr>
        <p:txBody>
          <a:bodyPr>
            <a:normAutofit/>
          </a:bodyPr>
          <a:lstStyle/>
          <a:p>
            <a:r>
              <a:rPr lang="en-US" sz="2100"/>
              <a:t>General economic condition</a:t>
            </a:r>
          </a:p>
          <a:p>
            <a:r>
              <a:rPr lang="en-US" sz="2100"/>
              <a:t>The possible effect of inflation or deflation</a:t>
            </a:r>
          </a:p>
          <a:p>
            <a:r>
              <a:rPr lang="en-US" sz="2100"/>
              <a:t>The expected tax consequences, if any, of investment decisions or strategies</a:t>
            </a:r>
          </a:p>
          <a:p>
            <a:r>
              <a:rPr lang="en-US" sz="2100"/>
              <a:t>The role that each investment or course of action plays within the overall investment portfolio of the fund</a:t>
            </a:r>
          </a:p>
          <a:p>
            <a:r>
              <a:rPr lang="en-US" sz="2100"/>
              <a:t>The expected total return from income and the appreciation of investments</a:t>
            </a:r>
          </a:p>
          <a:p>
            <a:r>
              <a:rPr lang="en-US" sz="2100"/>
              <a:t>Other resources of the institution</a:t>
            </a:r>
          </a:p>
          <a:p>
            <a:r>
              <a:rPr lang="en-US" sz="2100"/>
              <a:t>The need of the institution and of the fund to make distributions and preserve capital</a:t>
            </a:r>
          </a:p>
          <a:p>
            <a:r>
              <a:rPr lang="en-US" sz="2100"/>
              <a:t>An asset’s special relationship or special value, if any, to the charitable purposes of the institution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B341EE-DA4C-4CA8-862A-D810D3D29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643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50232"/>
            <a:ext cx="10515600" cy="1145256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cs typeface="Arial" panose="020B0604020202020204" pitchFamily="34" charset="0"/>
              </a:rPr>
              <a:t>Endowment Spending Rules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266738" y="1995488"/>
            <a:ext cx="9957732" cy="463391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>
              <a:spcBef>
                <a:spcPct val="0"/>
              </a:spcBef>
              <a:spcAft>
                <a:spcPct val="30000"/>
              </a:spcAft>
              <a:buClr>
                <a:srgbClr val="4D4D4D"/>
              </a:buClr>
              <a:defRPr/>
            </a:pPr>
            <a:r>
              <a:rPr lang="en-US" sz="2400">
                <a:cs typeface="Arial" panose="020B0604020202020204" pitchFamily="34" charset="0"/>
              </a:rPr>
              <a:t>UPMIFA eliminated the historic dollar value or “HDV” spending floor, but it is not that simple.</a:t>
            </a:r>
          </a:p>
          <a:p>
            <a:pPr algn="just">
              <a:spcBef>
                <a:spcPct val="0"/>
              </a:spcBef>
              <a:spcAft>
                <a:spcPct val="30000"/>
              </a:spcAft>
              <a:buClr>
                <a:srgbClr val="4D4D4D"/>
              </a:buClr>
              <a:defRPr/>
            </a:pPr>
            <a:r>
              <a:rPr lang="en-US" sz="2400">
                <a:cs typeface="Arial" panose="020B0604020202020204" pitchFamily="34" charset="0"/>
              </a:rPr>
              <a:t>May appropriate so much of an endowment fund as </a:t>
            </a:r>
            <a:r>
              <a:rPr lang="en-US" sz="2400" b="1" i="1" u="sng">
                <a:cs typeface="Arial" panose="020B0604020202020204" pitchFamily="34" charset="0"/>
              </a:rPr>
              <a:t>deem prudent for uses, benefits, purposes, and duration for which the fund is established.</a:t>
            </a:r>
          </a:p>
          <a:p>
            <a:pPr marL="860425" lvl="1" indent="-342900" algn="just">
              <a:spcBef>
                <a:spcPct val="0"/>
              </a:spcBef>
              <a:spcAft>
                <a:spcPct val="30000"/>
              </a:spcAft>
              <a:buClr>
                <a:srgbClr val="4D4D4D"/>
              </a:buClr>
              <a:defRPr/>
            </a:pPr>
            <a:r>
              <a:rPr lang="en-US">
                <a:cs typeface="Arial" panose="020B0604020202020204" pitchFamily="34" charset="0"/>
              </a:rPr>
              <a:t>“Subject to the intent of a donor expressed in a gift instrument…”</a:t>
            </a:r>
          </a:p>
          <a:p>
            <a:pPr marL="860425" lvl="1" indent="-342900" algn="just">
              <a:spcBef>
                <a:spcPct val="0"/>
              </a:spcBef>
              <a:spcAft>
                <a:spcPct val="30000"/>
              </a:spcAft>
              <a:buClr>
                <a:srgbClr val="4D4D4D"/>
              </a:buClr>
              <a:defRPr/>
            </a:pPr>
            <a:r>
              <a:rPr lang="en-US">
                <a:cs typeface="Arial" panose="020B0604020202020204" pitchFamily="34" charset="0"/>
              </a:rPr>
              <a:t>Broad flexibility</a:t>
            </a:r>
          </a:p>
          <a:p>
            <a:pPr marL="860425" lvl="1" indent="-342900" algn="just">
              <a:spcBef>
                <a:spcPct val="0"/>
              </a:spcBef>
              <a:spcAft>
                <a:spcPct val="30000"/>
              </a:spcAft>
              <a:buClr>
                <a:srgbClr val="4D4D4D"/>
              </a:buClr>
              <a:defRPr/>
            </a:pPr>
            <a:r>
              <a:rPr lang="en-US">
                <a:cs typeface="Arial" panose="020B0604020202020204" pitchFamily="34" charset="0"/>
              </a:rPr>
              <a:t>One of the more valuable provisions in UPMIFA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A3304F-4B14-4E3E-B1A8-C6C506D56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89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4241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cs typeface="Arial" panose="020B0604020202020204" pitchFamily="34" charset="0"/>
              </a:rPr>
              <a:t>Endowment Spending Rules, cont.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708870" y="1690688"/>
            <a:ext cx="11130204" cy="493871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just">
              <a:spcBef>
                <a:spcPct val="0"/>
              </a:spcBef>
              <a:spcAft>
                <a:spcPct val="30000"/>
              </a:spcAft>
              <a:buClr>
                <a:srgbClr val="4D4D4D"/>
              </a:buClr>
              <a:defRPr/>
            </a:pPr>
            <a:r>
              <a:rPr lang="en-US" sz="2200">
                <a:cs typeface="Arial" panose="020B0604020202020204" pitchFamily="34" charset="0"/>
              </a:rPr>
              <a:t>However,..</a:t>
            </a:r>
          </a:p>
          <a:p>
            <a:pPr marL="860425" lvl="1" indent="-342900" algn="just">
              <a:spcBef>
                <a:spcPct val="0"/>
              </a:spcBef>
              <a:spcAft>
                <a:spcPct val="30000"/>
              </a:spcAft>
              <a:buClr>
                <a:srgbClr val="4D4D4D"/>
              </a:buClr>
              <a:defRPr/>
            </a:pPr>
            <a:r>
              <a:rPr lang="en-US" sz="2200">
                <a:cs typeface="Arial" panose="020B0604020202020204" pitchFamily="34" charset="0"/>
              </a:rPr>
              <a:t>Specific expenditure rules/standards (donor intent) in gift instrument control.</a:t>
            </a:r>
          </a:p>
          <a:p>
            <a:pPr marL="860425" lvl="1" indent="-342900" algn="just">
              <a:spcBef>
                <a:spcPct val="0"/>
              </a:spcBef>
              <a:spcAft>
                <a:spcPct val="30000"/>
              </a:spcAft>
              <a:buClr>
                <a:srgbClr val="4D4D4D"/>
              </a:buClr>
              <a:defRPr/>
            </a:pPr>
            <a:r>
              <a:rPr lang="en-US" sz="2200">
                <a:cs typeface="Arial" panose="020B0604020202020204" pitchFamily="34" charset="0"/>
              </a:rPr>
              <a:t>Spending is also subject to organization’s spending policy, as amended from time to time.</a:t>
            </a:r>
          </a:p>
          <a:p>
            <a:pPr marL="403225" indent="-342900" algn="just">
              <a:spcBef>
                <a:spcPct val="0"/>
              </a:spcBef>
              <a:spcAft>
                <a:spcPct val="30000"/>
              </a:spcAft>
              <a:buClr>
                <a:srgbClr val="4D4D4D"/>
              </a:buClr>
              <a:defRPr/>
            </a:pPr>
            <a:r>
              <a:rPr lang="en-US" sz="2200">
                <a:cs typeface="Arial" panose="020B0604020202020204" pitchFamily="34" charset="0"/>
              </a:rPr>
              <a:t>Note:</a:t>
            </a:r>
          </a:p>
          <a:p>
            <a:pPr marL="860425" lvl="1" indent="-342900" algn="just">
              <a:spcBef>
                <a:spcPct val="0"/>
              </a:spcBef>
              <a:spcAft>
                <a:spcPct val="30000"/>
              </a:spcAft>
              <a:buClr>
                <a:srgbClr val="4D4D4D"/>
              </a:buClr>
              <a:defRPr/>
            </a:pPr>
            <a:r>
              <a:rPr lang="en-US" sz="2200">
                <a:cs typeface="Arial" panose="020B0604020202020204" pitchFamily="34" charset="0"/>
              </a:rPr>
              <a:t>To limit the UPMIFA appropriation authority, a gift instrument must specifically state the limitation</a:t>
            </a:r>
          </a:p>
          <a:p>
            <a:pPr marL="1317625" lvl="2" indent="-342900" algn="just">
              <a:spcBef>
                <a:spcPct val="0"/>
              </a:spcBef>
              <a:spcAft>
                <a:spcPct val="30000"/>
              </a:spcAft>
              <a:buClr>
                <a:srgbClr val="4D4D4D"/>
              </a:buClr>
              <a:defRPr/>
            </a:pPr>
            <a:r>
              <a:rPr lang="en-US" sz="2200">
                <a:cs typeface="Arial" panose="020B0604020202020204" pitchFamily="34" charset="0"/>
              </a:rPr>
              <a:t>Not enough – terms designating a gift as “endowment”; use only “income,” interest,” or “dividends” or “rents, issues, or profits”; or “preserve the principal intact” or words of similar import</a:t>
            </a:r>
          </a:p>
          <a:p>
            <a:pPr marL="1317625" lvl="2" indent="-342900" algn="just">
              <a:spcBef>
                <a:spcPct val="0"/>
              </a:spcBef>
              <a:spcAft>
                <a:spcPct val="30000"/>
              </a:spcAft>
              <a:buClr>
                <a:srgbClr val="4D4D4D"/>
              </a:buClr>
              <a:defRPr/>
            </a:pPr>
            <a:r>
              <a:rPr lang="en-US" sz="2200">
                <a:cs typeface="Arial" panose="020B0604020202020204" pitchFamily="34" charset="0"/>
              </a:rPr>
              <a:t>Again, an education opportunity for development staff and advisors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3B904-FD7E-4DA9-96D8-02D64CCDD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1534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82316"/>
            <a:ext cx="10515600" cy="1123766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cs typeface="Arial" panose="020B0604020202020204" pitchFamily="34" charset="0"/>
              </a:rPr>
              <a:t>Endowment Spending Rules – Appropriation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708870" y="2006082"/>
            <a:ext cx="10873530" cy="462331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>
              <a:spcBef>
                <a:spcPct val="0"/>
              </a:spcBef>
              <a:spcAft>
                <a:spcPct val="30000"/>
              </a:spcAft>
              <a:buClr>
                <a:srgbClr val="4D4D4D"/>
              </a:buClr>
              <a:defRPr/>
            </a:pPr>
            <a:r>
              <a:rPr lang="en-US" sz="2400">
                <a:cs typeface="Arial" panose="020B0604020202020204" pitchFamily="34" charset="0"/>
              </a:rPr>
              <a:t>Assets in an endowment fund are donor-restricted until appropriated for expenditure by the institution</a:t>
            </a:r>
          </a:p>
          <a:p>
            <a:pPr algn="just">
              <a:spcBef>
                <a:spcPct val="0"/>
              </a:spcBef>
              <a:spcAft>
                <a:spcPct val="30000"/>
              </a:spcAft>
              <a:buClr>
                <a:srgbClr val="4D4D4D"/>
              </a:buClr>
              <a:defRPr/>
            </a:pPr>
            <a:r>
              <a:rPr lang="en-US" sz="2400">
                <a:cs typeface="Arial" panose="020B0604020202020204" pitchFamily="34" charset="0"/>
              </a:rPr>
              <a:t>In making the determination to appropriate, an institution shall:</a:t>
            </a:r>
          </a:p>
          <a:p>
            <a:pPr lvl="1" algn="just">
              <a:spcBef>
                <a:spcPct val="0"/>
              </a:spcBef>
              <a:spcAft>
                <a:spcPct val="30000"/>
              </a:spcAft>
              <a:buClr>
                <a:srgbClr val="4D4D4D"/>
              </a:buClr>
              <a:defRPr/>
            </a:pPr>
            <a:r>
              <a:rPr lang="en-US">
                <a:cs typeface="Arial" panose="020B0604020202020204" pitchFamily="34" charset="0"/>
              </a:rPr>
              <a:t>Act in good faith</a:t>
            </a:r>
          </a:p>
          <a:p>
            <a:pPr lvl="1" algn="just">
              <a:spcBef>
                <a:spcPct val="0"/>
              </a:spcBef>
              <a:spcAft>
                <a:spcPct val="30000"/>
              </a:spcAft>
              <a:buClr>
                <a:srgbClr val="4D4D4D"/>
              </a:buClr>
              <a:defRPr/>
            </a:pPr>
            <a:r>
              <a:rPr lang="en-US">
                <a:cs typeface="Arial" panose="020B0604020202020204" pitchFamily="34" charset="0"/>
              </a:rPr>
              <a:t>Act with the care that an ordinarily prudent person in a like position would exercise under similar circumstances</a:t>
            </a:r>
          </a:p>
          <a:p>
            <a:pPr lvl="1" algn="just">
              <a:spcBef>
                <a:spcPct val="0"/>
              </a:spcBef>
              <a:spcAft>
                <a:spcPct val="30000"/>
              </a:spcAft>
              <a:buClr>
                <a:srgbClr val="4D4D4D"/>
              </a:buClr>
              <a:defRPr/>
            </a:pPr>
            <a:r>
              <a:rPr lang="en-US">
                <a:cs typeface="Arial" panose="020B0604020202020204" pitchFamily="34" charset="0"/>
              </a:rPr>
              <a:t>Consider the listed factors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23B931-2F72-4F1B-9923-C23331AE2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5721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220" y="1751375"/>
            <a:ext cx="10981189" cy="438936"/>
          </a:xfrm>
        </p:spPr>
        <p:txBody>
          <a:bodyPr>
            <a:noAutofit/>
          </a:bodyPr>
          <a:lstStyle/>
          <a:p>
            <a:pPr algn="ctr"/>
            <a:r>
              <a:rPr lang="en-US" sz="4000">
                <a:cs typeface="Arial" panose="020B0604020202020204" pitchFamily="34" charset="0"/>
              </a:rPr>
              <a:t>Endowment Appropriation Factors ….“We know how to record Board and committee minutes…”</a:t>
            </a:r>
            <a:br>
              <a:rPr lang="en-US" sz="4000">
                <a:cs typeface="Arial" panose="020B0604020202020204" pitchFamily="34" charset="0"/>
              </a:rPr>
            </a:br>
            <a:endParaRPr lang="en-US" sz="400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97465" y="2325950"/>
            <a:ext cx="10981188" cy="3449208"/>
          </a:xfrm>
          <a:prstGeom prst="rect">
            <a:avLst/>
          </a:prstGeom>
        </p:spPr>
        <p:txBody>
          <a:bodyPr>
            <a:noAutofit/>
          </a:bodyPr>
          <a:lstStyle/>
          <a:p>
            <a:pPr marL="533400" indent="-533400" algn="just">
              <a:spcBef>
                <a:spcPct val="30000"/>
              </a:spcBef>
              <a:spcAft>
                <a:spcPct val="30000"/>
              </a:spcAft>
              <a:buClr>
                <a:srgbClr val="4D4D4D"/>
              </a:buClr>
              <a:buNone/>
              <a:defRPr/>
            </a:pP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Seven criteria/factors to guide Board regarding </a:t>
            </a:r>
            <a:r>
              <a:rPr lang="en-US" sz="2300" u="sng">
                <a:latin typeface="Arial" panose="020B0604020202020204" pitchFamily="34" charset="0"/>
                <a:cs typeface="Arial" panose="020B0604020202020204" pitchFamily="34" charset="0"/>
              </a:rPr>
              <a:t>endowment</a:t>
            </a: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 spending:</a:t>
            </a:r>
          </a:p>
          <a:p>
            <a:pPr marL="804863" lvl="1" indent="-457200" algn="just">
              <a:spcBef>
                <a:spcPct val="30000"/>
              </a:spcBef>
              <a:buClr>
                <a:srgbClr val="4D4D4D"/>
              </a:buClr>
              <a:buFont typeface="Verdana" pitchFamily="34" charset="0"/>
              <a:buAutoNum type="arabicPeriod"/>
              <a:defRPr/>
            </a:pP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Duration and preservation of the endowment fund</a:t>
            </a:r>
          </a:p>
          <a:p>
            <a:pPr marL="804863" lvl="1" indent="-457200" algn="just">
              <a:spcBef>
                <a:spcPct val="30000"/>
              </a:spcBef>
              <a:buClr>
                <a:srgbClr val="4D4D4D"/>
              </a:buClr>
              <a:buFont typeface="Verdana" pitchFamily="34" charset="0"/>
              <a:buAutoNum type="arabicPeriod"/>
              <a:defRPr/>
            </a:pP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Purposes of the institution and the endowment fund</a:t>
            </a:r>
          </a:p>
          <a:p>
            <a:pPr marL="804863" lvl="1" indent="-457200" algn="just">
              <a:spcBef>
                <a:spcPct val="30000"/>
              </a:spcBef>
              <a:buClr>
                <a:srgbClr val="4D4D4D"/>
              </a:buClr>
              <a:buFont typeface="Verdana" pitchFamily="34" charset="0"/>
              <a:buAutoNum type="arabicPeriod"/>
              <a:defRPr/>
            </a:pP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General economic conditions</a:t>
            </a:r>
          </a:p>
          <a:p>
            <a:pPr marL="804863" lvl="1" indent="-457200" algn="just">
              <a:spcBef>
                <a:spcPct val="30000"/>
              </a:spcBef>
              <a:buClr>
                <a:srgbClr val="4D4D4D"/>
              </a:buClr>
              <a:buFont typeface="Verdana" pitchFamily="34" charset="0"/>
              <a:buAutoNum type="arabicPeriod"/>
              <a:defRPr/>
            </a:pP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Effect of inflation or deflation</a:t>
            </a:r>
          </a:p>
          <a:p>
            <a:pPr marL="804863" lvl="1" indent="-457200" algn="just">
              <a:spcBef>
                <a:spcPct val="30000"/>
              </a:spcBef>
              <a:buClr>
                <a:srgbClr val="4D4D4D"/>
              </a:buClr>
              <a:buFont typeface="Verdana" pitchFamily="34" charset="0"/>
              <a:buAutoNum type="arabicPeriod"/>
              <a:defRPr/>
            </a:pP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Expected total return from income and the appreciation of investments</a:t>
            </a:r>
          </a:p>
          <a:p>
            <a:pPr marL="804863" lvl="1" indent="-457200" algn="just">
              <a:spcBef>
                <a:spcPct val="30000"/>
              </a:spcBef>
              <a:buClr>
                <a:srgbClr val="4D4D4D"/>
              </a:buClr>
              <a:buFont typeface="Verdana" pitchFamily="34" charset="0"/>
              <a:buAutoNum type="arabicPeriod"/>
              <a:defRPr/>
            </a:pP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Other resources of the institution</a:t>
            </a:r>
          </a:p>
          <a:p>
            <a:pPr marL="804863" lvl="1" indent="-457200" algn="just">
              <a:spcBef>
                <a:spcPct val="30000"/>
              </a:spcBef>
              <a:buClr>
                <a:srgbClr val="4D4D4D"/>
              </a:buClr>
              <a:buFont typeface="Verdana" pitchFamily="34" charset="0"/>
              <a:buAutoNum type="arabicPeriod"/>
              <a:defRPr/>
            </a:pP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Investment policy of the institution</a:t>
            </a:r>
          </a:p>
          <a:p>
            <a:pPr marL="804863" lvl="1" indent="-457200" algn="just">
              <a:spcBef>
                <a:spcPct val="0"/>
              </a:spcBef>
              <a:buClr>
                <a:srgbClr val="4D4D4D"/>
              </a:buClr>
              <a:defRPr/>
            </a:pPr>
            <a:endParaRPr lang="en-US" sz="2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DA291F-3A37-4487-B762-D91B104C8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469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9657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cs typeface="Arial" panose="020B0604020202020204" pitchFamily="34" charset="0"/>
              </a:rPr>
              <a:t>“As long as we don’t spend below HDV, we are compliant…”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38200" y="2261937"/>
            <a:ext cx="10847664" cy="422231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rgbClr val="4D4D4D"/>
              </a:buClr>
              <a:defRPr/>
            </a:pPr>
            <a:endParaRPr lang="en-US" sz="2400">
              <a:cs typeface="Arial" panose="020B0604020202020204" pitchFamily="34" charset="0"/>
            </a:endParaRPr>
          </a:p>
          <a:p>
            <a:pPr marL="342900" indent="-342900" algn="just">
              <a:spcBef>
                <a:spcPct val="0"/>
              </a:spcBef>
              <a:spcAft>
                <a:spcPct val="30000"/>
              </a:spcAft>
              <a:buClr>
                <a:srgbClr val="4D4D4D"/>
              </a:buClr>
              <a:defRPr/>
            </a:pPr>
            <a:r>
              <a:rPr lang="en-US" sz="2400">
                <a:cs typeface="Arial" panose="020B0604020202020204" pitchFamily="34" charset="0"/>
              </a:rPr>
              <a:t>UPMIFA eliminated the bright-line test (or “HDV”) in favor of multi-faceted prudence standards.</a:t>
            </a:r>
          </a:p>
          <a:p>
            <a:pPr lvl="1" algn="just" eaLnBrk="1" hangingPunct="1"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rgbClr val="4D4D4D"/>
              </a:buClr>
              <a:defRPr/>
            </a:pPr>
            <a:r>
              <a:rPr lang="en-US">
                <a:cs typeface="Arial" panose="020B0604020202020204" pitchFamily="34" charset="0"/>
              </a:rPr>
              <a:t>No longer can a Board spend any amount so long as it doesn’t affect HDV.</a:t>
            </a:r>
          </a:p>
          <a:p>
            <a:pPr lvl="1" algn="just" eaLnBrk="1" hangingPunct="1"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rgbClr val="4D4D4D"/>
              </a:buClr>
              <a:defRPr/>
            </a:pPr>
            <a:r>
              <a:rPr lang="en-US">
                <a:cs typeface="Arial" panose="020B0604020202020204" pitchFamily="34" charset="0"/>
              </a:rPr>
              <a:t>Allows spending from an underwater endowment (FMV &lt; amount restricted by the donor) </a:t>
            </a:r>
            <a:r>
              <a:rPr lang="en-US" u="sng">
                <a:cs typeface="Arial" panose="020B0604020202020204" pitchFamily="34" charset="0"/>
              </a:rPr>
              <a:t>if the board determines it is prudent.</a:t>
            </a:r>
          </a:p>
          <a:p>
            <a:pPr algn="just">
              <a:spcBef>
                <a:spcPct val="0"/>
              </a:spcBef>
              <a:spcAft>
                <a:spcPct val="30000"/>
              </a:spcAft>
              <a:buClr>
                <a:srgbClr val="4D4D4D"/>
              </a:buClr>
              <a:defRPr/>
            </a:pPr>
            <a:r>
              <a:rPr lang="en-US" sz="2400">
                <a:cs typeface="Arial" panose="020B0604020202020204" pitchFamily="34" charset="0"/>
              </a:rPr>
              <a:t>Then, what is required to be maintained?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3C3B24-8342-4936-A903-D785E476B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6292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35242"/>
            <a:ext cx="10889202" cy="862006"/>
          </a:xfrm>
        </p:spPr>
        <p:txBody>
          <a:bodyPr>
            <a:noAutofit/>
          </a:bodyPr>
          <a:lstStyle/>
          <a:p>
            <a:pPr algn="ctr"/>
            <a:r>
              <a:rPr lang="en-US" sz="4000">
                <a:cs typeface="Arial" panose="020B0604020202020204" pitchFamily="34" charset="0"/>
              </a:rPr>
              <a:t>“If we don’t spend more than the percentages, no one will come knocking…”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906011" y="2382472"/>
            <a:ext cx="10654018" cy="401832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just">
              <a:spcBef>
                <a:spcPct val="0"/>
              </a:spcBef>
              <a:spcAft>
                <a:spcPts val="600"/>
              </a:spcAft>
              <a:buClr>
                <a:srgbClr val="4D4D4D"/>
              </a:buClr>
              <a:defRPr/>
            </a:pPr>
            <a:r>
              <a:rPr lang="en-US" sz="2350" b="1" u="sng">
                <a:cs typeface="Arial" panose="020B0604020202020204" pitchFamily="34" charset="0"/>
              </a:rPr>
              <a:t>Common misconception that this is a safe harbor.</a:t>
            </a:r>
          </a:p>
          <a:p>
            <a:pPr marL="342900" indent="-342900" algn="just">
              <a:spcBef>
                <a:spcPct val="0"/>
              </a:spcBef>
              <a:spcAft>
                <a:spcPts val="600"/>
              </a:spcAft>
              <a:buClr>
                <a:srgbClr val="4D4D4D"/>
              </a:buClr>
              <a:defRPr/>
            </a:pPr>
            <a:r>
              <a:rPr lang="en-US" sz="2350">
                <a:cs typeface="Arial" panose="020B0604020202020204" pitchFamily="34" charset="0"/>
              </a:rPr>
              <a:t>Applies to expenditures from endowment funds, but not institutional funds</a:t>
            </a:r>
          </a:p>
          <a:p>
            <a:pPr marL="342900" indent="-342900" algn="just">
              <a:spcBef>
                <a:spcPct val="0"/>
              </a:spcBef>
              <a:spcAft>
                <a:spcPts val="600"/>
              </a:spcAft>
              <a:buClr>
                <a:srgbClr val="4D4D4D"/>
              </a:buClr>
              <a:defRPr/>
            </a:pPr>
            <a:r>
              <a:rPr lang="en-US" sz="2350" b="1" i="1" u="sng">
                <a:cs typeface="Arial" panose="020B0604020202020204" pitchFamily="34" charset="0"/>
              </a:rPr>
              <a:t>Imprudence is presumed</a:t>
            </a:r>
            <a:r>
              <a:rPr lang="en-US" sz="2350">
                <a:cs typeface="Arial" panose="020B0604020202020204" pitchFamily="34" charset="0"/>
              </a:rPr>
              <a:t> if endowment fund spending exceeds certain thresholds:</a:t>
            </a:r>
          </a:p>
          <a:p>
            <a:pPr marL="742950" lvl="1" indent="-285750" algn="just">
              <a:spcBef>
                <a:spcPct val="0"/>
              </a:spcBef>
              <a:spcAft>
                <a:spcPts val="600"/>
              </a:spcAft>
              <a:buClr>
                <a:srgbClr val="4D4D4D"/>
              </a:buClr>
              <a:defRPr/>
            </a:pPr>
            <a:r>
              <a:rPr lang="en-US" sz="2350">
                <a:cs typeface="Arial" panose="020B0604020202020204" pitchFamily="34" charset="0"/>
              </a:rPr>
              <a:t>Funds &gt; $1MM – presumption at 7% FMV</a:t>
            </a:r>
          </a:p>
          <a:p>
            <a:pPr marL="688975" lvl="1" algn="just">
              <a:spcBef>
                <a:spcPct val="0"/>
              </a:spcBef>
              <a:spcAft>
                <a:spcPts val="600"/>
              </a:spcAft>
              <a:buClr>
                <a:srgbClr val="4D4D4D"/>
              </a:buClr>
              <a:defRPr/>
            </a:pPr>
            <a:r>
              <a:rPr lang="en-US" sz="2350">
                <a:cs typeface="Arial" panose="020B0604020202020204" pitchFamily="34" charset="0"/>
              </a:rPr>
              <a:t> University systems &gt; $450MM – 9% FMV</a:t>
            </a:r>
          </a:p>
          <a:p>
            <a:pPr marL="742950" lvl="1" indent="-285750" algn="just">
              <a:spcBef>
                <a:spcPct val="0"/>
              </a:spcBef>
              <a:spcAft>
                <a:spcPts val="600"/>
              </a:spcAft>
              <a:buClr>
                <a:srgbClr val="4D4D4D"/>
              </a:buClr>
              <a:defRPr/>
            </a:pPr>
            <a:r>
              <a:rPr lang="en-US" sz="2350">
                <a:cs typeface="Arial" panose="020B0604020202020204" pitchFamily="34" charset="0"/>
              </a:rPr>
              <a:t>Funds &lt; $1MM – presumption at 5% FMV</a:t>
            </a:r>
          </a:p>
          <a:p>
            <a:pPr marL="342900" indent="-342900" algn="just">
              <a:spcBef>
                <a:spcPct val="0"/>
              </a:spcBef>
              <a:spcAft>
                <a:spcPts val="600"/>
              </a:spcAft>
              <a:buClr>
                <a:srgbClr val="4D4D4D"/>
              </a:buClr>
              <a:defRPr/>
            </a:pPr>
            <a:r>
              <a:rPr lang="en-US" sz="2350">
                <a:cs typeface="Arial" panose="020B0604020202020204" pitchFamily="34" charset="0"/>
              </a:rPr>
              <a:t>FMV determined </a:t>
            </a:r>
            <a:r>
              <a:rPr lang="en-US" sz="2350" u="sng">
                <a:cs typeface="Arial" panose="020B0604020202020204" pitchFamily="34" charset="0"/>
              </a:rPr>
              <a:t>quarterly</a:t>
            </a:r>
            <a:r>
              <a:rPr lang="en-US" sz="2350">
                <a:cs typeface="Arial" panose="020B0604020202020204" pitchFamily="34" charset="0"/>
              </a:rPr>
              <a:t> and averaged over a </a:t>
            </a:r>
            <a:r>
              <a:rPr lang="en-US" sz="2350" u="sng">
                <a:cs typeface="Arial" panose="020B0604020202020204" pitchFamily="34" charset="0"/>
              </a:rPr>
              <a:t>3-year period</a:t>
            </a:r>
            <a:r>
              <a:rPr lang="en-US" sz="2350">
                <a:cs typeface="Arial" panose="020B0604020202020204" pitchFamily="34" charset="0"/>
              </a:rPr>
              <a:t> (or if in existence less than 3 years, for the period since inception).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EBE4E3-D8A3-485C-AF41-A30BA7478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0126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905" y="76617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cs typeface="Arial" panose="020B0604020202020204" pitchFamily="34" charset="0"/>
              </a:rPr>
              <a:t>Presumption of Imprudence</a:t>
            </a:r>
          </a:p>
        </p:txBody>
      </p:sp>
      <p:sp>
        <p:nvSpPr>
          <p:cNvPr id="4" name="Content Placeholder 3"/>
          <p:cNvSpPr>
            <a:spLocks noGrp="1" noChangeArrowheads="1"/>
          </p:cNvSpPr>
          <p:nvPr>
            <p:ph idx="4294967295"/>
          </p:nvPr>
        </p:nvSpPr>
        <p:spPr>
          <a:xfrm>
            <a:off x="950495" y="1556084"/>
            <a:ext cx="10081027" cy="499711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  <a:spcBef>
                <a:spcPct val="50000"/>
              </a:spcBef>
              <a:buClr>
                <a:srgbClr val="4D4D4D"/>
              </a:buClr>
              <a:defRPr/>
            </a:pPr>
            <a:endParaRPr lang="en-US" sz="2400">
              <a:cs typeface="Arial" panose="020B0604020202020204" pitchFamily="34" charset="0"/>
            </a:endParaRPr>
          </a:p>
          <a:p>
            <a:pPr marL="342900" indent="-342900" algn="just">
              <a:spcBef>
                <a:spcPct val="50000"/>
              </a:spcBef>
              <a:buClr>
                <a:srgbClr val="4D4D4D"/>
              </a:buClr>
              <a:defRPr/>
            </a:pPr>
            <a:r>
              <a:rPr lang="en-US" sz="2400">
                <a:cs typeface="Arial" panose="020B0604020202020204" pitchFamily="34" charset="0"/>
              </a:rPr>
              <a:t>Presumption is rebuttable if facts and circumstances dictate that an endowment fund expenditure was prudent.</a:t>
            </a:r>
          </a:p>
          <a:p>
            <a:pPr marL="342900" indent="-342900" algn="just">
              <a:spcBef>
                <a:spcPct val="50000"/>
              </a:spcBef>
              <a:buClr>
                <a:srgbClr val="4D4D4D"/>
              </a:buClr>
              <a:defRPr/>
            </a:pPr>
            <a:r>
              <a:rPr lang="en-US" sz="2400">
                <a:cs typeface="Arial" panose="020B0604020202020204" pitchFamily="34" charset="0"/>
              </a:rPr>
              <a:t>For example, a fund for a major construction project may have no expenditures for 3 years and then spend 20% in year 4.</a:t>
            </a:r>
          </a:p>
          <a:p>
            <a:pPr marL="342900" indent="-342900" algn="just">
              <a:spcBef>
                <a:spcPct val="50000"/>
              </a:spcBef>
              <a:buClr>
                <a:srgbClr val="4D4D4D"/>
              </a:buClr>
              <a:defRPr/>
            </a:pPr>
            <a:r>
              <a:rPr lang="en-US" sz="2400">
                <a:cs typeface="Arial" panose="020B0604020202020204" pitchFamily="34" charset="0"/>
              </a:rPr>
              <a:t>Charity has the burden to prove that the expenditure was prudent.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E25131-084D-46C4-A6F2-B917BCE48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0335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18147"/>
            <a:ext cx="10515600" cy="1188815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cs typeface="Arial" panose="020B0604020202020204" pitchFamily="34" charset="0"/>
              </a:rPr>
              <a:t>Spending Policies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3123" y="1812758"/>
            <a:ext cx="10997967" cy="4574268"/>
          </a:xfrm>
        </p:spPr>
        <p:txBody>
          <a:bodyPr>
            <a:noAutofit/>
          </a:bodyPr>
          <a:lstStyle/>
          <a:p>
            <a:pPr marL="403225" indent="-342900"/>
            <a:r>
              <a:rPr lang="en-US" sz="2400">
                <a:cs typeface="Arial" panose="020B0604020202020204" pitchFamily="34" charset="0"/>
              </a:rPr>
              <a:t>Myriad terms for endowments, including:</a:t>
            </a:r>
          </a:p>
          <a:p>
            <a:pPr marL="857250" lvl="1" indent="-342900"/>
            <a:r>
              <a:rPr lang="en-US">
                <a:cs typeface="Arial" panose="020B0604020202020204" pitchFamily="34" charset="0"/>
              </a:rPr>
              <a:t>Income only</a:t>
            </a:r>
          </a:p>
          <a:p>
            <a:pPr marL="857250" lvl="1" indent="-342900"/>
            <a:r>
              <a:rPr lang="en-US">
                <a:cs typeface="Arial" panose="020B0604020202020204" pitchFamily="34" charset="0"/>
              </a:rPr>
              <a:t>Calculated spending rate</a:t>
            </a:r>
          </a:p>
          <a:p>
            <a:pPr marL="857250" lvl="1" indent="-342900"/>
            <a:r>
              <a:rPr lang="en-US">
                <a:cs typeface="Arial" panose="020B0604020202020204" pitchFamily="34" charset="0"/>
              </a:rPr>
              <a:t>Tiered spending rates</a:t>
            </a:r>
          </a:p>
          <a:p>
            <a:pPr marL="857250" lvl="1" indent="-342900"/>
            <a:r>
              <a:rPr lang="en-US">
                <a:cs typeface="Arial" panose="020B0604020202020204" pitchFamily="34" charset="0"/>
              </a:rPr>
              <a:t>Board discretion </a:t>
            </a:r>
          </a:p>
          <a:p>
            <a:pPr marL="857250" lvl="1" indent="-342900"/>
            <a:r>
              <a:rPr lang="en-US">
                <a:cs typeface="Arial" panose="020B0604020202020204" pitchFamily="34" charset="0"/>
              </a:rPr>
              <a:t>Spread the spending rate calculation over a multi-year period </a:t>
            </a:r>
          </a:p>
          <a:p>
            <a:pPr marL="857250" lvl="1" indent="-342900"/>
            <a:r>
              <a:rPr lang="en-US">
                <a:cs typeface="Arial" panose="020B0604020202020204" pitchFamily="34" charset="0"/>
              </a:rPr>
              <a:t>Flexibility to invade within limitations</a:t>
            </a:r>
          </a:p>
          <a:p>
            <a:pPr marL="857250" lvl="1" indent="-342900"/>
            <a:r>
              <a:rPr lang="en-US">
                <a:cs typeface="Arial" panose="020B0604020202020204" pitchFamily="34" charset="0"/>
              </a:rPr>
              <a:t>Emergency invasion provisions</a:t>
            </a:r>
          </a:p>
          <a:p>
            <a:pPr marL="400050" indent="-342900"/>
            <a:r>
              <a:rPr lang="en-US" sz="2400">
                <a:cs typeface="Arial" panose="020B0604020202020204" pitchFamily="34" charset="0"/>
              </a:rPr>
              <a:t>Periodic review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5EF447-24BB-40AE-8C0C-CE5A339E0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6098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AB937-4786-4692-8777-F3894C6F7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8148"/>
            <a:ext cx="10515600" cy="1171074"/>
          </a:xfrm>
        </p:spPr>
        <p:txBody>
          <a:bodyPr>
            <a:normAutofit/>
          </a:bodyPr>
          <a:lstStyle/>
          <a:p>
            <a:r>
              <a:rPr lang="en-US" sz="4000"/>
              <a:t>Modification &amp; Release – UPMIFA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F3892-3752-4B29-88ED-BBB636B138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6505"/>
            <a:ext cx="10515600" cy="4026569"/>
          </a:xfrm>
        </p:spPr>
        <p:txBody>
          <a:bodyPr>
            <a:normAutofit lnSpcReduction="10000"/>
          </a:bodyPr>
          <a:lstStyle/>
          <a:p>
            <a:r>
              <a:rPr lang="en-US" sz="2400"/>
              <a:t>Permits release or modification of restrictions by donor, charity, or court in specific instances</a:t>
            </a:r>
          </a:p>
          <a:p>
            <a:r>
              <a:rPr lang="en-US" sz="2400"/>
              <a:t>Small/Old Funds – if restriction is unlawful, impracticable, impossible to achieve, or wasteful, an institution may release or modify a restriction without donor consent or court approval if all of these conditions are met:</a:t>
            </a:r>
          </a:p>
          <a:p>
            <a:pPr lvl="1"/>
            <a:r>
              <a:rPr lang="en-US" sz="2000"/>
              <a:t>Institutional fund &lt; $25,000</a:t>
            </a:r>
          </a:p>
          <a:p>
            <a:pPr lvl="1"/>
            <a:r>
              <a:rPr lang="en-US" sz="2000"/>
              <a:t>Institutional fund is more than 20 years old</a:t>
            </a:r>
          </a:p>
          <a:p>
            <a:pPr lvl="1"/>
            <a:r>
              <a:rPr lang="en-US" sz="2000"/>
              <a:t>Will be used consistent with charitable purposes</a:t>
            </a:r>
          </a:p>
          <a:p>
            <a:pPr lvl="1"/>
            <a:r>
              <a:rPr lang="en-US" sz="2000"/>
              <a:t>Requires Attorney General notice</a:t>
            </a:r>
          </a:p>
          <a:p>
            <a:r>
              <a:rPr lang="en-US" sz="2400"/>
              <a:t>Example – $15,000 fund set up in 1973 for the cure of polio – with AG notice, can release restriction and use for a purpose consistent with original purpose (i.e., maybe for the cure of other children’s diseases)</a:t>
            </a:r>
          </a:p>
          <a:p>
            <a:endParaRPr lang="en-US" sz="24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21CD15-5AA0-445F-BBB6-07DAA496B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8737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39BFA-2B89-4545-80FA-E764D7E09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2852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/>
              <a:t>Modification of Restrictions – Outside of UPMIFA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01116-3897-47E6-9489-707FBC112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86525"/>
            <a:ext cx="10515600" cy="2614863"/>
          </a:xfrm>
        </p:spPr>
        <p:txBody>
          <a:bodyPr>
            <a:normAutofit/>
          </a:bodyPr>
          <a:lstStyle/>
          <a:p>
            <a:r>
              <a:rPr lang="en-US"/>
              <a:t>What if the UPMIFA modification provisions don’t apply?</a:t>
            </a:r>
          </a:p>
          <a:p>
            <a:r>
              <a:rPr lang="en-US"/>
              <a:t>Does the gift agreement address?</a:t>
            </a:r>
          </a:p>
          <a:p>
            <a:r>
              <a:rPr lang="en-US"/>
              <a:t>Can donor consent?</a:t>
            </a:r>
          </a:p>
          <a:p>
            <a:r>
              <a:rPr lang="en-US"/>
              <a:t>Court Action</a:t>
            </a:r>
          </a:p>
          <a:p>
            <a:r>
              <a:rPr lang="en-US"/>
              <a:t>Attorney General Approval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B6863F-22FA-4366-B4CD-130ECDEC3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3041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92D7C-D282-171D-FF84-668D171ED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Donor Intent/Restrictions, Generally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C1DC7-4EF6-42A9-157B-7A3669938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350"/>
              <a:t>Contributions are inherently restricted by the purposes of the organization (organizational documents on the date of contribution)</a:t>
            </a:r>
          </a:p>
          <a:p>
            <a:pPr lvl="1"/>
            <a:r>
              <a:rPr lang="en-US" sz="2350"/>
              <a:t>Contributions are impressed with a charitable trust for the benefit of the public. </a:t>
            </a:r>
          </a:p>
          <a:p>
            <a:r>
              <a:rPr lang="en-US" sz="2350"/>
              <a:t>Interpretation rules:</a:t>
            </a:r>
          </a:p>
          <a:p>
            <a:pPr lvl="1"/>
            <a:r>
              <a:rPr lang="en-US" sz="2350"/>
              <a:t>From the four corners of the instrument</a:t>
            </a:r>
          </a:p>
          <a:p>
            <a:pPr lvl="1"/>
            <a:r>
              <a:rPr lang="en-US" sz="2350"/>
              <a:t>Not what the grantor/donor “intended” to write, but the meaning of the words used. When there is no dispute about the meaning of words, no extrinsic evidence. </a:t>
            </a:r>
          </a:p>
          <a:p>
            <a:pPr lvl="1"/>
            <a:r>
              <a:rPr lang="en-US" sz="2350"/>
              <a:t>Recall the varying perspective of Attorney Generals and State Charities Bureaus in this regard</a:t>
            </a:r>
          </a:p>
        </p:txBody>
      </p:sp>
    </p:spTree>
    <p:extLst>
      <p:ext uri="{BB962C8B-B14F-4D97-AF65-F5344CB8AC3E}">
        <p14:creationId xmlns:p14="http://schemas.microsoft.com/office/powerpoint/2010/main" val="28254546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A8131-CCAD-36E8-E5D6-A1368A389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Donor Intent/Restrictions – Tracking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04E44-67DC-5C14-0372-E5C2E68D5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300"/>
              <a:t>Tracking, Generally</a:t>
            </a:r>
          </a:p>
          <a:p>
            <a:pPr lvl="1"/>
            <a:r>
              <a:rPr lang="en-US" sz="1900"/>
              <a:t>Internally track proper management of restricted or conditioned gifts</a:t>
            </a:r>
          </a:p>
          <a:p>
            <a:pPr lvl="1"/>
            <a:r>
              <a:rPr lang="en-US" sz="1900"/>
              <a:t>Record-keeping / Documentation </a:t>
            </a:r>
          </a:p>
          <a:p>
            <a:pPr lvl="1"/>
            <a:r>
              <a:rPr lang="en-US" sz="1900"/>
              <a:t>Software, General Ledger, Excel or similar</a:t>
            </a:r>
          </a:p>
          <a:p>
            <a:r>
              <a:rPr lang="en-US" sz="2300"/>
              <a:t>Tracing assets / Commingling assets </a:t>
            </a:r>
          </a:p>
          <a:p>
            <a:r>
              <a:rPr lang="en-US" sz="2300"/>
              <a:t>Assets purchased with proceeds</a:t>
            </a:r>
          </a:p>
          <a:p>
            <a:r>
              <a:rPr lang="en-US" sz="2300"/>
              <a:t>Improvements</a:t>
            </a:r>
          </a:p>
          <a:p>
            <a:r>
              <a:rPr lang="en-US" sz="2300"/>
              <a:t>Lack of Record-Keeping/Bad Records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449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E40BA-D75E-EBCC-CE39-9F5B5089C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8473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/>
              <a:t>Checkpoint: Still Awake?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2B050-5B3A-898E-45A3-0A7D7EDC9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322" y="2195159"/>
            <a:ext cx="10515600" cy="397292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US"/>
              <a:t>Wide awake – I now say “historic dollar value” at parties</a:t>
            </a:r>
          </a:p>
          <a:p>
            <a:pPr marL="514350" indent="-514350">
              <a:buAutoNum type="arabicPeriod"/>
            </a:pPr>
            <a:r>
              <a:rPr lang="en-US"/>
              <a:t>I’ve refilled my coffee at least twice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514350" indent="-514350">
              <a:buAutoNum type="arabicPeriod"/>
            </a:pPr>
            <a:r>
              <a:rPr lang="en-US"/>
              <a:t>I checked my email “just once” (four times)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514350" indent="-514350">
              <a:buAutoNum type="arabicPeriod"/>
            </a:pPr>
            <a:r>
              <a:rPr lang="en-US"/>
              <a:t>I’m here for the CLE credit… and these polls</a:t>
            </a:r>
            <a:endParaRPr lang="en-US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804102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48613-7A43-4398-B545-910A5EAF5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7116"/>
            <a:ext cx="10515600" cy="503572"/>
          </a:xfrm>
        </p:spPr>
        <p:txBody>
          <a:bodyPr>
            <a:normAutofit fontScale="90000"/>
          </a:bodyPr>
          <a:lstStyle/>
          <a:p>
            <a:r>
              <a:rPr lang="en-US"/>
              <a:t>Donor Intent – Related/Ancillary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67DF9-5A09-4550-A516-28BE6B022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3179"/>
            <a:ext cx="10515600" cy="4203784"/>
          </a:xfrm>
        </p:spPr>
        <p:txBody>
          <a:bodyPr/>
          <a:lstStyle/>
          <a:p>
            <a:r>
              <a:rPr lang="en-US"/>
              <a:t>Donor relations</a:t>
            </a:r>
          </a:p>
          <a:p>
            <a:r>
              <a:rPr lang="en-US"/>
              <a:t>“Court of Public Opinion”</a:t>
            </a:r>
          </a:p>
          <a:p>
            <a:r>
              <a:rPr lang="en-US"/>
              <a:t>Media/Public relations</a:t>
            </a:r>
          </a:p>
          <a:p>
            <a:r>
              <a:rPr lang="en-US"/>
              <a:t>Sophisticated donors asking for more</a:t>
            </a:r>
          </a:p>
          <a:p>
            <a:r>
              <a:rPr lang="en-US"/>
              <a:t>Charities and development staff becoming more creative </a:t>
            </a:r>
          </a:p>
          <a:p>
            <a:r>
              <a:rPr lang="en-US"/>
              <a:t>Legal implications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1F1EA-5CDF-4027-98FE-A7120A097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6000" y="6176963"/>
            <a:ext cx="2743200" cy="365125"/>
          </a:xfrm>
        </p:spPr>
        <p:txBody>
          <a:bodyPr/>
          <a:lstStyle/>
          <a:p>
            <a:fld id="{49DDE938-496F-4A74-ADE5-666C6003E67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9171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12E7E-4FEC-4572-91F3-CCE36B047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316" y="852443"/>
            <a:ext cx="10515600" cy="1325563"/>
          </a:xfrm>
        </p:spPr>
        <p:txBody>
          <a:bodyPr/>
          <a:lstStyle/>
          <a:p>
            <a:r>
              <a:rPr lang="en-US"/>
              <a:t>What can go wrong?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AA3FC6-A5E6-41D8-BEFA-AF5B225B8B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78006"/>
            <a:ext cx="4327358" cy="3308393"/>
          </a:xfrm>
        </p:spPr>
        <p:txBody>
          <a:bodyPr>
            <a:normAutofit lnSpcReduction="10000"/>
          </a:bodyPr>
          <a:lstStyle/>
          <a:p>
            <a:r>
              <a:rPr lang="en-US"/>
              <a:t>Reputational risk</a:t>
            </a:r>
          </a:p>
          <a:p>
            <a:r>
              <a:rPr lang="en-US"/>
              <a:t>Donor relations</a:t>
            </a:r>
          </a:p>
          <a:p>
            <a:r>
              <a:rPr lang="en-US"/>
              <a:t>Change in culture or values over time</a:t>
            </a:r>
          </a:p>
          <a:p>
            <a:r>
              <a:rPr lang="en-US"/>
              <a:t>Change in circumstances</a:t>
            </a:r>
          </a:p>
          <a:p>
            <a:r>
              <a:rPr lang="en-US"/>
              <a:t>Conflicts of Interest</a:t>
            </a:r>
          </a:p>
          <a:p>
            <a:r>
              <a:rPr lang="en-US"/>
              <a:t>Donor actions/reputation</a:t>
            </a:r>
          </a:p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D40747-4EA0-4983-BE9E-CD5B354E5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88EF-3D9F-4836-88F8-34619292D0D5}" type="slidenum">
              <a:rPr lang="en-US" smtClean="0"/>
              <a:t>32</a:t>
            </a:fld>
            <a:endParaRPr lang="en-US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0F84993-F109-B085-4445-28CC49D80B82}"/>
              </a:ext>
            </a:extLst>
          </p:cNvPr>
          <p:cNvSpPr txBox="1">
            <a:spLocks/>
          </p:cNvSpPr>
          <p:nvPr/>
        </p:nvSpPr>
        <p:spPr>
          <a:xfrm>
            <a:off x="5759116" y="2102097"/>
            <a:ext cx="6079958" cy="33083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/>
              <a:t>Donor default on payment</a:t>
            </a:r>
          </a:p>
          <a:p>
            <a:pPr>
              <a:spcBef>
                <a:spcPts val="600"/>
              </a:spcBef>
            </a:pPr>
            <a:r>
              <a:rPr lang="en-US"/>
              <a:t>Restrictions or requirements the charity cannot handle</a:t>
            </a:r>
          </a:p>
          <a:p>
            <a:pPr>
              <a:spcBef>
                <a:spcPts val="600"/>
              </a:spcBef>
            </a:pPr>
            <a:r>
              <a:rPr lang="en-US"/>
              <a:t>Lack of clarity around provisions</a:t>
            </a:r>
          </a:p>
          <a:p>
            <a:pPr>
              <a:spcBef>
                <a:spcPts val="600"/>
              </a:spcBef>
            </a:pPr>
            <a:r>
              <a:rPr lang="en-US"/>
              <a:t>State regulatory enforcement</a:t>
            </a:r>
          </a:p>
          <a:p>
            <a:pPr>
              <a:spcBef>
                <a:spcPts val="600"/>
              </a:spcBef>
            </a:pPr>
            <a:r>
              <a:rPr lang="en-US"/>
              <a:t>Private donor enforcement (or attempts)</a:t>
            </a:r>
          </a:p>
          <a:p>
            <a:pPr>
              <a:spcBef>
                <a:spcPts val="600"/>
              </a:spcBef>
            </a:pPr>
            <a:r>
              <a:rPr lang="en-US"/>
              <a:t>Charitable pledges</a:t>
            </a:r>
          </a:p>
          <a:p>
            <a:pPr>
              <a:spcBef>
                <a:spcPts val="6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0863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E0666-9BE8-4736-B653-AF07C9248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3869"/>
            <a:ext cx="10515600" cy="1325563"/>
          </a:xfrm>
        </p:spPr>
        <p:txBody>
          <a:bodyPr/>
          <a:lstStyle/>
          <a:p>
            <a:r>
              <a:rPr lang="en-US"/>
              <a:t>Related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297E3-9002-4F13-A34C-18A16C84D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9432"/>
            <a:ext cx="10515600" cy="3972594"/>
          </a:xfrm>
        </p:spPr>
        <p:txBody>
          <a:bodyPr/>
          <a:lstStyle/>
          <a:p>
            <a:r>
              <a:rPr lang="en-US"/>
              <a:t>Donor privacy issues</a:t>
            </a:r>
          </a:p>
          <a:p>
            <a:pPr lvl="1"/>
            <a:r>
              <a:rPr lang="en-US"/>
              <a:t>Policy</a:t>
            </a:r>
          </a:p>
          <a:p>
            <a:pPr lvl="1"/>
            <a:r>
              <a:rPr lang="en-US"/>
              <a:t>Form 990, Schedule B</a:t>
            </a:r>
          </a:p>
          <a:p>
            <a:pPr lvl="1"/>
            <a:r>
              <a:rPr lang="en-US"/>
              <a:t>Employees</a:t>
            </a:r>
          </a:p>
          <a:p>
            <a:r>
              <a:rPr lang="en-US"/>
              <a:t>Donor expectations</a:t>
            </a:r>
          </a:p>
          <a:p>
            <a:pPr lvl="1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4A867C-1C59-41C2-8B2E-9166F5D8E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58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8F4D9-F783-416E-8AED-D250C19B6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8472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/>
              <a:t>Gift Agreement Provisions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CBF81-D8E3-4BA5-9C7B-6404992FA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4816"/>
            <a:ext cx="10515600" cy="1518081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endParaRPr lang="en-US" sz="3000"/>
          </a:p>
          <a:p>
            <a:pPr>
              <a:lnSpc>
                <a:spcPct val="70000"/>
              </a:lnSpc>
            </a:pPr>
            <a:r>
              <a:rPr lang="en-US" sz="2000"/>
              <a:t>No “one size fits all”</a:t>
            </a:r>
          </a:p>
          <a:p>
            <a:pPr>
              <a:lnSpc>
                <a:spcPct val="70000"/>
              </a:lnSpc>
            </a:pPr>
            <a:r>
              <a:rPr lang="en-US" sz="2000"/>
              <a:t>Key is to accurately reflect the intent of both parties, and provide necessary flexibility for the future</a:t>
            </a:r>
          </a:p>
          <a:p>
            <a:pPr>
              <a:lnSpc>
                <a:spcPct val="70000"/>
              </a:lnSpc>
            </a:pPr>
            <a:r>
              <a:rPr lang="en-US" sz="2000">
                <a:cs typeface="Arial" panose="020B0604020202020204" pitchFamily="34" charset="0"/>
              </a:rPr>
              <a:t>Issues to address:</a:t>
            </a:r>
          </a:p>
          <a:p>
            <a:pPr>
              <a:lnSpc>
                <a:spcPct val="70000"/>
              </a:lnSpc>
            </a:pPr>
            <a:endParaRPr lang="en-US" sz="20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6706A-99C9-4220-91BD-BD80F18EB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34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3D85E49-65EF-9B25-64D0-D4049F09BF3D}"/>
              </a:ext>
            </a:extLst>
          </p:cNvPr>
          <p:cNvSpPr txBox="1">
            <a:spLocks/>
          </p:cNvSpPr>
          <p:nvPr/>
        </p:nvSpPr>
        <p:spPr>
          <a:xfrm>
            <a:off x="648071" y="3080551"/>
            <a:ext cx="10955044" cy="2898977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80000"/>
              </a:lnSpc>
            </a:pPr>
            <a:r>
              <a:rPr lang="en-US" sz="2000">
                <a:cs typeface="Arial" panose="020B0604020202020204" pitchFamily="34" charset="0"/>
              </a:rPr>
              <a:t>General endowment restrictions/interaction</a:t>
            </a:r>
          </a:p>
          <a:p>
            <a:pPr lvl="1">
              <a:lnSpc>
                <a:spcPct val="80000"/>
              </a:lnSpc>
            </a:pPr>
            <a:r>
              <a:rPr lang="en-US" sz="2000">
                <a:cs typeface="Arial" panose="020B0604020202020204" pitchFamily="34" charset="0"/>
              </a:rPr>
              <a:t>Protection of the charity</a:t>
            </a:r>
          </a:p>
          <a:p>
            <a:pPr lvl="1">
              <a:lnSpc>
                <a:spcPct val="80000"/>
              </a:lnSpc>
            </a:pPr>
            <a:r>
              <a:rPr lang="en-US" sz="2000">
                <a:cs typeface="Arial" panose="020B0604020202020204" pitchFamily="34" charset="0"/>
              </a:rPr>
              <a:t>Flexibility in naming rights (e.g., bad actors or PR issues)</a:t>
            </a:r>
          </a:p>
          <a:p>
            <a:pPr lvl="1">
              <a:lnSpc>
                <a:spcPct val="80000"/>
              </a:lnSpc>
            </a:pPr>
            <a:r>
              <a:rPr lang="en-US" sz="2000">
                <a:cs typeface="Arial" panose="020B0604020202020204" pitchFamily="34" charset="0"/>
              </a:rPr>
              <a:t>Expiration or lapse of naming rights</a:t>
            </a:r>
          </a:p>
          <a:p>
            <a:pPr lvl="1">
              <a:lnSpc>
                <a:spcPct val="80000"/>
              </a:lnSpc>
            </a:pPr>
            <a:r>
              <a:rPr lang="en-US" sz="2000">
                <a:cs typeface="Arial" panose="020B0604020202020204" pitchFamily="34" charset="0"/>
              </a:rPr>
              <a:t>Flexibility if donor defaults on a pledge</a:t>
            </a:r>
          </a:p>
          <a:p>
            <a:pPr lvl="1">
              <a:lnSpc>
                <a:spcPct val="80000"/>
              </a:lnSpc>
            </a:pPr>
            <a:r>
              <a:rPr lang="en-US" sz="2000">
                <a:cs typeface="Arial" panose="020B0604020202020204" pitchFamily="34" charset="0"/>
              </a:rPr>
              <a:t>Force majeure</a:t>
            </a:r>
          </a:p>
          <a:p>
            <a:pPr lvl="1">
              <a:lnSpc>
                <a:spcPct val="80000"/>
              </a:lnSpc>
            </a:pPr>
            <a:r>
              <a:rPr lang="en-US" sz="2000">
                <a:cs typeface="Arial" panose="020B0604020202020204" pitchFamily="34" charset="0"/>
              </a:rPr>
              <a:t>Board variance power</a:t>
            </a:r>
          </a:p>
          <a:p>
            <a:pPr lvl="1">
              <a:lnSpc>
                <a:spcPct val="80000"/>
              </a:lnSpc>
            </a:pPr>
            <a:r>
              <a:rPr lang="en-US" sz="2000">
                <a:cs typeface="Arial" panose="020B0604020202020204" pitchFamily="34" charset="0"/>
              </a:rPr>
              <a:t>Permissibility of desired restrictions</a:t>
            </a:r>
          </a:p>
          <a:p>
            <a:pPr lvl="1">
              <a:lnSpc>
                <a:spcPct val="80000"/>
              </a:lnSpc>
            </a:pPr>
            <a:r>
              <a:rPr lang="en-US" sz="2000">
                <a:cs typeface="Arial" panose="020B0604020202020204" pitchFamily="34" charset="0"/>
              </a:rPr>
              <a:t>Donor or family member/related organization standing </a:t>
            </a:r>
          </a:p>
          <a:p>
            <a:pPr lvl="1">
              <a:lnSpc>
                <a:spcPct val="80000"/>
              </a:lnSpc>
            </a:pPr>
            <a:r>
              <a:rPr lang="en-US" sz="2000">
                <a:cs typeface="Arial" panose="020B0604020202020204" pitchFamily="34" charset="0"/>
              </a:rPr>
              <a:t>Confidentiality / Donor privacy issues</a:t>
            </a:r>
          </a:p>
          <a:p>
            <a:pPr lvl="1">
              <a:lnSpc>
                <a:spcPct val="80000"/>
              </a:lnSpc>
            </a:pPr>
            <a:r>
              <a:rPr lang="en-US" sz="2000">
                <a:cs typeface="Arial" panose="020B0604020202020204" pitchFamily="34" charset="0"/>
              </a:rPr>
              <a:t>Consider resolution mechanisms/alternate methods to resolve, including negotiation with living donors, specific provisions allowing for certain changes if certain conditions met, approval of descendants or relatives or committee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9355581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45CDC-A2AF-45BC-91B3-7CE44270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8262"/>
            <a:ext cx="10515600" cy="1325563"/>
          </a:xfrm>
        </p:spPr>
        <p:txBody>
          <a:bodyPr/>
          <a:lstStyle/>
          <a:p>
            <a:r>
              <a:rPr lang="en-US"/>
              <a:t>Gift </a:t>
            </a:r>
            <a:r>
              <a:rPr lang="en-US" sz="4000"/>
              <a:t>Acceptance</a:t>
            </a:r>
            <a:r>
              <a:rPr lang="en-US"/>
              <a:t>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06F6B-C63E-4DB2-8FBC-B57A87EEB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5012"/>
            <a:ext cx="10515600" cy="4351338"/>
          </a:xfrm>
        </p:spPr>
        <p:txBody>
          <a:bodyPr>
            <a:normAutofit/>
          </a:bodyPr>
          <a:lstStyle/>
          <a:p>
            <a:r>
              <a:rPr lang="en-US" sz="2200"/>
              <a:t>Process oriented</a:t>
            </a:r>
          </a:p>
          <a:p>
            <a:r>
              <a:rPr lang="en-US" sz="2200"/>
              <a:t>Who can accept? </a:t>
            </a:r>
          </a:p>
          <a:p>
            <a:r>
              <a:rPr lang="en-US" sz="2200"/>
              <a:t>Who can act timely?  </a:t>
            </a:r>
          </a:p>
          <a:p>
            <a:r>
              <a:rPr lang="en-US" sz="2200"/>
              <a:t>Who approves and has signature authority?</a:t>
            </a:r>
          </a:p>
          <a:p>
            <a:r>
              <a:rPr lang="en-US" sz="2200"/>
              <a:t>Gift acceptance committee or authorized individuals </a:t>
            </a:r>
          </a:p>
          <a:p>
            <a:r>
              <a:rPr lang="en-US" sz="2200"/>
              <a:t>To what extent will organization vary from its norm of permissible restrictions (e.g., use, additional reporting, investment parameters, holding requirements, etc.)</a:t>
            </a:r>
          </a:p>
          <a:p>
            <a:pPr lvl="1"/>
            <a:r>
              <a:rPr lang="en-US" sz="2200"/>
              <a:t>Often see this in an Endowment Policy as well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B1314B-6865-4AD4-9430-759D0B6F5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3605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A3C46-2A9E-44C3-905D-0BDD4C482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6063"/>
            <a:ext cx="10515600" cy="1325563"/>
          </a:xfrm>
        </p:spPr>
        <p:txBody>
          <a:bodyPr/>
          <a:lstStyle/>
          <a:p>
            <a:r>
              <a:rPr lang="en-US" sz="4000"/>
              <a:t>Regulatory</a:t>
            </a:r>
            <a:r>
              <a:rPr lang="en-US"/>
              <a:t> and Legal </a:t>
            </a:r>
            <a:r>
              <a:rPr lang="en-US" sz="4000"/>
              <a:t>Framework – Gift Acceptance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0B0C5-F206-4DC3-95C7-B24786436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7137"/>
            <a:ext cx="10515600" cy="3866147"/>
          </a:xfrm>
        </p:spPr>
        <p:txBody>
          <a:bodyPr>
            <a:normAutofit/>
          </a:bodyPr>
          <a:lstStyle/>
          <a:p>
            <a:r>
              <a:rPr lang="en-US" sz="3200"/>
              <a:t>Federal/IRS</a:t>
            </a:r>
          </a:p>
          <a:p>
            <a:pPr lvl="1"/>
            <a:r>
              <a:rPr lang="en-US" sz="2800"/>
              <a:t>Completed gift</a:t>
            </a:r>
          </a:p>
          <a:p>
            <a:pPr lvl="1"/>
            <a:r>
              <a:rPr lang="en-US" sz="2800"/>
              <a:t>Charitable deduction </a:t>
            </a:r>
          </a:p>
          <a:p>
            <a:pPr lvl="1"/>
            <a:r>
              <a:rPr lang="en-US" sz="2800"/>
              <a:t>Quid pro quo rules</a:t>
            </a:r>
          </a:p>
          <a:p>
            <a:pPr lvl="1"/>
            <a:r>
              <a:rPr lang="en-US" sz="2800"/>
              <a:t>Conditional “get it back” restrictions</a:t>
            </a:r>
          </a:p>
          <a:p>
            <a:pPr lvl="1"/>
            <a:r>
              <a:rPr lang="en-US" sz="2800"/>
              <a:t>Impact on 501(c)(3) status</a:t>
            </a:r>
          </a:p>
          <a:p>
            <a:pPr lvl="1"/>
            <a:r>
              <a:rPr lang="en-US" sz="2800"/>
              <a:t>Private benefit</a:t>
            </a:r>
          </a:p>
          <a:p>
            <a:pPr lvl="1"/>
            <a:r>
              <a:rPr lang="en-US" sz="2800"/>
              <a:t>Private foundation rules (i.e., self-dealing)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D5B78-D2AA-471C-B422-F74F2D955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2003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A3C46-2A9E-44C3-905D-0BDD4C482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6063"/>
            <a:ext cx="10515600" cy="1325563"/>
          </a:xfrm>
        </p:spPr>
        <p:txBody>
          <a:bodyPr/>
          <a:lstStyle/>
          <a:p>
            <a:r>
              <a:rPr lang="en-US"/>
              <a:t>Regulatory/Legal </a:t>
            </a:r>
            <a:r>
              <a:rPr lang="en-US" sz="4000"/>
              <a:t>Framework</a:t>
            </a:r>
            <a:r>
              <a:rPr lang="en-US"/>
              <a:t> – Gift Acceptance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0B0C5-F206-4DC3-95C7-B24786436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5053"/>
            <a:ext cx="10515600" cy="3898232"/>
          </a:xfrm>
        </p:spPr>
        <p:txBody>
          <a:bodyPr>
            <a:normAutofit/>
          </a:bodyPr>
          <a:lstStyle/>
          <a:p>
            <a:r>
              <a:rPr lang="en-US" sz="3200"/>
              <a:t>State</a:t>
            </a:r>
          </a:p>
          <a:p>
            <a:pPr lvl="1"/>
            <a:r>
              <a:rPr lang="en-US" sz="2800"/>
              <a:t>Donor intent</a:t>
            </a:r>
          </a:p>
          <a:p>
            <a:pPr lvl="1"/>
            <a:r>
              <a:rPr lang="en-US" sz="2800"/>
              <a:t>UPMIFA</a:t>
            </a:r>
          </a:p>
          <a:p>
            <a:pPr lvl="1"/>
            <a:r>
              <a:rPr lang="en-US" sz="2800"/>
              <a:t>Attorney General/Charities Bureau, Generally</a:t>
            </a:r>
          </a:p>
          <a:p>
            <a:pPr lvl="1"/>
            <a:r>
              <a:rPr lang="en-US" sz="2800"/>
              <a:t>Specific Role of Attorney General with Respect to Court Release or Modification </a:t>
            </a:r>
          </a:p>
          <a:p>
            <a:pPr lvl="1"/>
            <a:r>
              <a:rPr lang="en-US" sz="2800"/>
              <a:t>Other issues</a:t>
            </a:r>
          </a:p>
          <a:p>
            <a:pPr lvl="1"/>
            <a:r>
              <a:rPr lang="en-US" sz="2800"/>
              <a:t>Private litigation</a:t>
            </a:r>
          </a:p>
          <a:p>
            <a:pPr lvl="1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D5B78-D2AA-471C-B422-F74F2D955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6724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8B276-A167-41DE-9177-EEB492A14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055" y="1408030"/>
            <a:ext cx="11430161" cy="179637"/>
          </a:xfrm>
        </p:spPr>
        <p:txBody>
          <a:bodyPr>
            <a:noAutofit/>
          </a:bodyPr>
          <a:lstStyle/>
          <a:p>
            <a:pPr algn="ctr"/>
            <a:r>
              <a:rPr lang="en-US" sz="4000">
                <a:cs typeface="Arial" panose="020B0604020202020204" pitchFamily="34" charset="0"/>
              </a:rPr>
              <a:t>Legal Status of Gift/Funds – Initial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84308-F3AF-4F21-A0BD-18DBDAC7A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5053"/>
            <a:ext cx="10993016" cy="3769894"/>
          </a:xfrm>
        </p:spPr>
        <p:txBody>
          <a:bodyPr>
            <a:noAutofit/>
          </a:bodyPr>
          <a:lstStyle/>
          <a:p>
            <a:r>
              <a:rPr lang="en-US" sz="2400">
                <a:cs typeface="Arial" panose="020B0604020202020204" pitchFamily="34" charset="0"/>
              </a:rPr>
              <a:t>How is the gift held?</a:t>
            </a:r>
          </a:p>
          <a:p>
            <a:pPr lvl="1"/>
            <a:r>
              <a:rPr lang="en-US">
                <a:cs typeface="Arial" panose="020B0604020202020204" pitchFamily="34" charset="0"/>
              </a:rPr>
              <a:t>A fund within the institution</a:t>
            </a:r>
          </a:p>
          <a:p>
            <a:pPr lvl="1"/>
            <a:r>
              <a:rPr lang="en-US">
                <a:cs typeface="Arial" panose="020B0604020202020204" pitchFamily="34" charset="0"/>
              </a:rPr>
              <a:t>Separate entity with 501(c)(3) status</a:t>
            </a:r>
          </a:p>
          <a:p>
            <a:pPr lvl="2"/>
            <a:r>
              <a:rPr lang="en-US" sz="2400">
                <a:cs typeface="Arial" panose="020B0604020202020204" pitchFamily="34" charset="0"/>
              </a:rPr>
              <a:t>Nonprofit corporation or trust</a:t>
            </a:r>
          </a:p>
          <a:p>
            <a:pPr lvl="2"/>
            <a:r>
              <a:rPr lang="en-US" sz="2400">
                <a:cs typeface="Arial" panose="020B0604020202020204" pitchFamily="34" charset="0"/>
              </a:rPr>
              <a:t>State of incorporation </a:t>
            </a:r>
          </a:p>
          <a:p>
            <a:pPr lvl="2"/>
            <a:r>
              <a:rPr lang="en-US" sz="2400">
                <a:cs typeface="Arial" panose="020B0604020202020204" pitchFamily="34" charset="0"/>
              </a:rPr>
              <a:t>Governing documents?</a:t>
            </a:r>
          </a:p>
          <a:p>
            <a:pPr lvl="1"/>
            <a:r>
              <a:rPr lang="en-US"/>
              <a:t>Fund with Local Community Foundation </a:t>
            </a:r>
          </a:p>
          <a:p>
            <a:pPr lvl="1"/>
            <a:r>
              <a:rPr lang="en-US">
                <a:cs typeface="Arial" panose="020B0604020202020204" pitchFamily="34" charset="0"/>
              </a:rPr>
              <a:t>Funds held by other institutions</a:t>
            </a:r>
          </a:p>
          <a:p>
            <a:pPr lvl="1"/>
            <a:r>
              <a:rPr lang="en-US"/>
              <a:t>Supporting organizations</a:t>
            </a:r>
          </a:p>
          <a:p>
            <a:pPr lvl="1"/>
            <a:endParaRPr lang="en-US"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2920D3-1947-48E9-A18B-ACA4A3576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8947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8B276-A167-41DE-9177-EEB492A14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8780"/>
            <a:ext cx="10515600" cy="902525"/>
          </a:xfrm>
        </p:spPr>
        <p:txBody>
          <a:bodyPr>
            <a:noAutofit/>
          </a:bodyPr>
          <a:lstStyle/>
          <a:p>
            <a:r>
              <a:rPr lang="en-US">
                <a:cs typeface="Arial" panose="020B0604020202020204" pitchFamily="34" charset="0"/>
              </a:rPr>
              <a:t>Legal Status of Gift/Funds – Initial Questions</a:t>
            </a:r>
            <a:endParaRPr lang="en-US" sz="4000"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84308-F3AF-4F21-A0BD-18DBDAC7A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4842"/>
            <a:ext cx="10993016" cy="3597686"/>
          </a:xfrm>
        </p:spPr>
        <p:txBody>
          <a:bodyPr>
            <a:noAutofit/>
          </a:bodyPr>
          <a:lstStyle/>
          <a:p>
            <a:r>
              <a:rPr lang="en-US" sz="2400">
                <a:cs typeface="Arial" panose="020B0604020202020204" pitchFamily="34" charset="0"/>
              </a:rPr>
              <a:t>How is it managed</a:t>
            </a:r>
          </a:p>
          <a:p>
            <a:pPr lvl="1"/>
            <a:r>
              <a:rPr lang="en-US">
                <a:cs typeface="Arial" panose="020B0604020202020204" pitchFamily="34" charset="0"/>
              </a:rPr>
              <a:t>Board of Directors? Investment/Financial or Endowment Committee?</a:t>
            </a:r>
          </a:p>
          <a:p>
            <a:pPr lvl="1"/>
            <a:r>
              <a:rPr lang="en-US">
                <a:cs typeface="Arial" panose="020B0604020202020204" pitchFamily="34" charset="0"/>
              </a:rPr>
              <a:t>Are there individuals with competing fiduciary duties?</a:t>
            </a:r>
          </a:p>
          <a:p>
            <a:pPr lvl="1"/>
            <a:r>
              <a:rPr lang="en-US">
                <a:cs typeface="Arial" panose="020B0604020202020204" pitchFamily="34" charset="0"/>
              </a:rPr>
              <a:t>Consider conflicts of interest where a donor also holds a significant position with the organization or endowment </a:t>
            </a:r>
          </a:p>
          <a:p>
            <a:r>
              <a:rPr lang="en-US" sz="2400">
                <a:cs typeface="Arial" panose="020B0604020202020204" pitchFamily="34" charset="0"/>
              </a:rPr>
              <a:t>Purposes</a:t>
            </a:r>
          </a:p>
          <a:p>
            <a:pPr lvl="1"/>
            <a:r>
              <a:rPr lang="en-US">
                <a:cs typeface="Arial" panose="020B0604020202020204" pitchFamily="34" charset="0"/>
              </a:rPr>
              <a:t>What are the purposes of the organization? </a:t>
            </a:r>
          </a:p>
          <a:p>
            <a:pPr lvl="1"/>
            <a:r>
              <a:rPr lang="en-US">
                <a:cs typeface="Arial" panose="020B0604020202020204" pitchFamily="34" charset="0"/>
              </a:rPr>
              <a:t>What are the purposes of the restricted gift or endowment?</a:t>
            </a:r>
          </a:p>
          <a:p>
            <a:r>
              <a:rPr lang="en-US" sz="2400">
                <a:cs typeface="Arial" panose="020B0604020202020204" pitchFamily="34" charset="0"/>
              </a:rPr>
              <a:t>Investment, spending, and related policies</a:t>
            </a:r>
          </a:p>
          <a:p>
            <a:r>
              <a:rPr lang="en-US" sz="2400">
                <a:cs typeface="Arial" panose="020B0604020202020204" pitchFamily="34" charset="0"/>
              </a:rPr>
              <a:t>Control or impact/oversight/other rights of the operating charity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63AC67-2598-473A-8448-21CD6065B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5820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8B276-A167-41DE-9177-EEB492A14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5175"/>
            <a:ext cx="10515600" cy="45719"/>
          </a:xfrm>
        </p:spPr>
        <p:txBody>
          <a:bodyPr>
            <a:noAutofit/>
          </a:bodyPr>
          <a:lstStyle/>
          <a:p>
            <a:pPr algn="ctr"/>
            <a:br>
              <a:rPr lang="en-US" sz="4000">
                <a:cs typeface="Arial" panose="020B0604020202020204" pitchFamily="34" charset="0"/>
              </a:rPr>
            </a:br>
            <a:r>
              <a:rPr lang="en-US" sz="4000">
                <a:cs typeface="Arial" panose="020B0604020202020204" pitchFamily="34" charset="0"/>
              </a:rPr>
              <a:t>Other Restricted Gift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84308-F3AF-4F21-A0BD-18DBDAC7A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1247"/>
            <a:ext cx="10993016" cy="4031480"/>
          </a:xfrm>
        </p:spPr>
        <p:txBody>
          <a:bodyPr>
            <a:noAutofit/>
          </a:bodyPr>
          <a:lstStyle/>
          <a:p>
            <a:r>
              <a:rPr lang="en-US" sz="2400">
                <a:cs typeface="Arial" panose="020B0604020202020204" pitchFamily="34" charset="0"/>
              </a:rPr>
              <a:t>Over- or under-funding of restricted assets (including, but not limited to an endowment) compared to unrestricted funds </a:t>
            </a:r>
          </a:p>
          <a:p>
            <a:r>
              <a:rPr lang="en-US" sz="2400">
                <a:cs typeface="Arial" panose="020B0604020202020204" pitchFamily="34" charset="0"/>
              </a:rPr>
              <a:t>Borrowing from restricted funds or an endowment </a:t>
            </a:r>
          </a:p>
          <a:p>
            <a:r>
              <a:rPr lang="en-US" sz="2400">
                <a:cs typeface="Arial" panose="020B0604020202020204" pitchFamily="34" charset="0"/>
              </a:rPr>
              <a:t>Underlying “sub-funds” held within the endowment fund</a:t>
            </a:r>
          </a:p>
          <a:p>
            <a:pPr lvl="1"/>
            <a:r>
              <a:rPr lang="en-US" sz="2000">
                <a:cs typeface="Arial" panose="020B0604020202020204" pitchFamily="34" charset="0"/>
              </a:rPr>
              <a:t>Documentation?</a:t>
            </a:r>
          </a:p>
          <a:p>
            <a:r>
              <a:rPr lang="en-US" sz="2400">
                <a:cs typeface="Arial" panose="020B0604020202020204" pitchFamily="34" charset="0"/>
              </a:rPr>
              <a:t>Involvement of legal department in development processes</a:t>
            </a:r>
          </a:p>
          <a:p>
            <a:r>
              <a:rPr lang="en-US" sz="2400">
                <a:cs typeface="Arial" panose="020B0604020202020204" pitchFamily="34" charset="0"/>
              </a:rPr>
              <a:t>Policy-making should involve legal, finance/tax, marketing, and development/gift planning</a:t>
            </a:r>
          </a:p>
          <a:p>
            <a:pPr lvl="1"/>
            <a:endParaRPr lang="en-US" sz="2000"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63AC67-2598-473A-8448-21CD6065B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6312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EBC3D-E385-4C02-9DBB-93C1FBD1A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3092"/>
            <a:ext cx="10515600" cy="1325563"/>
          </a:xfrm>
        </p:spPr>
        <p:txBody>
          <a:bodyPr/>
          <a:lstStyle/>
          <a:p>
            <a:r>
              <a:rPr lang="en-US"/>
              <a:t>Education/</a:t>
            </a:r>
            <a:r>
              <a:rPr lang="en-US" sz="4000"/>
              <a:t>Training</a:t>
            </a:r>
            <a:r>
              <a:rPr lang="en-US"/>
              <a:t> Issues – Staff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24AF0-3E84-4995-8FDB-506AAB713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7137"/>
            <a:ext cx="10515600" cy="3625516"/>
          </a:xfrm>
        </p:spPr>
        <p:txBody>
          <a:bodyPr>
            <a:noAutofit/>
          </a:bodyPr>
          <a:lstStyle/>
          <a:p>
            <a:r>
              <a:rPr lang="en-US" sz="2300"/>
              <a:t>Acceptance – when and how, pursuant to any policy(ies)</a:t>
            </a:r>
          </a:p>
          <a:p>
            <a:pPr lvl="1"/>
            <a:r>
              <a:rPr lang="en-US" sz="2300"/>
              <a:t>Applicable approval thresholds</a:t>
            </a:r>
          </a:p>
          <a:p>
            <a:r>
              <a:rPr lang="en-US" sz="2300"/>
              <a:t>Importance of record-keeping</a:t>
            </a:r>
          </a:p>
          <a:p>
            <a:r>
              <a:rPr lang="en-US" sz="2300"/>
              <a:t>Documenting conversations regarding intent, restrictions, and conditions</a:t>
            </a:r>
          </a:p>
          <a:p>
            <a:r>
              <a:rPr lang="en-US" sz="2300"/>
              <a:t>Guidelines for communications with donors</a:t>
            </a:r>
          </a:p>
          <a:p>
            <a:r>
              <a:rPr lang="en-US" sz="2300"/>
              <a:t>Checklists for potential issues</a:t>
            </a:r>
          </a:p>
          <a:p>
            <a:r>
              <a:rPr lang="en-US" sz="2300"/>
              <a:t>Consider print and online solicitations also</a:t>
            </a:r>
          </a:p>
          <a:p>
            <a:r>
              <a:rPr lang="en-US" sz="2300"/>
              <a:t>Periodic review and revisit existing restrictions </a:t>
            </a:r>
          </a:p>
          <a:p>
            <a:r>
              <a:rPr lang="en-US" sz="2300"/>
              <a:t>Internal tracking of spending/investments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D3A925-C62C-43A8-95DF-254957D82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DE938-496F-4A74-ADE5-666C6003E67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980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8947A6A-C18C-4BA1-B26E-52A50147C2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330" y="1888155"/>
            <a:ext cx="10515600" cy="3779441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Internal Fund</a:t>
            </a:r>
          </a:p>
          <a:p>
            <a:r>
              <a:rPr lang="en-US"/>
              <a:t>Separate 501(c)(3)</a:t>
            </a:r>
          </a:p>
          <a:p>
            <a:pPr lvl="1"/>
            <a:r>
              <a:rPr lang="en-US"/>
              <a:t>“Stand-alone” public charity</a:t>
            </a:r>
          </a:p>
          <a:p>
            <a:pPr lvl="2"/>
            <a:r>
              <a:rPr lang="en-US"/>
              <a:t>Public support test</a:t>
            </a:r>
          </a:p>
          <a:p>
            <a:pPr lvl="1"/>
            <a:r>
              <a:rPr lang="en-US"/>
              <a:t>Private foundation</a:t>
            </a:r>
          </a:p>
          <a:p>
            <a:pPr lvl="1"/>
            <a:r>
              <a:rPr lang="en-US"/>
              <a:t>Supporting organization</a:t>
            </a:r>
          </a:p>
          <a:p>
            <a:pPr lvl="2"/>
            <a:r>
              <a:rPr lang="en-US"/>
              <a:t>Types I, II and III</a:t>
            </a:r>
          </a:p>
          <a:p>
            <a:r>
              <a:rPr lang="en-US"/>
              <a:t>Fiscal Sponsorship or Fund with Local Community Foundation </a:t>
            </a:r>
          </a:p>
          <a:p>
            <a:r>
              <a:rPr lang="en-US"/>
              <a:t>Charitable Trust vs. Nonprofit Corporation</a:t>
            </a:r>
          </a:p>
          <a:p>
            <a:r>
              <a:rPr lang="en-US"/>
              <a:t>Supporting organizations for 501(c)(4) and 501(c)(6)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ECFC6B-0759-4C16-9411-2A45F68DA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070" y="1081245"/>
            <a:ext cx="10515600" cy="774427"/>
          </a:xfrm>
        </p:spPr>
        <p:txBody>
          <a:bodyPr/>
          <a:lstStyle/>
          <a:p>
            <a:r>
              <a:rPr lang="en-US"/>
              <a:t>Endowment Structure – Options 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5904412"/>
            <a:ext cx="12192000" cy="91440"/>
          </a:xfrm>
          <a:prstGeom prst="rect">
            <a:avLst/>
          </a:prstGeom>
          <a:solidFill>
            <a:srgbClr val="2A364A"/>
          </a:solidFill>
          <a:ln w="12700" cap="flat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A364A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47330" y="6232667"/>
            <a:ext cx="5483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CE817A-D101-44D6-87EF-1281F1992DAB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0150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8947A6A-C18C-4BA1-B26E-52A50147C2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330" y="1888155"/>
            <a:ext cx="10515600" cy="4016257"/>
          </a:xfrm>
        </p:spPr>
        <p:txBody>
          <a:bodyPr numCol="2">
            <a:normAutofit/>
          </a:bodyPr>
          <a:lstStyle/>
          <a:p>
            <a:r>
              <a:rPr lang="en-US"/>
              <a:t>Donor comfort/request</a:t>
            </a:r>
          </a:p>
          <a:p>
            <a:pPr lvl="1"/>
            <a:r>
              <a:rPr lang="en-US"/>
              <a:t>Prevent Board oversight</a:t>
            </a:r>
          </a:p>
          <a:p>
            <a:pPr lvl="1"/>
            <a:r>
              <a:rPr lang="en-US"/>
              <a:t>Limit to specific project or area of operations</a:t>
            </a:r>
          </a:p>
          <a:p>
            <a:pPr lvl="1"/>
            <a:r>
              <a:rPr lang="en-US"/>
              <a:t>Prevent use for general operations</a:t>
            </a:r>
          </a:p>
          <a:p>
            <a:pPr lvl="1"/>
            <a:r>
              <a:rPr lang="en-US"/>
              <a:t>Creditor protection </a:t>
            </a:r>
          </a:p>
          <a:p>
            <a:r>
              <a:rPr lang="en-US"/>
              <a:t>Credit Protection (Charity, Take II)</a:t>
            </a:r>
          </a:p>
          <a:p>
            <a:r>
              <a:rPr lang="en-US"/>
              <a:t>Operational </a:t>
            </a:r>
          </a:p>
          <a:p>
            <a:r>
              <a:rPr lang="en-US"/>
              <a:t>Tax consequences</a:t>
            </a:r>
          </a:p>
          <a:p>
            <a:r>
              <a:rPr lang="en-US"/>
              <a:t>Compliance burden</a:t>
            </a:r>
          </a:p>
          <a:p>
            <a:r>
              <a:rPr lang="en-US"/>
              <a:t>Other implications of structure </a:t>
            </a:r>
          </a:p>
          <a:p>
            <a:r>
              <a:rPr lang="en-US"/>
              <a:t>Related considerations</a:t>
            </a:r>
          </a:p>
          <a:p>
            <a:pPr lvl="1"/>
            <a:r>
              <a:rPr lang="en-US"/>
              <a:t>Control by operating nonprofit </a:t>
            </a:r>
          </a:p>
          <a:p>
            <a:pPr lvl="1"/>
            <a:r>
              <a:rPr lang="en-US"/>
              <a:t>Related, impact of conflicting fiduciary duties on overlapping directors </a:t>
            </a:r>
          </a:p>
          <a:p>
            <a:pPr lvl="1"/>
            <a:r>
              <a:rPr lang="en-US"/>
              <a:t>Enforcement of restrictions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ECFC6B-0759-4C16-9411-2A45F68DA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373" y="1074821"/>
            <a:ext cx="11123719" cy="887143"/>
          </a:xfrm>
        </p:spPr>
        <p:txBody>
          <a:bodyPr>
            <a:normAutofit fontScale="90000"/>
          </a:bodyPr>
          <a:lstStyle/>
          <a:p>
            <a:r>
              <a:rPr lang="en-US" sz="4000"/>
              <a:t>Legal and Governance Implications – Endowment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47330" y="6232667"/>
            <a:ext cx="5483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CE817A-D101-44D6-87EF-1281F1992DAB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5463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88832"/>
            <a:ext cx="10515600" cy="2143126"/>
          </a:xfrm>
        </p:spPr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209800" y="2181726"/>
            <a:ext cx="8001000" cy="378744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endParaRPr lang="en-US" altLang="en-US" sz="3500">
              <a:latin typeface="Arial"/>
              <a:cs typeface="Arial"/>
            </a:endParaRPr>
          </a:p>
          <a:p>
            <a:pPr marL="0" indent="0" algn="ctr">
              <a:buNone/>
            </a:pPr>
            <a:r>
              <a:rPr lang="en-US" altLang="en-US" sz="3500">
                <a:latin typeface="Arial"/>
                <a:cs typeface="Arial"/>
              </a:rPr>
              <a:t>Genevra M. Williams</a:t>
            </a:r>
            <a:endParaRPr lang="en-US" altLang="en-US" sz="3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altLang="en-US" sz="3500" err="1">
                <a:latin typeface="Arial"/>
                <a:cs typeface="Arial"/>
              </a:rPr>
              <a:t>Mendrygal</a:t>
            </a:r>
            <a:r>
              <a:rPr lang="en-US" altLang="en-US" sz="3500">
                <a:latin typeface="Arial"/>
                <a:cs typeface="Arial"/>
              </a:rPr>
              <a:t> Law PLLC</a:t>
            </a:r>
          </a:p>
          <a:p>
            <a:pPr marL="0" indent="0" algn="ctr">
              <a:buNone/>
            </a:pPr>
            <a:r>
              <a:rPr lang="en-US" altLang="en-US" sz="3500">
                <a:latin typeface="Arial"/>
                <a:cs typeface="Arial"/>
              </a:rPr>
              <a:t>genevra@mendrygallaw.com</a:t>
            </a:r>
            <a:endParaRPr lang="en-US"/>
          </a:p>
          <a:p>
            <a:pPr algn="ctr">
              <a:buFont typeface="Wingdings 2" panose="05020102010507070707" pitchFamily="18" charset="2"/>
              <a:buNone/>
            </a:pPr>
            <a:endParaRPr lang="en-US" altLang="en-US" sz="3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 typeface="Wingdings 2" panose="05020102010507070707" pitchFamily="18" charset="2"/>
              <a:buNone/>
            </a:pPr>
            <a:endParaRPr lang="en-US" altLang="en-US" sz="3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70F3F0-6998-460D-9B80-B41D1B10C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DDE938-496F-4A74-ADE5-666C6003E67B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832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496A7EC2EB104F955718AC511F8A70" ma:contentTypeVersion="19" ma:contentTypeDescription="Create a new document." ma:contentTypeScope="" ma:versionID="118796bcdd3fbe0973f9100f6913ad16">
  <xsd:schema xmlns:xsd="http://www.w3.org/2001/XMLSchema" xmlns:xs="http://www.w3.org/2001/XMLSchema" xmlns:p="http://schemas.microsoft.com/office/2006/metadata/properties" xmlns:ns1="http://schemas.microsoft.com/sharepoint/v3" xmlns:ns2="abedb9a8-2e70-4ad1-bdfb-c60e965e606e" xmlns:ns3="276a88d0-0691-4b33-a3b5-64da19dedd97" targetNamespace="http://schemas.microsoft.com/office/2006/metadata/properties" ma:root="true" ma:fieldsID="3e6cec7af9a31b2b793273c2f5008c4c" ns1:_="" ns2:_="" ns3:_="">
    <xsd:import namespace="http://schemas.microsoft.com/sharepoint/v3"/>
    <xsd:import namespace="abedb9a8-2e70-4ad1-bdfb-c60e965e606e"/>
    <xsd:import namespace="276a88d0-0691-4b33-a3b5-64da19dedd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Speech_x0020_Title" minOccurs="0"/>
                <xsd:element ref="ns2:Event_x0020_Date" minOccurs="0"/>
                <xsd:element ref="ns2:Other_x0020_Speakers" minOccurs="0"/>
                <xsd:element ref="ns2:Event_x0020_Sponsor_x002f_Host" minOccurs="0"/>
                <xsd:element ref="ns2:MaterialsDue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edb9a8-2e70-4ad1-bdfb-c60e965e60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2103131-6d39-4213-bb70-c83ada766c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Speech_x0020_Title" ma:index="22" nillable="true" ma:displayName="Speech Title" ma:internalName="Speech_x0020_Title">
      <xsd:simpleType>
        <xsd:restriction base="dms:Text">
          <xsd:maxLength value="255"/>
        </xsd:restriction>
      </xsd:simpleType>
    </xsd:element>
    <xsd:element name="Event_x0020_Date" ma:index="23" nillable="true" ma:displayName="Event Date" ma:format="DateOnly" ma:internalName="Event_x0020_Date">
      <xsd:simpleType>
        <xsd:restriction base="dms:DateTime"/>
      </xsd:simpleType>
    </xsd:element>
    <xsd:element name="Other_x0020_Speakers" ma:index="24" nillable="true" ma:displayName="Other Speakers" ma:internalName="Other_x0020_Speakers">
      <xsd:simpleType>
        <xsd:restriction base="dms:Text">
          <xsd:maxLength value="255"/>
        </xsd:restriction>
      </xsd:simpleType>
    </xsd:element>
    <xsd:element name="Event_x0020_Sponsor_x002f_Host" ma:index="25" nillable="true" ma:displayName="Event Sponsor/Host" ma:internalName="Event_x0020_Sponsor_x002f_Host">
      <xsd:simpleType>
        <xsd:restriction base="dms:Text"/>
      </xsd:simpleType>
    </xsd:element>
    <xsd:element name="MaterialsDueDate" ma:index="26" nillable="true" ma:displayName="Materials Due Date" ma:format="DateOnly" ma:internalName="MaterialsDu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6a88d0-0691-4b33-a3b5-64da19dedd9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6227ec4-3a61-4b4a-934b-21e0ac9978df}" ma:internalName="TaxCatchAll" ma:showField="CatchAllData" ma:web="276a88d0-0691-4b33-a3b5-64da19dedd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76a88d0-0691-4b33-a3b5-64da19dedd97" xsi:nil="true"/>
    <lcf76f155ced4ddcb4097134ff3c332f xmlns="abedb9a8-2e70-4ad1-bdfb-c60e965e606e">
      <Terms xmlns="http://schemas.microsoft.com/office/infopath/2007/PartnerControls"/>
    </lcf76f155ced4ddcb4097134ff3c332f>
    <_ip_UnifiedCompliancePolicyUIAction xmlns="http://schemas.microsoft.com/sharepoint/v3" xsi:nil="true"/>
    <Event_x0020_Date xmlns="abedb9a8-2e70-4ad1-bdfb-c60e965e606e" xsi:nil="true"/>
    <Speech_x0020_Title xmlns="abedb9a8-2e70-4ad1-bdfb-c60e965e606e" xsi:nil="true"/>
    <_ip_UnifiedCompliancePolicyProperties xmlns="http://schemas.microsoft.com/sharepoint/v3" xsi:nil="true"/>
    <Event_x0020_Sponsor_x002f_Host xmlns="abedb9a8-2e70-4ad1-bdfb-c60e965e606e" xsi:nil="true"/>
    <Other_x0020_Speakers xmlns="abedb9a8-2e70-4ad1-bdfb-c60e965e606e" xsi:nil="true"/>
    <MaterialsDueDate xmlns="abedb9a8-2e70-4ad1-bdfb-c60e965e606e" xsi:nil="true"/>
  </documentManagement>
</p:properties>
</file>

<file path=customXml/itemProps1.xml><?xml version="1.0" encoding="utf-8"?>
<ds:datastoreItem xmlns:ds="http://schemas.openxmlformats.org/officeDocument/2006/customXml" ds:itemID="{69093441-2D6F-4C09-8177-414864B5EEE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DB849F9-9D0C-456E-BA01-362430428921}">
  <ds:schemaRefs>
    <ds:schemaRef ds:uri="276a88d0-0691-4b33-a3b5-64da19dedd97"/>
    <ds:schemaRef ds:uri="abedb9a8-2e70-4ad1-bdfb-c60e965e606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CDC161B-947B-4C24-BF44-4ED0AC2C8468}">
  <ds:schemaRefs>
    <ds:schemaRef ds:uri="276a88d0-0691-4b33-a3b5-64da19dedd97"/>
    <ds:schemaRef ds:uri="657729df-df37-42b3-ae01-68ea4652a10f"/>
    <ds:schemaRef ds:uri="abedb9a8-2e70-4ad1-bdfb-c60e965e606e"/>
    <ds:schemaRef ds:uri="ce5d215f-46b3-41aa-8768-aa2b52b9f9c2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Application>Microsoft Office PowerPoint</Application>
  <PresentationFormat>Widescreen</PresentationFormat>
  <Slides>44</Slides>
  <Notes>23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When Funding Comes with Strings Attached: Navigating Grant and Donor Restrictions</vt:lpstr>
      <vt:lpstr>Overview</vt:lpstr>
      <vt:lpstr>PowerPoint Presentation</vt:lpstr>
      <vt:lpstr> Common Myth: “Accountants and lawyers speak the same language”</vt:lpstr>
      <vt:lpstr>PowerPoint Presentation</vt:lpstr>
      <vt:lpstr>Donor Intent – Interaction with UPMIFA</vt:lpstr>
      <vt:lpstr>Gift Instruments – UPMIFA </vt:lpstr>
      <vt:lpstr>Gift Instrument, cont.</vt:lpstr>
      <vt:lpstr>But, ..</vt:lpstr>
      <vt:lpstr>UPMIFA – General Approach</vt:lpstr>
      <vt:lpstr>UPMIFA Definition – Institutional Fund</vt:lpstr>
      <vt:lpstr>What is Not an Institutional Fund?</vt:lpstr>
      <vt:lpstr>Examples</vt:lpstr>
      <vt:lpstr>UPMIFA Definition – Endowment Fund </vt:lpstr>
      <vt:lpstr>Pop Quiz: Are You Still With Us?</vt:lpstr>
      <vt:lpstr>UPMIFA Protections and Duties</vt:lpstr>
      <vt:lpstr>UPMIFA Factors – Managing and Investing</vt:lpstr>
      <vt:lpstr>Endowment Spending Rules</vt:lpstr>
      <vt:lpstr>Endowment Spending Rules, cont.</vt:lpstr>
      <vt:lpstr>Endowment Spending Rules – Appropriation</vt:lpstr>
      <vt:lpstr>Endowment Appropriation Factors ….“We know how to record Board and committee minutes…” </vt:lpstr>
      <vt:lpstr>“As long as we don’t spend below HDV, we are compliant…”</vt:lpstr>
      <vt:lpstr>“If we don’t spend more than the percentages, no one will come knocking…”</vt:lpstr>
      <vt:lpstr>Presumption of Imprudence</vt:lpstr>
      <vt:lpstr>Spending Policies</vt:lpstr>
      <vt:lpstr>Modification &amp; Release – UPMIFA </vt:lpstr>
      <vt:lpstr>Modification of Restrictions – Outside of UPMIFA</vt:lpstr>
      <vt:lpstr>Donor Intent/Restrictions, Generally</vt:lpstr>
      <vt:lpstr>Donor Intent/Restrictions – Tracking Issues</vt:lpstr>
      <vt:lpstr>Checkpoint: Still Awake?</vt:lpstr>
      <vt:lpstr>Donor Intent – Related/Ancillary Issues</vt:lpstr>
      <vt:lpstr>What can go wrong?</vt:lpstr>
      <vt:lpstr>Related Issues</vt:lpstr>
      <vt:lpstr>Gift Agreement Provisions</vt:lpstr>
      <vt:lpstr>Gift Acceptance Policy</vt:lpstr>
      <vt:lpstr>Regulatory and Legal Framework – Gift Acceptance</vt:lpstr>
      <vt:lpstr>Regulatory/Legal Framework – Gift Acceptance</vt:lpstr>
      <vt:lpstr>Legal Status of Gift/Funds – Initial Questions</vt:lpstr>
      <vt:lpstr>Legal Status of Gift/Funds – Initial Questions</vt:lpstr>
      <vt:lpstr> Other Restricted Gift Issues</vt:lpstr>
      <vt:lpstr>Education/Training Issues – Staff </vt:lpstr>
      <vt:lpstr>Endowment Structure – Options </vt:lpstr>
      <vt:lpstr>Legal and Governance Implications – Endowment Structure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Danika Mendrygal</dc:creator>
  <cp:revision>1</cp:revision>
  <dcterms:created xsi:type="dcterms:W3CDTF">2017-07-10T18:25:35Z</dcterms:created>
  <dcterms:modified xsi:type="dcterms:W3CDTF">2026-10-23T23:53:07Z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0x010100B3496A7EC2EB104F955718AC511F8A70</vt:lpwstr>
  </property>
  <property fmtid="{D5CDD505-2E9C-101B-9397-08002B2CF9AE}" pid="3" name="TaxKeyword">
    <vt:lpwstr/>
  </property>
  <property fmtid="{D5CDD505-2E9C-101B-9397-08002B2CF9AE}" pid="4" name="MediaServiceImageTags">
    <vt:lpwstr/>
  </property>
  <property fmtid="{D5CDD505-2E9C-101B-9397-08002B2CF9AE}" pid="5" name="Project Topic">
    <vt:lpwstr/>
  </property>
  <property fmtid="{D5CDD505-2E9C-101B-9397-08002B2CF9AE}" pid="6" name="Paralegal">
    <vt:lpwstr/>
  </property>
  <property fmtid="{D5CDD505-2E9C-101B-9397-08002B2CF9AE}" pid="7" name="Project_x0020_Topic">
    <vt:lpwstr/>
  </property>
</Properties>
</file>