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75" r:id="rId2"/>
    <p:sldId id="258" r:id="rId3"/>
    <p:sldId id="259" r:id="rId4"/>
    <p:sldId id="2147473041" r:id="rId5"/>
    <p:sldId id="279" r:id="rId6"/>
    <p:sldId id="260" r:id="rId7"/>
    <p:sldId id="261" r:id="rId8"/>
    <p:sldId id="2147473043" r:id="rId9"/>
    <p:sldId id="262" r:id="rId10"/>
    <p:sldId id="2147473037" r:id="rId11"/>
    <p:sldId id="2147473044" r:id="rId12"/>
    <p:sldId id="434" r:id="rId13"/>
    <p:sldId id="2147473033" r:id="rId14"/>
    <p:sldId id="265" r:id="rId15"/>
    <p:sldId id="2147473035" r:id="rId16"/>
    <p:sldId id="2147473036" r:id="rId17"/>
    <p:sldId id="267" r:id="rId18"/>
    <p:sldId id="2147473045" r:id="rId19"/>
    <p:sldId id="2147473038" r:id="rId20"/>
    <p:sldId id="2147473039" r:id="rId21"/>
    <p:sldId id="270" r:id="rId22"/>
    <p:sldId id="2147473046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56"/>
  </p:normalViewPr>
  <p:slideViewPr>
    <p:cSldViewPr snapToGrid="0">
      <p:cViewPr varScale="1">
        <p:scale>
          <a:sx n="105" d="100"/>
          <a:sy n="105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ima Allen" userId="caf7a294e2b26dc3" providerId="LiveId" clId="{6B5E65D0-A5FC-5E81-8E1F-915E53B44A71}"/>
    <pc:docChg chg="undo custSel addSld delSld modSld">
      <pc:chgData name="Naima Allen" userId="caf7a294e2b26dc3" providerId="LiveId" clId="{6B5E65D0-A5FC-5E81-8E1F-915E53B44A71}" dt="2026-10-23T14:38:43.551" v="225" actId="1076"/>
      <pc:docMkLst>
        <pc:docMk/>
      </pc:docMkLst>
      <pc:sldChg chg="modSp mod">
        <pc:chgData name="Naima Allen" userId="caf7a294e2b26dc3" providerId="LiveId" clId="{6B5E65D0-A5FC-5E81-8E1F-915E53B44A71}" dt="2026-10-23T14:38:43.551" v="225" actId="1076"/>
        <pc:sldMkLst>
          <pc:docMk/>
          <pc:sldMk cId="0" sldId="270"/>
        </pc:sldMkLst>
        <pc:spChg chg="mod">
          <ac:chgData name="Naima Allen" userId="caf7a294e2b26dc3" providerId="LiveId" clId="{6B5E65D0-A5FC-5E81-8E1F-915E53B44A71}" dt="2026-10-23T14:38:38.464" v="224" actId="1076"/>
          <ac:spMkLst>
            <pc:docMk/>
            <pc:sldMk cId="0" sldId="270"/>
            <ac:spMk id="20" creationId="{00000000-0000-0000-0000-000000000000}"/>
          </ac:spMkLst>
        </pc:spChg>
        <pc:spChg chg="mod">
          <ac:chgData name="Naima Allen" userId="caf7a294e2b26dc3" providerId="LiveId" clId="{6B5E65D0-A5FC-5E81-8E1F-915E53B44A71}" dt="2026-10-23T14:38:43.551" v="225" actId="1076"/>
          <ac:spMkLst>
            <pc:docMk/>
            <pc:sldMk cId="0" sldId="270"/>
            <ac:spMk id="23" creationId="{00000000-0000-0000-0000-000000000000}"/>
          </ac:spMkLst>
        </pc:spChg>
      </pc:sldChg>
      <pc:sldChg chg="modSp mod">
        <pc:chgData name="Naima Allen" userId="caf7a294e2b26dc3" providerId="LiveId" clId="{6B5E65D0-A5FC-5E81-8E1F-915E53B44A71}" dt="2026-10-23T14:17:33.929" v="101" actId="20577"/>
        <pc:sldMkLst>
          <pc:docMk/>
          <pc:sldMk cId="2875688172" sldId="275"/>
        </pc:sldMkLst>
        <pc:spChg chg="mod">
          <ac:chgData name="Naima Allen" userId="caf7a294e2b26dc3" providerId="LiveId" clId="{6B5E65D0-A5FC-5E81-8E1F-915E53B44A71}" dt="2026-10-23T14:17:33.929" v="101" actId="20577"/>
          <ac:spMkLst>
            <pc:docMk/>
            <pc:sldMk cId="2875688172" sldId="275"/>
            <ac:spMk id="5" creationId="{00000000-0000-0000-0000-000000000000}"/>
          </ac:spMkLst>
        </pc:spChg>
      </pc:sldChg>
      <pc:sldChg chg="del mod modShow">
        <pc:chgData name="Naima Allen" userId="caf7a294e2b26dc3" providerId="LiveId" clId="{6B5E65D0-A5FC-5E81-8E1F-915E53B44A71}" dt="2026-10-23T14:38:22.911" v="222" actId="2696"/>
        <pc:sldMkLst>
          <pc:docMk/>
          <pc:sldMk cId="4215910536" sldId="433"/>
        </pc:sldMkLst>
      </pc:sldChg>
      <pc:sldChg chg="del mod modShow">
        <pc:chgData name="Naima Allen" userId="caf7a294e2b26dc3" providerId="LiveId" clId="{6B5E65D0-A5FC-5E81-8E1F-915E53B44A71}" dt="2026-10-23T14:38:26.333" v="223" actId="2696"/>
        <pc:sldMkLst>
          <pc:docMk/>
          <pc:sldMk cId="1421984795" sldId="2147473032"/>
        </pc:sldMkLst>
      </pc:sldChg>
      <pc:sldChg chg="modSp del mod">
        <pc:chgData name="Naima Allen" userId="caf7a294e2b26dc3" providerId="LiveId" clId="{6B5E65D0-A5FC-5E81-8E1F-915E53B44A71}" dt="2026-10-23T14:38:20.402" v="221" actId="2696"/>
        <pc:sldMkLst>
          <pc:docMk/>
          <pc:sldMk cId="4163052100" sldId="2147473040"/>
        </pc:sldMkLst>
        <pc:spChg chg="mod">
          <ac:chgData name="Naima Allen" userId="caf7a294e2b26dc3" providerId="LiveId" clId="{6B5E65D0-A5FC-5E81-8E1F-915E53B44A71}" dt="2026-10-23T14:04:53.342" v="3" actId="1076"/>
          <ac:spMkLst>
            <pc:docMk/>
            <pc:sldMk cId="4163052100" sldId="2147473040"/>
            <ac:spMk id="22" creationId="{527B1605-84BC-FC13-2411-BDC276855BC7}"/>
          </ac:spMkLst>
        </pc:spChg>
      </pc:sldChg>
      <pc:sldChg chg="mod modShow">
        <pc:chgData name="Naima Allen" userId="caf7a294e2b26dc3" providerId="LiveId" clId="{6B5E65D0-A5FC-5E81-8E1F-915E53B44A71}" dt="2026-10-23T14:17:56.770" v="103" actId="34476"/>
        <pc:sldMkLst>
          <pc:docMk/>
          <pc:sldMk cId="1413865179" sldId="2147473044"/>
        </pc:sldMkLst>
      </pc:sldChg>
      <pc:sldChg chg="addSp delSp modSp add mod">
        <pc:chgData name="Naima Allen" userId="caf7a294e2b26dc3" providerId="LiveId" clId="{6B5E65D0-A5FC-5E81-8E1F-915E53B44A71}" dt="2026-10-23T14:30:49.718" v="219" actId="1076"/>
        <pc:sldMkLst>
          <pc:docMk/>
          <pc:sldMk cId="3478448192" sldId="2147473045"/>
        </pc:sldMkLst>
        <pc:spChg chg="mod">
          <ac:chgData name="Naima Allen" userId="caf7a294e2b26dc3" providerId="LiveId" clId="{6B5E65D0-A5FC-5E81-8E1F-915E53B44A71}" dt="2026-10-23T14:28:19.683" v="133" actId="207"/>
          <ac:spMkLst>
            <pc:docMk/>
            <pc:sldMk cId="3478448192" sldId="2147473045"/>
            <ac:spMk id="8" creationId="{2F455494-700C-7E40-8EE4-6563F55C7481}"/>
          </ac:spMkLst>
        </pc:spChg>
        <pc:spChg chg="del">
          <ac:chgData name="Naima Allen" userId="caf7a294e2b26dc3" providerId="LiveId" clId="{6B5E65D0-A5FC-5E81-8E1F-915E53B44A71}" dt="2026-10-23T14:15:31.729" v="64" actId="478"/>
          <ac:spMkLst>
            <pc:docMk/>
            <pc:sldMk cId="3478448192" sldId="2147473045"/>
            <ac:spMk id="13" creationId="{D1167E96-9E7F-1563-8713-66A022B847F9}"/>
          </ac:spMkLst>
        </pc:spChg>
        <pc:spChg chg="add del mod">
          <ac:chgData name="Naima Allen" userId="caf7a294e2b26dc3" providerId="LiveId" clId="{6B5E65D0-A5FC-5E81-8E1F-915E53B44A71}" dt="2026-10-23T14:28:21.859" v="136"/>
          <ac:spMkLst>
            <pc:docMk/>
            <pc:sldMk cId="3478448192" sldId="2147473045"/>
            <ac:spMk id="17" creationId="{0088FD6F-B50F-A2D8-F3DA-A9F95D2D074E}"/>
          </ac:spMkLst>
        </pc:spChg>
        <pc:spChg chg="del mod">
          <ac:chgData name="Naima Allen" userId="caf7a294e2b26dc3" providerId="LiveId" clId="{6B5E65D0-A5FC-5E81-8E1F-915E53B44A71}" dt="2026-10-23T14:30:33.793" v="214" actId="478"/>
          <ac:spMkLst>
            <pc:docMk/>
            <pc:sldMk cId="3478448192" sldId="2147473045"/>
            <ac:spMk id="24" creationId="{DF330731-DB14-4F4D-A0F9-4E19CE7513FF}"/>
          </ac:spMkLst>
        </pc:spChg>
        <pc:spChg chg="add del mod">
          <ac:chgData name="Naima Allen" userId="caf7a294e2b26dc3" providerId="LiveId" clId="{6B5E65D0-A5FC-5E81-8E1F-915E53B44A71}" dt="2026-10-23T14:28:29.067" v="138" actId="478"/>
          <ac:spMkLst>
            <pc:docMk/>
            <pc:sldMk cId="3478448192" sldId="2147473045"/>
            <ac:spMk id="29" creationId="{697EA1E0-6D49-38C3-C5EB-AC4A953F1B70}"/>
          </ac:spMkLst>
        </pc:spChg>
        <pc:spChg chg="add del mod">
          <ac:chgData name="Naima Allen" userId="caf7a294e2b26dc3" providerId="LiveId" clId="{6B5E65D0-A5FC-5E81-8E1F-915E53B44A71}" dt="2026-10-23T14:28:34.652" v="140" actId="478"/>
          <ac:spMkLst>
            <pc:docMk/>
            <pc:sldMk cId="3478448192" sldId="2147473045"/>
            <ac:spMk id="30" creationId="{EE3443E7-82DA-65E7-A2B9-A609E751E0D2}"/>
          </ac:spMkLst>
        </pc:spChg>
        <pc:spChg chg="add del mod">
          <ac:chgData name="Naima Allen" userId="caf7a294e2b26dc3" providerId="LiveId" clId="{6B5E65D0-A5FC-5E81-8E1F-915E53B44A71}" dt="2026-10-23T14:29:26.824" v="155"/>
          <ac:spMkLst>
            <pc:docMk/>
            <pc:sldMk cId="3478448192" sldId="2147473045"/>
            <ac:spMk id="32" creationId="{13492F5A-945A-5BEE-ED0E-98114187CDBA}"/>
          </ac:spMkLst>
        </pc:spChg>
        <pc:spChg chg="add mod">
          <ac:chgData name="Naima Allen" userId="caf7a294e2b26dc3" providerId="LiveId" clId="{6B5E65D0-A5FC-5E81-8E1F-915E53B44A71}" dt="2026-10-23T14:29:26.311" v="153" actId="14100"/>
          <ac:spMkLst>
            <pc:docMk/>
            <pc:sldMk cId="3478448192" sldId="2147473045"/>
            <ac:spMk id="33" creationId="{D1E543EA-77CF-8360-C4DA-44CC2F777E8F}"/>
          </ac:spMkLst>
        </pc:spChg>
        <pc:spChg chg="add mod">
          <ac:chgData name="Naima Allen" userId="caf7a294e2b26dc3" providerId="LiveId" clId="{6B5E65D0-A5FC-5E81-8E1F-915E53B44A71}" dt="2026-10-23T14:30:49.718" v="219" actId="1076"/>
          <ac:spMkLst>
            <pc:docMk/>
            <pc:sldMk cId="3478448192" sldId="2147473045"/>
            <ac:spMk id="34" creationId="{D2350F9D-AEB1-F090-1B82-CAD35EFD02D3}"/>
          </ac:spMkLst>
        </pc:spChg>
        <pc:picChg chg="mod">
          <ac:chgData name="Naima Allen" userId="caf7a294e2b26dc3" providerId="LiveId" clId="{6B5E65D0-A5FC-5E81-8E1F-915E53B44A71}" dt="2026-10-23T14:15:44.357" v="66" actId="1076"/>
          <ac:picMkLst>
            <pc:docMk/>
            <pc:sldMk cId="3478448192" sldId="2147473045"/>
            <ac:picMk id="12" creationId="{BE20FA37-AED7-A9D0-1965-F7705DE80E47}"/>
          </ac:picMkLst>
        </pc:picChg>
        <pc:picChg chg="add del mod">
          <ac:chgData name="Naima Allen" userId="caf7a294e2b26dc3" providerId="LiveId" clId="{6B5E65D0-A5FC-5E81-8E1F-915E53B44A71}" dt="2026-10-23T14:28:10.955" v="132" actId="1076"/>
          <ac:picMkLst>
            <pc:docMk/>
            <pc:sldMk cId="3478448192" sldId="2147473045"/>
            <ac:picMk id="14" creationId="{AD7925EC-F333-4E2E-9560-9EB550066C38}"/>
          </ac:picMkLst>
        </pc:picChg>
      </pc:sldChg>
      <pc:sldChg chg="addSp delSp modSp add mod modShow">
        <pc:chgData name="Naima Allen" userId="caf7a294e2b26dc3" providerId="LiveId" clId="{6B5E65D0-A5FC-5E81-8E1F-915E53B44A71}" dt="2026-10-23T14:38:19.202" v="220" actId="34476"/>
        <pc:sldMkLst>
          <pc:docMk/>
          <pc:sldMk cId="3797522427" sldId="2147473046"/>
        </pc:sldMkLst>
        <pc:spChg chg="mod">
          <ac:chgData name="Naima Allen" userId="caf7a294e2b26dc3" providerId="LiveId" clId="{6B5E65D0-A5FC-5E81-8E1F-915E53B44A71}" dt="2026-10-23T14:23:03.555" v="121" actId="14100"/>
          <ac:spMkLst>
            <pc:docMk/>
            <pc:sldMk cId="3797522427" sldId="2147473046"/>
            <ac:spMk id="20" creationId="{FA588CC0-B1D0-15BB-CC77-AC1565308658}"/>
          </ac:spMkLst>
        </pc:spChg>
        <pc:spChg chg="mod">
          <ac:chgData name="Naima Allen" userId="caf7a294e2b26dc3" providerId="LiveId" clId="{6B5E65D0-A5FC-5E81-8E1F-915E53B44A71}" dt="2026-10-23T14:23:08.254" v="122" actId="1076"/>
          <ac:spMkLst>
            <pc:docMk/>
            <pc:sldMk cId="3797522427" sldId="2147473046"/>
            <ac:spMk id="21" creationId="{CA639747-9186-4F77-2CC5-3C5BAB5DE82B}"/>
          </ac:spMkLst>
        </pc:spChg>
        <pc:spChg chg="mod">
          <ac:chgData name="Naima Allen" userId="caf7a294e2b26dc3" providerId="LiveId" clId="{6B5E65D0-A5FC-5E81-8E1F-915E53B44A71}" dt="2026-10-23T14:18:41.149" v="111" actId="20577"/>
          <ac:spMkLst>
            <pc:docMk/>
            <pc:sldMk cId="3797522427" sldId="2147473046"/>
            <ac:spMk id="22" creationId="{0F0F4E88-450F-BFCE-426C-1B3E8D94B291}"/>
          </ac:spMkLst>
        </pc:spChg>
        <pc:picChg chg="add mod">
          <ac:chgData name="Naima Allen" userId="caf7a294e2b26dc3" providerId="LiveId" clId="{6B5E65D0-A5FC-5E81-8E1F-915E53B44A71}" dt="2026-10-23T14:23:10.732" v="123" actId="1076"/>
          <ac:picMkLst>
            <pc:docMk/>
            <pc:sldMk cId="3797522427" sldId="2147473046"/>
            <ac:picMk id="6" creationId="{A39C061D-0447-CC1A-EF70-08DB5543C784}"/>
          </ac:picMkLst>
        </pc:picChg>
        <pc:picChg chg="del">
          <ac:chgData name="Naima Allen" userId="caf7a294e2b26dc3" providerId="LiveId" clId="{6B5E65D0-A5FC-5E81-8E1F-915E53B44A71}" dt="2026-10-23T14:18:26.272" v="106" actId="478"/>
          <ac:picMkLst>
            <pc:docMk/>
            <pc:sldMk cId="3797522427" sldId="2147473046"/>
            <ac:picMk id="17" creationId="{D85A82A9-4428-EE66-8E34-DF382B39C979}"/>
          </ac:picMkLst>
        </pc:picChg>
        <pc:picChg chg="mod">
          <ac:chgData name="Naima Allen" userId="caf7a294e2b26dc3" providerId="LiveId" clId="{6B5E65D0-A5FC-5E81-8E1F-915E53B44A71}" dt="2026-10-23T14:18:30.706" v="107" actId="1076"/>
          <ac:picMkLst>
            <pc:docMk/>
            <pc:sldMk cId="3797522427" sldId="2147473046"/>
            <ac:picMk id="18" creationId="{FC909612-F464-F58E-5D96-432C477D889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C5C05E-220A-4E6B-A827-CF094C166191}" type="datetimeFigureOut">
              <a:t>10/23/2026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20865-2F0A-4E3C-B30F-9F87E7F6C33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08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Add Pics and Bio of FWB staff members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DAC6A-D6E4-7145-83CA-3906375F0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E13312-C126-01F0-5CC5-425BB8140C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6CD738-E88B-55D1-D403-7FE3015F05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51744-E09F-7402-F0EC-F06BE74475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854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2FD1E-23A4-409E-D514-508B3A366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022F31-CE2B-F1AA-6F03-442C2074C5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42D43C-DEB8-1488-88F8-1D6E0BF421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335CE-D2DF-73C4-6BE6-D4562E467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37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9E4A8-6DDC-DF17-6C26-4BFD284A3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102442-895D-0B94-8486-710667211F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DBFBB2-9A23-C6EA-62EE-83A39B35D3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8D5B28-54D7-0EF4-FDFF-19DC9C085C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766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02EC4-DEE6-BBD3-9C9B-29E8A0524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>
            <a:extLst>
              <a:ext uri="{FF2B5EF4-FFF2-40B4-BE49-F238E27FC236}">
                <a16:creationId xmlns:a16="http://schemas.microsoft.com/office/drawing/2014/main" id="{8563548B-7CFC-FCD8-7BA4-1D10CCA7FB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7" name="Shape 237">
            <a:extLst>
              <a:ext uri="{FF2B5EF4-FFF2-40B4-BE49-F238E27FC236}">
                <a16:creationId xmlns:a16="http://schemas.microsoft.com/office/drawing/2014/main" id="{CCF467D9-504F-D46E-D42F-5568F7537652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24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90924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Add Freida C.</a:t>
            </a:r>
          </a:p>
          <a:p>
            <a:r>
              <a:rPr lang="en-US" dirty="0">
                <a:ea typeface="Calibri"/>
                <a:cs typeface="Calibri"/>
              </a:rPr>
              <a:t>Pablo Picasso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12D338-5968-45CB-A545-82EB1B38CBB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9224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CABBE-B323-25D7-BA84-C12C6F9F7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861FEE-1B58-7C23-464F-07B31061AF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474518-0141-6DAF-65D8-8A2AD34D03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5BAEC-76AF-68E7-9664-A12DFAB9F9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845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74A3D-5960-FFCA-3AA5-3CEB3CD85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8017C2-0482-39C0-67E6-B234AE111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D071F2-E713-065F-43A2-468B034581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Add Pics and Bio of FWB staff members 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1371B-5554-EE42-6310-85F16BC8E8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26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DD85-B04A-452C-A91D-5BB2DECEAB7E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363B-35E4-40A6-88C9-B8C302E54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9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DD85-B04A-452C-A91D-5BB2DECEAB7E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363B-35E4-40A6-88C9-B8C302E54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435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6DD85-B04A-452C-A91D-5BB2DECEAB7E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D363B-35E4-40A6-88C9-B8C302E54D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34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926DD85-B04A-452C-A91D-5BB2DECEAB7E}" type="datetimeFigureOut">
              <a:rPr lang="en-US" smtClean="0"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53FD363B-35E4-40A6-88C9-B8C302E54D4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23022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2.jpeg"/><Relationship Id="rId10" Type="http://schemas.openxmlformats.org/officeDocument/2006/relationships/image" Target="../media/image18.jpe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1230305" y="0"/>
            <a:ext cx="961390" cy="6858000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51130" y="-27940"/>
            <a:ext cx="9875520" cy="19202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>
              <a:lnSpc>
                <a:spcPct val="105000"/>
              </a:lnSpc>
            </a:pPr>
            <a:r>
              <a:rPr lang="en-US" sz="5400" b="1">
                <a:solidFill>
                  <a:srgbClr val="1A1A1A"/>
                </a:solidFill>
                <a:latin typeface="Georgia"/>
                <a:ea typeface="Georgia" pitchFamily="34" charset="-122"/>
                <a:cs typeface="Georgia" pitchFamily="34" charset="-120"/>
              </a:rPr>
              <a:t>Biblical Stewardship</a:t>
            </a:r>
            <a:r>
              <a:rPr lang="en-US" sz="4600" b="1">
                <a:solidFill>
                  <a:srgbClr val="1A1A1A"/>
                </a:solidFill>
                <a:latin typeface="Georgia"/>
                <a:ea typeface="Georgia" pitchFamily="34" charset="-122"/>
                <a:cs typeface="Georgia" pitchFamily="34" charset="-120"/>
              </a:rPr>
              <a:t>
</a:t>
            </a:r>
            <a:r>
              <a:rPr lang="en-US" sz="3200" b="1" i="1">
                <a:solidFill>
                  <a:srgbClr val="C79A00"/>
                </a:solidFill>
                <a:latin typeface="Georgia"/>
                <a:ea typeface="Georgia" pitchFamily="34" charset="-122"/>
                <a:cs typeface="Georgia" pitchFamily="34" charset="-120"/>
              </a:rPr>
              <a:t>God's Money, God's Way</a:t>
            </a:r>
            <a:endParaRPr lang="en-US" sz="3200" b="1">
              <a:latin typeface="Georgia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079500" y="1747520"/>
            <a:ext cx="2926080" cy="0"/>
          </a:xfrm>
          <a:prstGeom prst="line">
            <a:avLst/>
          </a:prstGeom>
          <a:noFill/>
          <a:ln w="31750">
            <a:solidFill>
              <a:srgbClr val="FFCA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51130" y="2442061"/>
            <a:ext cx="5639676" cy="12801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>
              <a:lnSpc>
                <a:spcPct val="130000"/>
              </a:lnSpc>
            </a:pPr>
            <a:r>
              <a:rPr lang="en-US" sz="2400" b="1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      Ultimate Legal Financial Summit</a:t>
            </a:r>
            <a:r>
              <a:rPr lang="en-US" sz="2400" dirty="0">
                <a:solidFill>
                  <a:srgbClr val="6B6B6B"/>
                </a:solidFill>
                <a:latin typeface="Arial"/>
                <a:ea typeface="Arial" pitchFamily="34" charset="-122"/>
                <a:cs typeface="Arial"/>
              </a:rPr>
              <a:t>
</a:t>
            </a:r>
            <a:r>
              <a:rPr lang="en-US" sz="3200" b="1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                      </a:t>
            </a:r>
            <a:r>
              <a:rPr lang="en-US" sz="2400" b="1" dirty="0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10/26/26</a:t>
            </a:r>
            <a:endParaRPr lang="en-US" sz="3200" b="1" dirty="0">
              <a:solidFill>
                <a:srgbClr val="1A1A1A"/>
              </a:solidFill>
              <a:latin typeface="Arial"/>
              <a:ea typeface="Calibri" panose="020F0502020204030204"/>
              <a:cs typeface="Arial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13805" y="4297702"/>
            <a:ext cx="4754880" cy="2103120"/>
          </a:xfrm>
          <a:prstGeom prst="roundRect">
            <a:avLst>
              <a:gd name="adj" fmla="val 5217"/>
            </a:avLst>
          </a:prstGeom>
          <a:solidFill>
            <a:srgbClr val="F7F5F0"/>
          </a:solidFill>
          <a:ln w="57150">
            <a:solidFill>
              <a:srgbClr val="FFCA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88125" y="4486932"/>
            <a:ext cx="4206240" cy="17373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000" i="1">
                <a:solidFill>
                  <a:srgbClr val="1A1A1A"/>
                </a:solidFill>
                <a:latin typeface="Arial"/>
                <a:ea typeface="Arial" pitchFamily="34" charset="-122"/>
                <a:cs typeface="Arial"/>
              </a:rPr>
              <a:t>“My thoughts are not your thoughts, neither are your ways My ways,” declares the Lord.”
</a:t>
            </a:r>
            <a:r>
              <a:rPr lang="en-US" b="1">
                <a:solidFill>
                  <a:srgbClr val="C79A00"/>
                </a:solidFill>
                <a:latin typeface="Arial"/>
                <a:ea typeface="Arial" pitchFamily="34" charset="-122"/>
                <a:cs typeface="Arial"/>
              </a:rPr>
              <a:t>— Isaiah 55:8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8" name="Text 6"/>
          <p:cNvSpPr/>
          <p:nvPr/>
        </p:nvSpPr>
        <p:spPr>
          <a:xfrm>
            <a:off x="685800" y="6217920"/>
            <a:ext cx="5486400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endParaRPr lang="en-US" sz="1100">
              <a:solidFill>
                <a:srgbClr val="9C9C9C"/>
              </a:solidFill>
              <a:latin typeface="Arial"/>
              <a:cs typeface="Arial"/>
            </a:endParaRPr>
          </a:p>
        </p:txBody>
      </p:sp>
      <p:pic>
        <p:nvPicPr>
          <p:cNvPr id="9" name="Picture 8" descr="Picture 3">
            <a:extLst>
              <a:ext uri="{FF2B5EF4-FFF2-40B4-BE49-F238E27FC236}">
                <a16:creationId xmlns:a16="http://schemas.microsoft.com/office/drawing/2014/main" id="{DDBDC9C4-1481-2227-8520-3A0361FF0A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"/>
          <a:stretch>
            <a:fillRect/>
          </a:stretch>
        </p:blipFill>
        <p:spPr>
          <a:xfrm>
            <a:off x="5790806" y="1161901"/>
            <a:ext cx="5383398" cy="532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688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61356" y="463550"/>
            <a:ext cx="1659890" cy="1520190"/>
          </a:xfrm>
          <a:prstGeom prst="ellipse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591556" y="717550"/>
            <a:ext cx="1005840" cy="10058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7200" b="1">
                <a:solidFill>
                  <a:srgbClr val="002060"/>
                </a:solidFill>
                <a:latin typeface="Cambria"/>
                <a:ea typeface="Cambria"/>
                <a:cs typeface="Cambria" pitchFamily="34" charset="-120"/>
              </a:rPr>
              <a:t>1</a:t>
            </a:r>
            <a:endParaRPr lang="en-US" sz="7200">
              <a:solidFill>
                <a:srgbClr val="002060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4" name="Text 2"/>
          <p:cNvSpPr/>
          <p:nvPr/>
        </p:nvSpPr>
        <p:spPr>
          <a:xfrm>
            <a:off x="731520" y="3166887"/>
            <a:ext cx="10725912" cy="11887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6600" b="1">
                <a:solidFill>
                  <a:srgbClr val="FFFFFF"/>
                </a:solidFill>
                <a:latin typeface="Cambria"/>
                <a:ea typeface="Cambria"/>
                <a:cs typeface="Cambria" pitchFamily="34" charset="-120"/>
              </a:rPr>
              <a:t>Who Really Owns</a:t>
            </a:r>
            <a:endParaRPr lang="en-US" sz="6600">
              <a:latin typeface="Cambria"/>
              <a:ea typeface="Cambria"/>
              <a:cs typeface="Calibri"/>
            </a:endParaRPr>
          </a:p>
          <a:p>
            <a:pPr marL="0" indent="0" algn="ctr">
              <a:buNone/>
            </a:pPr>
            <a:r>
              <a:rPr lang="en-US" sz="6600" b="1">
                <a:solidFill>
                  <a:srgbClr val="FFFFFF"/>
                </a:solidFill>
                <a:latin typeface="Cambria"/>
                <a:ea typeface="Cambria"/>
                <a:cs typeface="Cambria" pitchFamily="34" charset="-120"/>
              </a:rPr>
              <a:t>The Money?</a:t>
            </a:r>
            <a:endParaRPr lang="en-US" sz="6600">
              <a:latin typeface="Cambria"/>
              <a:ea typeface="Cambria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1535336" y="4682479"/>
            <a:ext cx="9445752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200" i="1">
                <a:solidFill>
                  <a:srgbClr val="E7D9A6"/>
                </a:solidFill>
                <a:latin typeface="Calibri"/>
                <a:ea typeface="Calibri"/>
                <a:cs typeface="Calibri"/>
              </a:rPr>
              <a:t>The Foundation for Everything That Follows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1700436" y="5539257"/>
            <a:ext cx="9445752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Psalm 24:1</a:t>
            </a:r>
            <a:endParaRPr lang="en-US" sz="2400">
              <a:solidFill>
                <a:srgbClr val="FFCC00"/>
              </a:solidFill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60350"/>
            <a:ext cx="11091672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4400" b="1">
                <a:solidFill>
                  <a:srgbClr val="1B2A4A"/>
                </a:solidFill>
                <a:latin typeface="Cambria"/>
                <a:ea typeface="Cambria"/>
              </a:rPr>
              <a:t>God is the Owner of Everything</a:t>
            </a:r>
            <a:endParaRPr lang="en-US" sz="4400">
              <a:ea typeface="Calibri"/>
              <a:cs typeface="Calibri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271516" cy="2115820"/>
          </a:xfrm>
          <a:prstGeom prst="rect">
            <a:avLst/>
          </a:prstGeom>
          <a:solidFill>
            <a:srgbClr val="F4F2EC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46760" y="2112010"/>
            <a:ext cx="701040" cy="631190"/>
          </a:xfrm>
          <a:prstGeom prst="ellipse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2150110"/>
            <a:ext cx="54864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1B2A4A"/>
                </a:solidFill>
                <a:latin typeface="Cambria"/>
                <a:ea typeface="Cambria"/>
                <a:cs typeface="Cambria" pitchFamily="34" charset="-120"/>
              </a:rPr>
              <a:t>1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7" name="Text 5"/>
          <p:cNvSpPr/>
          <p:nvPr/>
        </p:nvSpPr>
        <p:spPr>
          <a:xfrm>
            <a:off x="1554480" y="2148840"/>
            <a:ext cx="3991356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800" b="1">
                <a:solidFill>
                  <a:srgbClr val="FF0000"/>
                </a:solidFill>
                <a:latin typeface="Cambria"/>
                <a:ea typeface="Cambria"/>
              </a:rPr>
              <a:t>Psalms 24:1</a:t>
            </a:r>
          </a:p>
        </p:txBody>
      </p:sp>
      <p:sp>
        <p:nvSpPr>
          <p:cNvPr id="8" name="Text 6"/>
          <p:cNvSpPr/>
          <p:nvPr/>
        </p:nvSpPr>
        <p:spPr>
          <a:xfrm>
            <a:off x="1370330" y="2739390"/>
            <a:ext cx="4277106" cy="8229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r>
              <a:rPr lang="en-US" sz="32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"The Earth is the Lord's, and everything in it"</a:t>
            </a:r>
            <a:endParaRPr lang="en-US" sz="3200" b="1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368796" y="1920240"/>
            <a:ext cx="5271516" cy="2096770"/>
          </a:xfrm>
          <a:prstGeom prst="rect">
            <a:avLst/>
          </a:prstGeom>
          <a:solidFill>
            <a:srgbClr val="F4F2EC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374636" y="2148840"/>
            <a:ext cx="3991356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800" b="1">
                <a:solidFill>
                  <a:srgbClr val="FF0000"/>
                </a:solidFill>
                <a:latin typeface="Cambria"/>
                <a:ea typeface="Cambria"/>
              </a:rPr>
              <a:t>Leviticus 25:23</a:t>
            </a:r>
            <a:endParaRPr lang="en-US" sz="280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374636" y="2606040"/>
            <a:ext cx="3991356" cy="8229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 marL="0" indent="0">
              <a:buNone/>
            </a:pPr>
            <a:endParaRPr lang="en-US" sz="1300">
              <a:solidFill>
                <a:srgbClr val="5B6B8C"/>
              </a:solidFill>
              <a:ea typeface="Calibri"/>
              <a:cs typeface="Calibri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48640" y="4469130"/>
            <a:ext cx="5271516" cy="2090420"/>
          </a:xfrm>
          <a:prstGeom prst="rect">
            <a:avLst/>
          </a:prstGeom>
          <a:solidFill>
            <a:srgbClr val="F4F2EC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22960" y="4114800"/>
            <a:ext cx="54864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endParaRPr lang="en-US" sz="2000" b="1">
              <a:solidFill>
                <a:srgbClr val="1B2A4A"/>
              </a:solidFill>
              <a:latin typeface="Cambria"/>
              <a:ea typeface="Cambria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554480" y="4659630"/>
            <a:ext cx="3991356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800" b="1">
                <a:solidFill>
                  <a:srgbClr val="FF0000"/>
                </a:solidFill>
                <a:latin typeface="Cambria"/>
                <a:ea typeface="Cambria"/>
              </a:rPr>
              <a:t>Haggai 2:8</a:t>
            </a:r>
            <a:endParaRPr lang="en-US" sz="2800">
              <a:solidFill>
                <a:srgbClr val="FF0000"/>
              </a:solidFill>
              <a:latin typeface="Cambria"/>
              <a:ea typeface="Cambria"/>
              <a:cs typeface="Calibri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368796" y="4431030"/>
            <a:ext cx="5271516" cy="2147570"/>
          </a:xfrm>
          <a:prstGeom prst="rect">
            <a:avLst/>
          </a:prstGeom>
          <a:solidFill>
            <a:srgbClr val="F4F2EC"/>
          </a:solidFill>
          <a:ln w="12700">
            <a:solidFill>
              <a:schemeClr val="tx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380986" y="4659630"/>
            <a:ext cx="3991356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800" b="1">
                <a:solidFill>
                  <a:srgbClr val="FF0000"/>
                </a:solidFill>
                <a:latin typeface="Cambria"/>
                <a:ea typeface="Cambria"/>
              </a:rPr>
              <a:t>Psalm 50:10</a:t>
            </a:r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49001107-BFAF-D8C5-3779-E537940AC1DD}"/>
              </a:ext>
            </a:extLst>
          </p:cNvPr>
          <p:cNvSpPr/>
          <p:nvPr/>
        </p:nvSpPr>
        <p:spPr>
          <a:xfrm>
            <a:off x="7383780" y="2834640"/>
            <a:ext cx="3991356" cy="8229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r>
              <a:rPr lang="en-US" sz="3200" b="1">
                <a:solidFill>
                  <a:srgbClr val="002060"/>
                </a:solidFill>
                <a:ea typeface="Calibri"/>
                <a:cs typeface="Calibri"/>
              </a:rPr>
              <a:t>"the Land is Mine"</a:t>
            </a: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D4DCFE22-40AF-FF7A-E206-2CB94CFEB446}"/>
              </a:ext>
            </a:extLst>
          </p:cNvPr>
          <p:cNvSpPr/>
          <p:nvPr/>
        </p:nvSpPr>
        <p:spPr>
          <a:xfrm>
            <a:off x="1446530" y="5304790"/>
            <a:ext cx="4556506" cy="8356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r>
              <a:rPr lang="en-US" sz="3200" b="1">
                <a:solidFill>
                  <a:srgbClr val="002060"/>
                </a:solidFill>
                <a:ea typeface="Calibri"/>
                <a:cs typeface="Calibri"/>
              </a:rPr>
              <a:t>"the silver and gold are Mine"</a:t>
            </a: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EAAC4D8B-0BA3-C66E-3577-B3E08C8B1B63}"/>
              </a:ext>
            </a:extLst>
          </p:cNvPr>
          <p:cNvSpPr/>
          <p:nvPr/>
        </p:nvSpPr>
        <p:spPr>
          <a:xfrm>
            <a:off x="7117080" y="5349240"/>
            <a:ext cx="3991356" cy="8229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r>
              <a:rPr lang="en-US" sz="32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"the cattle on a thousand hills are His"</a:t>
            </a:r>
            <a:endParaRPr lang="en-US" sz="3200" b="1">
              <a:solidFill>
                <a:srgbClr val="002060"/>
              </a:solidFill>
              <a:ea typeface="Calibri"/>
              <a:cs typeface="Calibri"/>
            </a:endParaRPr>
          </a:p>
        </p:txBody>
      </p:sp>
      <p:pic>
        <p:nvPicPr>
          <p:cNvPr id="31" name="Picture 30" descr="Picture 3">
            <a:extLst>
              <a:ext uri="{FF2B5EF4-FFF2-40B4-BE49-F238E27FC236}">
                <a16:creationId xmlns:a16="http://schemas.microsoft.com/office/drawing/2014/main" id="{F035BA71-7FB5-0BD8-C945-B98827DDED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"/>
          <a:stretch>
            <a:fillRect/>
          </a:stretch>
        </p:blipFill>
        <p:spPr>
          <a:xfrm>
            <a:off x="10350106" y="88751"/>
            <a:ext cx="1560698" cy="1624105"/>
          </a:xfrm>
          <a:prstGeom prst="rect">
            <a:avLst/>
          </a:prstGeom>
        </p:spPr>
      </p:pic>
      <p:sp>
        <p:nvSpPr>
          <p:cNvPr id="18" name="Shape 0">
            <a:extLst>
              <a:ext uri="{FF2B5EF4-FFF2-40B4-BE49-F238E27FC236}">
                <a16:creationId xmlns:a16="http://schemas.microsoft.com/office/drawing/2014/main" id="{FC0BE08E-880E-CCEA-1FC6-E366B5FC33F2}"/>
              </a:ext>
            </a:extLst>
          </p:cNvPr>
          <p:cNvSpPr/>
          <p:nvPr/>
        </p:nvSpPr>
        <p:spPr>
          <a:xfrm rot="5400000">
            <a:off x="4639005" y="-2266950"/>
            <a:ext cx="320040" cy="6858000"/>
          </a:xfrm>
          <a:prstGeom prst="rect">
            <a:avLst/>
          </a:prstGeom>
          <a:solidFill>
            <a:srgbClr val="FFCA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3">
            <a:extLst>
              <a:ext uri="{FF2B5EF4-FFF2-40B4-BE49-F238E27FC236}">
                <a16:creationId xmlns:a16="http://schemas.microsoft.com/office/drawing/2014/main" id="{9B7C63F1-AFE8-F46F-3270-7EEF7E03EBE8}"/>
              </a:ext>
            </a:extLst>
          </p:cNvPr>
          <p:cNvSpPr/>
          <p:nvPr/>
        </p:nvSpPr>
        <p:spPr>
          <a:xfrm>
            <a:off x="6569709" y="2067559"/>
            <a:ext cx="701040" cy="631190"/>
          </a:xfrm>
          <a:prstGeom prst="ellipse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4">
            <a:extLst>
              <a:ext uri="{FF2B5EF4-FFF2-40B4-BE49-F238E27FC236}">
                <a16:creationId xmlns:a16="http://schemas.microsoft.com/office/drawing/2014/main" id="{14A10FDB-82F4-29A2-B0C4-170437420542}"/>
              </a:ext>
            </a:extLst>
          </p:cNvPr>
          <p:cNvSpPr/>
          <p:nvPr/>
        </p:nvSpPr>
        <p:spPr>
          <a:xfrm>
            <a:off x="6645910" y="2112010"/>
            <a:ext cx="54864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1B2A4A"/>
                </a:solidFill>
                <a:latin typeface="Cambria"/>
                <a:ea typeface="Cambria"/>
                <a:cs typeface="Calibri"/>
              </a:rPr>
              <a:t>2</a:t>
            </a:r>
          </a:p>
        </p:txBody>
      </p:sp>
      <p:sp>
        <p:nvSpPr>
          <p:cNvPr id="33" name="Shape 3">
            <a:extLst>
              <a:ext uri="{FF2B5EF4-FFF2-40B4-BE49-F238E27FC236}">
                <a16:creationId xmlns:a16="http://schemas.microsoft.com/office/drawing/2014/main" id="{1B4DCA94-95CE-A47C-BE98-AE9F30D7B8E1}"/>
              </a:ext>
            </a:extLst>
          </p:cNvPr>
          <p:cNvSpPr/>
          <p:nvPr/>
        </p:nvSpPr>
        <p:spPr>
          <a:xfrm>
            <a:off x="746758" y="4721858"/>
            <a:ext cx="701040" cy="631190"/>
          </a:xfrm>
          <a:prstGeom prst="ellipse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4">
            <a:extLst>
              <a:ext uri="{FF2B5EF4-FFF2-40B4-BE49-F238E27FC236}">
                <a16:creationId xmlns:a16="http://schemas.microsoft.com/office/drawing/2014/main" id="{8EEE2158-6332-2594-4B9D-AF7E62EE7112}"/>
              </a:ext>
            </a:extLst>
          </p:cNvPr>
          <p:cNvSpPr/>
          <p:nvPr/>
        </p:nvSpPr>
        <p:spPr>
          <a:xfrm>
            <a:off x="822960" y="4759960"/>
            <a:ext cx="54864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1B2A4A"/>
                </a:solidFill>
                <a:latin typeface="Cambria"/>
                <a:ea typeface="Cambria"/>
                <a:cs typeface="Calibri"/>
              </a:rPr>
              <a:t>3</a:t>
            </a:r>
          </a:p>
        </p:txBody>
      </p:sp>
      <p:sp>
        <p:nvSpPr>
          <p:cNvPr id="36" name="Shape 3">
            <a:extLst>
              <a:ext uri="{FF2B5EF4-FFF2-40B4-BE49-F238E27FC236}">
                <a16:creationId xmlns:a16="http://schemas.microsoft.com/office/drawing/2014/main" id="{5101CE83-440E-D417-7BB2-ECEECC2D1B21}"/>
              </a:ext>
            </a:extLst>
          </p:cNvPr>
          <p:cNvSpPr/>
          <p:nvPr/>
        </p:nvSpPr>
        <p:spPr>
          <a:xfrm>
            <a:off x="6493508" y="4721858"/>
            <a:ext cx="701040" cy="631190"/>
          </a:xfrm>
          <a:prstGeom prst="ellipse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4">
            <a:extLst>
              <a:ext uri="{FF2B5EF4-FFF2-40B4-BE49-F238E27FC236}">
                <a16:creationId xmlns:a16="http://schemas.microsoft.com/office/drawing/2014/main" id="{FC47AF05-E5DE-CCEA-DA76-BF1BFCD79FCD}"/>
              </a:ext>
            </a:extLst>
          </p:cNvPr>
          <p:cNvSpPr/>
          <p:nvPr/>
        </p:nvSpPr>
        <p:spPr>
          <a:xfrm>
            <a:off x="6569710" y="4759959"/>
            <a:ext cx="54864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1B2A4A"/>
                </a:solidFill>
                <a:latin typeface="Cambria"/>
                <a:ea typeface="Cambria"/>
                <a:cs typeface="Calibri"/>
              </a:rPr>
              <a:t>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EE08C7-E200-9F91-EE52-D99337BE0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F47CCAE-E4AE-AB29-C03C-0855155BD1A6}"/>
              </a:ext>
            </a:extLst>
          </p:cNvPr>
          <p:cNvSpPr/>
          <p:nvPr/>
        </p:nvSpPr>
        <p:spPr>
          <a:xfrm>
            <a:off x="546826" y="260350"/>
            <a:ext cx="11091672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4400" b="1">
                <a:solidFill>
                  <a:srgbClr val="1B2A4A"/>
                </a:solidFill>
                <a:latin typeface="Cambria"/>
                <a:ea typeface="Cambria"/>
              </a:rPr>
              <a:t>We are Stewards </a:t>
            </a:r>
            <a:endParaRPr lang="en-US" sz="4400">
              <a:solidFill>
                <a:srgbClr val="1B2A4A"/>
              </a:solidFill>
              <a:ea typeface="Calibri"/>
              <a:cs typeface="Calibri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77E95CA8-B8A2-D45B-E09F-F3CEA2A3DBBD}"/>
              </a:ext>
            </a:extLst>
          </p:cNvPr>
          <p:cNvSpPr/>
          <p:nvPr/>
        </p:nvSpPr>
        <p:spPr>
          <a:xfrm>
            <a:off x="901446" y="1564640"/>
            <a:ext cx="9449816" cy="3531870"/>
          </a:xfrm>
          <a:prstGeom prst="rect">
            <a:avLst/>
          </a:prstGeom>
          <a:solidFill>
            <a:srgbClr val="F4F2EC"/>
          </a:solidFill>
          <a:ln w="28575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705AE1E9-B335-C5AB-C3F3-5BEA3563F224}"/>
              </a:ext>
            </a:extLst>
          </p:cNvPr>
          <p:cNvSpPr/>
          <p:nvPr/>
        </p:nvSpPr>
        <p:spPr>
          <a:xfrm>
            <a:off x="6643116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endParaRPr lang="en-US" sz="2000" b="1">
              <a:solidFill>
                <a:srgbClr val="1B2A4A"/>
              </a:solidFill>
              <a:latin typeface="Cambria"/>
              <a:ea typeface="Cambria"/>
            </a:endParaRP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8E2138D3-4BBA-0BBA-A2CA-5BE2003DC51B}"/>
              </a:ext>
            </a:extLst>
          </p:cNvPr>
          <p:cNvSpPr/>
          <p:nvPr/>
        </p:nvSpPr>
        <p:spPr>
          <a:xfrm>
            <a:off x="1526286" y="3175494"/>
            <a:ext cx="9306306" cy="134551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4400" b="1">
                <a:solidFill>
                  <a:srgbClr val="1B2A4A"/>
                </a:solidFill>
                <a:latin typeface="Cambria"/>
                <a:ea typeface="Cambria"/>
              </a:rPr>
              <a:t> </a:t>
            </a:r>
            <a:r>
              <a:rPr lang="en-US" sz="6000" b="1">
                <a:solidFill>
                  <a:srgbClr val="002060"/>
                </a:solidFill>
                <a:latin typeface="Cambria"/>
                <a:ea typeface="Cambria"/>
              </a:rPr>
              <a:t>One who is</a:t>
            </a:r>
            <a:r>
              <a:rPr lang="en-US" sz="6000" b="1">
                <a:solidFill>
                  <a:srgbClr val="1B2A4A"/>
                </a:solidFill>
                <a:latin typeface="Cambria"/>
                <a:ea typeface="Cambria"/>
              </a:rPr>
              <a:t> </a:t>
            </a:r>
            <a:r>
              <a:rPr lang="en-US" sz="6000" b="1">
                <a:solidFill>
                  <a:srgbClr val="FF0000"/>
                </a:solidFill>
                <a:latin typeface="Cambria"/>
                <a:ea typeface="Cambria"/>
              </a:rPr>
              <a:t>entrusted with another's wealth.</a:t>
            </a:r>
            <a:r>
              <a:rPr lang="en-US" sz="5400" b="1">
                <a:solidFill>
                  <a:srgbClr val="FF0000"/>
                </a:solidFill>
                <a:latin typeface="Cambria"/>
                <a:ea typeface="Cambria"/>
              </a:rPr>
              <a:t> </a:t>
            </a:r>
            <a:endParaRPr lang="en-US" sz="5400" b="1">
              <a:solidFill>
                <a:srgbClr val="1B2A4A"/>
              </a:solidFill>
              <a:latin typeface="Cambria"/>
              <a:ea typeface="Cambria"/>
            </a:endParaRPr>
          </a:p>
        </p:txBody>
      </p:sp>
      <p:pic>
        <p:nvPicPr>
          <p:cNvPr id="27" name="Picture 26" descr="Picture 3">
            <a:extLst>
              <a:ext uri="{FF2B5EF4-FFF2-40B4-BE49-F238E27FC236}">
                <a16:creationId xmlns:a16="http://schemas.microsoft.com/office/drawing/2014/main" id="{3AA2205F-0B5E-5A6B-285F-92A7FA3A3A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"/>
          <a:stretch>
            <a:fillRect/>
          </a:stretch>
        </p:blipFill>
        <p:spPr>
          <a:xfrm>
            <a:off x="10350106" y="88751"/>
            <a:ext cx="1560698" cy="162410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A3BE74A-DF33-ED41-31A6-9611464D297D}"/>
              </a:ext>
            </a:extLst>
          </p:cNvPr>
          <p:cNvSpPr txBox="1"/>
          <p:nvPr/>
        </p:nvSpPr>
        <p:spPr>
          <a:xfrm>
            <a:off x="1050216" y="1711561"/>
            <a:ext cx="707899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solidFill>
                  <a:srgbClr val="002060"/>
                </a:solidFill>
                <a:ea typeface="Calibri"/>
                <a:cs typeface="Calibri"/>
              </a:rPr>
              <a:t>The definition of a</a:t>
            </a:r>
            <a:r>
              <a:rPr lang="en-US" sz="3600" b="1">
                <a:solidFill>
                  <a:srgbClr val="000000"/>
                </a:solidFill>
                <a:ea typeface="Calibri"/>
                <a:cs typeface="Calibri"/>
              </a:rPr>
              <a:t> </a:t>
            </a:r>
            <a:r>
              <a:rPr lang="en-US" sz="3600" b="1">
                <a:solidFill>
                  <a:srgbClr val="FF0000"/>
                </a:solidFill>
                <a:ea typeface="Calibri"/>
                <a:cs typeface="Calibri"/>
              </a:rPr>
              <a:t>steward</a:t>
            </a:r>
            <a:r>
              <a:rPr lang="en-US" sz="3600" b="1">
                <a:solidFill>
                  <a:srgbClr val="002060"/>
                </a:solidFill>
                <a:ea typeface="Calibri"/>
                <a:cs typeface="Calibri"/>
              </a:rPr>
              <a:t> is...... </a:t>
            </a:r>
          </a:p>
        </p:txBody>
      </p:sp>
      <p:sp>
        <p:nvSpPr>
          <p:cNvPr id="4" name="Shape 0">
            <a:extLst>
              <a:ext uri="{FF2B5EF4-FFF2-40B4-BE49-F238E27FC236}">
                <a16:creationId xmlns:a16="http://schemas.microsoft.com/office/drawing/2014/main" id="{7698866A-FFFD-7160-7240-A7E2CBEDC55F}"/>
              </a:ext>
            </a:extLst>
          </p:cNvPr>
          <p:cNvSpPr/>
          <p:nvPr/>
        </p:nvSpPr>
        <p:spPr>
          <a:xfrm rot="5400000">
            <a:off x="4797755" y="-2368550"/>
            <a:ext cx="320040" cy="6858000"/>
          </a:xfrm>
          <a:prstGeom prst="rect">
            <a:avLst/>
          </a:prstGeom>
          <a:solidFill>
            <a:srgbClr val="FFCA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Wave 4">
            <a:extLst>
              <a:ext uri="{FF2B5EF4-FFF2-40B4-BE49-F238E27FC236}">
                <a16:creationId xmlns:a16="http://schemas.microsoft.com/office/drawing/2014/main" id="{62660CE7-C452-C7F1-10A3-CA9DB174DA92}"/>
              </a:ext>
            </a:extLst>
          </p:cNvPr>
          <p:cNvSpPr/>
          <p:nvPr/>
        </p:nvSpPr>
        <p:spPr>
          <a:xfrm>
            <a:off x="1063178" y="5437804"/>
            <a:ext cx="9289315" cy="1351762"/>
          </a:xfrm>
          <a:prstGeom prst="wav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22">
            <a:extLst>
              <a:ext uri="{FF2B5EF4-FFF2-40B4-BE49-F238E27FC236}">
                <a16:creationId xmlns:a16="http://schemas.microsoft.com/office/drawing/2014/main" id="{5E97B45E-FA09-1068-B85E-1B1A6DBFF44B}"/>
              </a:ext>
            </a:extLst>
          </p:cNvPr>
          <p:cNvSpPr/>
          <p:nvPr/>
        </p:nvSpPr>
        <p:spPr>
          <a:xfrm>
            <a:off x="161290" y="5887719"/>
            <a:ext cx="11091672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2400" b="1" i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God, what do You want me to do with what You have entrusted to me?</a:t>
            </a:r>
            <a:endParaRPr lang="en-US" sz="2400" b="1">
              <a:solidFill>
                <a:srgbClr val="C9A227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4542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D8F189-EAFD-EA51-B08B-92E433D0B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9D6D434-A5DD-BBA5-59F0-775E9C8DDE3F}"/>
              </a:ext>
            </a:extLst>
          </p:cNvPr>
          <p:cNvSpPr/>
          <p:nvPr/>
        </p:nvSpPr>
        <p:spPr>
          <a:xfrm>
            <a:off x="548640" y="259896"/>
            <a:ext cx="11091672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4400" b="1">
                <a:solidFill>
                  <a:srgbClr val="1B2A4A"/>
                </a:solidFill>
                <a:latin typeface="Cambria"/>
                <a:ea typeface="Cambria"/>
              </a:rPr>
              <a:t>God's Part. Our Part</a:t>
            </a:r>
            <a:r>
              <a:rPr lang="en-US" sz="4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.</a:t>
            </a:r>
            <a:endParaRPr lang="en-US" sz="4400">
              <a:ea typeface="Calibri"/>
              <a:cs typeface="Calibri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0CE701D7-F6F1-3493-9980-3FCD7BA3ABCB}"/>
              </a:ext>
            </a:extLst>
          </p:cNvPr>
          <p:cNvSpPr/>
          <p:nvPr/>
        </p:nvSpPr>
        <p:spPr>
          <a:xfrm>
            <a:off x="5719539" y="3086583"/>
            <a:ext cx="4486036" cy="1685468"/>
          </a:xfrm>
          <a:prstGeom prst="rect">
            <a:avLst/>
          </a:prstGeom>
          <a:solidFill>
            <a:srgbClr val="F4F2EC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6B21ED0-1689-A004-F230-9C9554E3D849}"/>
              </a:ext>
            </a:extLst>
          </p:cNvPr>
          <p:cNvSpPr/>
          <p:nvPr/>
        </p:nvSpPr>
        <p:spPr>
          <a:xfrm>
            <a:off x="6643116" y="2194560"/>
            <a:ext cx="548640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endParaRPr lang="en-US" sz="2000" b="1">
              <a:solidFill>
                <a:srgbClr val="1B2A4A"/>
              </a:solidFill>
              <a:latin typeface="Cambria"/>
              <a:ea typeface="Cambria"/>
            </a:endParaRPr>
          </a:p>
        </p:txBody>
      </p:sp>
      <p:pic>
        <p:nvPicPr>
          <p:cNvPr id="27" name="Picture 26" descr="Picture 3">
            <a:extLst>
              <a:ext uri="{FF2B5EF4-FFF2-40B4-BE49-F238E27FC236}">
                <a16:creationId xmlns:a16="http://schemas.microsoft.com/office/drawing/2014/main" id="{0797DC86-1170-5E31-B614-C42806AF2C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"/>
          <a:stretch>
            <a:fillRect/>
          </a:stretch>
        </p:blipFill>
        <p:spPr>
          <a:xfrm>
            <a:off x="10350106" y="88751"/>
            <a:ext cx="1560698" cy="1624105"/>
          </a:xfrm>
          <a:prstGeom prst="rect">
            <a:avLst/>
          </a:prstGeom>
        </p:spPr>
      </p:pic>
      <p:sp>
        <p:nvSpPr>
          <p:cNvPr id="4" name="Shape 7">
            <a:extLst>
              <a:ext uri="{FF2B5EF4-FFF2-40B4-BE49-F238E27FC236}">
                <a16:creationId xmlns:a16="http://schemas.microsoft.com/office/drawing/2014/main" id="{8FC8D423-0A12-DC96-ECE6-43A2548FED71}"/>
              </a:ext>
            </a:extLst>
          </p:cNvPr>
          <p:cNvSpPr/>
          <p:nvPr/>
        </p:nvSpPr>
        <p:spPr>
          <a:xfrm>
            <a:off x="405950" y="3090463"/>
            <a:ext cx="4472429" cy="1671861"/>
          </a:xfrm>
          <a:prstGeom prst="rect">
            <a:avLst/>
          </a:prstGeom>
          <a:solidFill>
            <a:srgbClr val="FFCC00">
              <a:alpha val="66000"/>
            </a:srgbClr>
          </a:solidFill>
          <a:ln w="12700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0">
            <a:extLst>
              <a:ext uri="{FF2B5EF4-FFF2-40B4-BE49-F238E27FC236}">
                <a16:creationId xmlns:a16="http://schemas.microsoft.com/office/drawing/2014/main" id="{CAC07C98-642E-AA0B-C48B-401F1CF86E8A}"/>
              </a:ext>
            </a:extLst>
          </p:cNvPr>
          <p:cNvSpPr/>
          <p:nvPr/>
        </p:nvSpPr>
        <p:spPr>
          <a:xfrm rot="5400000">
            <a:off x="4797755" y="-2368550"/>
            <a:ext cx="320040" cy="6858000"/>
          </a:xfrm>
          <a:prstGeom prst="rect">
            <a:avLst/>
          </a:prstGeom>
          <a:solidFill>
            <a:srgbClr val="FFCA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Wave 9">
            <a:extLst>
              <a:ext uri="{FF2B5EF4-FFF2-40B4-BE49-F238E27FC236}">
                <a16:creationId xmlns:a16="http://schemas.microsoft.com/office/drawing/2014/main" id="{92F4CDC9-F7BD-4EEB-CBC0-E916F664A2C3}"/>
              </a:ext>
            </a:extLst>
          </p:cNvPr>
          <p:cNvSpPr/>
          <p:nvPr/>
        </p:nvSpPr>
        <p:spPr>
          <a:xfrm>
            <a:off x="403233" y="1518946"/>
            <a:ext cx="10126153" cy="1351762"/>
          </a:xfrm>
          <a:prstGeom prst="wav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76BA09-58DB-828E-130C-BC868BA85CC1}"/>
              </a:ext>
            </a:extLst>
          </p:cNvPr>
          <p:cNvSpPr txBox="1"/>
          <p:nvPr/>
        </p:nvSpPr>
        <p:spPr>
          <a:xfrm>
            <a:off x="545804" y="1872220"/>
            <a:ext cx="10428694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ea typeface="Calibri"/>
                <a:cs typeface="Calibri"/>
              </a:rPr>
              <a:t>Since God owns it all and we are managers of His assets.</a:t>
            </a:r>
            <a:r>
              <a:rPr lang="en-US" sz="3200">
                <a:ea typeface="Calibri"/>
                <a:cs typeface="Calibri"/>
              </a:rPr>
              <a:t> 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F114EC7D-305F-D591-BF47-ED092DED264E}"/>
              </a:ext>
            </a:extLst>
          </p:cNvPr>
          <p:cNvSpPr/>
          <p:nvPr/>
        </p:nvSpPr>
        <p:spPr>
          <a:xfrm>
            <a:off x="5760360" y="5002266"/>
            <a:ext cx="4472429" cy="1671861"/>
          </a:xfrm>
          <a:prstGeom prst="rect">
            <a:avLst/>
          </a:prstGeom>
          <a:solidFill>
            <a:srgbClr val="FFCC00">
              <a:alpha val="66000"/>
            </a:srgbClr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B97EDD3-8035-E266-2930-746BAACA125C}"/>
              </a:ext>
            </a:extLst>
          </p:cNvPr>
          <p:cNvSpPr txBox="1"/>
          <p:nvPr/>
        </p:nvSpPr>
        <p:spPr>
          <a:xfrm>
            <a:off x="729497" y="3232539"/>
            <a:ext cx="3816297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ea typeface="Calibri"/>
                <a:cs typeface="Calibri"/>
              </a:rPr>
              <a:t>Every </a:t>
            </a:r>
            <a:r>
              <a:rPr lang="en-US" sz="2800" b="1" u="sng">
                <a:solidFill>
                  <a:srgbClr val="002060"/>
                </a:solidFill>
                <a:ea typeface="Calibri"/>
                <a:cs typeface="Calibri"/>
              </a:rPr>
              <a:t>spending</a:t>
            </a:r>
            <a:r>
              <a:rPr lang="en-US" sz="2800" b="1">
                <a:solidFill>
                  <a:srgbClr val="002060"/>
                </a:solidFill>
                <a:ea typeface="Calibri"/>
                <a:cs typeface="Calibri"/>
              </a:rPr>
              <a:t> decision becomes a </a:t>
            </a:r>
            <a:r>
              <a:rPr lang="en-US" sz="2800" b="1" u="sng">
                <a:solidFill>
                  <a:srgbClr val="002060"/>
                </a:solidFill>
                <a:ea typeface="Calibri"/>
                <a:cs typeface="Calibri"/>
              </a:rPr>
              <a:t>spiritual</a:t>
            </a:r>
            <a:r>
              <a:rPr lang="en-US" sz="2800" b="1">
                <a:solidFill>
                  <a:srgbClr val="002060"/>
                </a:solidFill>
                <a:ea typeface="Calibri"/>
                <a:cs typeface="Calibri"/>
              </a:rPr>
              <a:t> decision. 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17EE18-7614-78FD-1E3F-6A423820F041}"/>
              </a:ext>
            </a:extLst>
          </p:cNvPr>
          <p:cNvSpPr txBox="1"/>
          <p:nvPr/>
        </p:nvSpPr>
        <p:spPr>
          <a:xfrm>
            <a:off x="6199568" y="3232538"/>
            <a:ext cx="3816297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ea typeface="Calibri"/>
                <a:cs typeface="Calibri"/>
              </a:rPr>
              <a:t>Your </a:t>
            </a:r>
            <a:r>
              <a:rPr lang="en-US" sz="2800" b="1" u="sng">
                <a:solidFill>
                  <a:srgbClr val="002060"/>
                </a:solidFill>
                <a:ea typeface="Calibri"/>
                <a:cs typeface="Calibri"/>
              </a:rPr>
              <a:t>practical</a:t>
            </a:r>
            <a:r>
              <a:rPr lang="en-US" sz="2800" b="1">
                <a:solidFill>
                  <a:srgbClr val="002060"/>
                </a:solidFill>
                <a:ea typeface="Calibri"/>
                <a:cs typeface="Calibri"/>
              </a:rPr>
              <a:t> faithfulness determines your </a:t>
            </a:r>
            <a:r>
              <a:rPr lang="en-US" sz="2800" b="1" u="sng">
                <a:solidFill>
                  <a:srgbClr val="002060"/>
                </a:solidFill>
                <a:ea typeface="Calibri"/>
                <a:cs typeface="Calibri"/>
              </a:rPr>
              <a:t>spiritual</a:t>
            </a:r>
            <a:r>
              <a:rPr lang="en-US" sz="2800" b="1">
                <a:solidFill>
                  <a:srgbClr val="002060"/>
                </a:solidFill>
                <a:ea typeface="Calibri"/>
                <a:cs typeface="Calibri"/>
              </a:rPr>
              <a:t> maturity. </a:t>
            </a:r>
            <a:endParaRPr lang="en-US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D4AC33B1-62B7-263B-9BF2-20288E1CF86C}"/>
              </a:ext>
            </a:extLst>
          </p:cNvPr>
          <p:cNvSpPr/>
          <p:nvPr/>
        </p:nvSpPr>
        <p:spPr>
          <a:xfrm>
            <a:off x="405949" y="5005189"/>
            <a:ext cx="4479232" cy="1678665"/>
          </a:xfrm>
          <a:prstGeom prst="rect">
            <a:avLst/>
          </a:prstGeom>
          <a:solidFill>
            <a:srgbClr val="F4F2EC"/>
          </a:solidFill>
          <a:ln w="12700">
            <a:solidFill>
              <a:schemeClr val="tx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EA5043-69C5-8C2D-F026-AA77D9A1BB45}"/>
              </a:ext>
            </a:extLst>
          </p:cNvPr>
          <p:cNvSpPr txBox="1"/>
          <p:nvPr/>
        </p:nvSpPr>
        <p:spPr>
          <a:xfrm>
            <a:off x="1062872" y="5477716"/>
            <a:ext cx="381629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ea typeface="Calibri"/>
                <a:cs typeface="Calibri"/>
              </a:rPr>
              <a:t>Money is a </a:t>
            </a:r>
            <a:r>
              <a:rPr lang="en-US" sz="2800" b="1" u="sng">
                <a:solidFill>
                  <a:srgbClr val="002060"/>
                </a:solidFill>
                <a:ea typeface="Calibri"/>
                <a:cs typeface="Calibri"/>
              </a:rPr>
              <a:t>tool</a:t>
            </a:r>
            <a:r>
              <a:rPr lang="en-US" sz="2800" b="1">
                <a:solidFill>
                  <a:srgbClr val="002060"/>
                </a:solidFill>
                <a:ea typeface="Calibri"/>
                <a:cs typeface="Calibri"/>
              </a:rPr>
              <a:t>.</a:t>
            </a:r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1374CA-15AB-E6A7-B610-D3E47D82F081}"/>
              </a:ext>
            </a:extLst>
          </p:cNvPr>
          <p:cNvSpPr txBox="1"/>
          <p:nvPr/>
        </p:nvSpPr>
        <p:spPr>
          <a:xfrm>
            <a:off x="6478515" y="5477715"/>
            <a:ext cx="381629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rgbClr val="002060"/>
                </a:solidFill>
                <a:ea typeface="Calibri"/>
                <a:cs typeface="Calibri"/>
              </a:rPr>
              <a:t>Money is a </a:t>
            </a:r>
            <a:r>
              <a:rPr lang="en-US" sz="2800" b="1" u="sng">
                <a:solidFill>
                  <a:srgbClr val="002060"/>
                </a:solidFill>
                <a:ea typeface="Calibri"/>
                <a:cs typeface="Calibri"/>
              </a:rPr>
              <a:t>test.</a:t>
            </a:r>
            <a:endParaRPr lang="en-US" u="sng"/>
          </a:p>
        </p:txBody>
      </p:sp>
    </p:spTree>
    <p:extLst>
      <p:ext uri="{BB962C8B-B14F-4D97-AF65-F5344CB8AC3E}">
        <p14:creationId xmlns:p14="http://schemas.microsoft.com/office/powerpoint/2010/main" val="1769596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31520" y="2413336"/>
            <a:ext cx="10725912" cy="11887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6600" b="1">
                <a:solidFill>
                  <a:srgbClr val="FFFFFF"/>
                </a:solidFill>
                <a:latin typeface="Cambria"/>
                <a:ea typeface="Cambria"/>
                <a:cs typeface="Cambria" pitchFamily="34" charset="-120"/>
              </a:rPr>
              <a:t>Tithing &amp; Giving</a:t>
            </a:r>
            <a:endParaRPr lang="en-US" sz="6600">
              <a:latin typeface="Cambria"/>
              <a:ea typeface="Cambria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07864" y="3812897"/>
            <a:ext cx="9445752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200" i="1">
                <a:solidFill>
                  <a:srgbClr val="E7D9A6"/>
                </a:solidFill>
                <a:latin typeface="Calibri"/>
                <a:ea typeface="Calibri"/>
                <a:cs typeface="Calibri"/>
              </a:rPr>
              <a:t>Our Responsibility to God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ED4F4129-FF69-4D6F-6BCC-3FA0E34F8520}"/>
              </a:ext>
            </a:extLst>
          </p:cNvPr>
          <p:cNvSpPr/>
          <p:nvPr/>
        </p:nvSpPr>
        <p:spPr>
          <a:xfrm>
            <a:off x="5097620" y="450956"/>
            <a:ext cx="1659890" cy="1520190"/>
          </a:xfrm>
          <a:prstGeom prst="ellipse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AA3A6762-8797-CEB5-BCF3-BE5FC50D60D1}"/>
              </a:ext>
            </a:extLst>
          </p:cNvPr>
          <p:cNvSpPr/>
          <p:nvPr/>
        </p:nvSpPr>
        <p:spPr>
          <a:xfrm>
            <a:off x="5427820" y="704955"/>
            <a:ext cx="1005840" cy="10058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7200" b="1">
                <a:solidFill>
                  <a:srgbClr val="002060"/>
                </a:solidFill>
                <a:latin typeface="Cambria"/>
                <a:ea typeface="Cambria"/>
                <a:cs typeface="Calibri"/>
              </a:rPr>
              <a:t>2</a:t>
            </a:r>
          </a:p>
        </p:txBody>
      </p:sp>
      <p:sp>
        <p:nvSpPr>
          <p:cNvPr id="3" name="Text 4">
            <a:extLst>
              <a:ext uri="{FF2B5EF4-FFF2-40B4-BE49-F238E27FC236}">
                <a16:creationId xmlns:a16="http://schemas.microsoft.com/office/drawing/2014/main" id="{D02208E7-9F56-7F88-53C4-B613D928C6BA}"/>
              </a:ext>
            </a:extLst>
          </p:cNvPr>
          <p:cNvSpPr/>
          <p:nvPr/>
        </p:nvSpPr>
        <p:spPr>
          <a:xfrm>
            <a:off x="1371600" y="5496741"/>
            <a:ext cx="9445752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algn="ctr"/>
            <a:r>
              <a:rPr lang="en-US" sz="2400" b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Proverbs 3:8-9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0178"/>
            <a:ext cx="11091672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4400" b="1">
                <a:solidFill>
                  <a:srgbClr val="1B2A4A"/>
                </a:solidFill>
                <a:latin typeface="Cambria"/>
                <a:ea typeface="Cambria"/>
              </a:rPr>
              <a:t>Giving Back to God</a:t>
            </a:r>
            <a:endParaRPr lang="en-US" sz="4400">
              <a:ea typeface="Calibri"/>
              <a:cs typeface="Calibri"/>
            </a:endParaRPr>
          </a:p>
        </p:txBody>
      </p:sp>
      <p:sp>
        <p:nvSpPr>
          <p:cNvPr id="3" name="Shape 1"/>
          <p:cNvSpPr/>
          <p:nvPr/>
        </p:nvSpPr>
        <p:spPr>
          <a:xfrm>
            <a:off x="366012" y="1328903"/>
            <a:ext cx="5371859" cy="304674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42471" y="2240491"/>
            <a:ext cx="4993505" cy="117650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3600" b="1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God is concerned about the quality and the quantity of our giving. (Proverbs 3:8-9)</a:t>
            </a:r>
            <a:endParaRPr lang="en-US" sz="3600">
              <a:solidFill>
                <a:srgbClr val="FFCC00"/>
              </a:solidFill>
              <a:ea typeface="Calibri"/>
              <a:cs typeface="Calibri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491728" y="1691640"/>
            <a:ext cx="296570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“Where your treasure is, there will your heart be also.”</a:t>
            </a:r>
            <a:endParaRPr lang="en-US" sz="120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/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1B1C7840-7784-0879-D28A-0BD5D9037C26}"/>
              </a:ext>
            </a:extLst>
          </p:cNvPr>
          <p:cNvSpPr/>
          <p:nvPr/>
        </p:nvSpPr>
        <p:spPr>
          <a:xfrm>
            <a:off x="403797" y="4912191"/>
            <a:ext cx="11511941" cy="1484957"/>
          </a:xfrm>
          <a:prstGeom prst="rect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7">
            <a:extLst>
              <a:ext uri="{FF2B5EF4-FFF2-40B4-BE49-F238E27FC236}">
                <a16:creationId xmlns:a16="http://schemas.microsoft.com/office/drawing/2014/main" id="{C4119D8F-E522-AFA8-CCB1-2F61E8FCB061}"/>
              </a:ext>
            </a:extLst>
          </p:cNvPr>
          <p:cNvSpPr/>
          <p:nvPr/>
        </p:nvSpPr>
        <p:spPr>
          <a:xfrm>
            <a:off x="6109704" y="1326595"/>
            <a:ext cx="3895194" cy="1408715"/>
          </a:xfrm>
          <a:prstGeom prst="rect">
            <a:avLst/>
          </a:prstGeom>
          <a:solidFill>
            <a:srgbClr val="F4F2EC"/>
          </a:solidFill>
          <a:ln w="28575">
            <a:noFill/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7">
            <a:extLst>
              <a:ext uri="{FF2B5EF4-FFF2-40B4-BE49-F238E27FC236}">
                <a16:creationId xmlns:a16="http://schemas.microsoft.com/office/drawing/2014/main" id="{0BC73FE3-B3F2-EC6D-9DEE-A3766D7EB6F8}"/>
              </a:ext>
            </a:extLst>
          </p:cNvPr>
          <p:cNvSpPr/>
          <p:nvPr/>
        </p:nvSpPr>
        <p:spPr>
          <a:xfrm>
            <a:off x="6103407" y="3014330"/>
            <a:ext cx="4014845" cy="1389822"/>
          </a:xfrm>
          <a:prstGeom prst="rect">
            <a:avLst/>
          </a:prstGeom>
          <a:solidFill>
            <a:srgbClr val="F4F2EC"/>
          </a:solidFill>
          <a:ln w="28575">
            <a:noFill/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5">
            <a:extLst>
              <a:ext uri="{FF2B5EF4-FFF2-40B4-BE49-F238E27FC236}">
                <a16:creationId xmlns:a16="http://schemas.microsoft.com/office/drawing/2014/main" id="{CC08B64E-2959-98CF-6591-D6BB4EEFA9E1}"/>
              </a:ext>
            </a:extLst>
          </p:cNvPr>
          <p:cNvSpPr/>
          <p:nvPr/>
        </p:nvSpPr>
        <p:spPr>
          <a:xfrm>
            <a:off x="6305655" y="1510144"/>
            <a:ext cx="3589158" cy="117650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8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God wants the </a:t>
            </a: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best</a:t>
            </a:r>
            <a:r>
              <a:rPr lang="en-US" sz="28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and </a:t>
            </a:r>
            <a:r>
              <a:rPr lang="en-US" sz="2800" b="1" err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th</a:t>
            </a:r>
            <a:r>
              <a:rPr lang="en-US" sz="28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e </a:t>
            </a: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first</a:t>
            </a:r>
            <a:r>
              <a:rPr lang="en-US" sz="28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of what we give.</a:t>
            </a:r>
            <a:endParaRPr lang="en-US" sz="2800" b="1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8A6C6F6A-0794-A0CD-233A-AE029A4B2B07}"/>
              </a:ext>
            </a:extLst>
          </p:cNvPr>
          <p:cNvSpPr/>
          <p:nvPr/>
        </p:nvSpPr>
        <p:spPr>
          <a:xfrm>
            <a:off x="6513472" y="3116011"/>
            <a:ext cx="3463208" cy="117650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8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Tithe means </a:t>
            </a: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tenth.</a:t>
            </a:r>
            <a:endParaRPr lang="en-US">
              <a:solidFill>
                <a:srgbClr val="FF0000"/>
              </a:solidFill>
            </a:endParaRPr>
          </a:p>
        </p:txBody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53D2B983-07E6-9BF0-7852-558A861D536D}"/>
              </a:ext>
            </a:extLst>
          </p:cNvPr>
          <p:cNvSpPr/>
          <p:nvPr/>
        </p:nvSpPr>
        <p:spPr>
          <a:xfrm>
            <a:off x="556022" y="5137516"/>
            <a:ext cx="11291023" cy="1233179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44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The tithe should not be a ceiling but a floor.</a:t>
            </a:r>
            <a:endParaRPr lang="en-US" sz="440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FC98322F-78AE-7ABC-9D0E-820D1084EE01}"/>
              </a:ext>
            </a:extLst>
          </p:cNvPr>
          <p:cNvSpPr/>
          <p:nvPr/>
        </p:nvSpPr>
        <p:spPr>
          <a:xfrm rot="5400000">
            <a:off x="4512005" y="-2497818"/>
            <a:ext cx="320040" cy="6858000"/>
          </a:xfrm>
          <a:prstGeom prst="rect">
            <a:avLst/>
          </a:prstGeom>
          <a:solidFill>
            <a:srgbClr val="FFCA0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Picture 7" descr="Picture 3">
            <a:extLst>
              <a:ext uri="{FF2B5EF4-FFF2-40B4-BE49-F238E27FC236}">
                <a16:creationId xmlns:a16="http://schemas.microsoft.com/office/drawing/2014/main" id="{5E17D347-2CE1-B7F0-EE55-4BEC0CAE51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"/>
          <a:stretch>
            <a:fillRect/>
          </a:stretch>
        </p:blipFill>
        <p:spPr>
          <a:xfrm>
            <a:off x="10356403" y="69859"/>
            <a:ext cx="1560698" cy="1624105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9C3FEE5B-D983-817B-2B52-D1DABF13DCEB}"/>
              </a:ext>
            </a:extLst>
          </p:cNvPr>
          <p:cNvSpPr/>
          <p:nvPr/>
        </p:nvSpPr>
        <p:spPr>
          <a:xfrm>
            <a:off x="5548116" y="1807388"/>
            <a:ext cx="705322" cy="44082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BDDF6BA-1267-76BB-DDB8-B42676D1AE8E}"/>
              </a:ext>
            </a:extLst>
          </p:cNvPr>
          <p:cNvSpPr/>
          <p:nvPr/>
        </p:nvSpPr>
        <p:spPr>
          <a:xfrm>
            <a:off x="5598496" y="3488826"/>
            <a:ext cx="705322" cy="44082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AD4BCF-47EC-DAAE-A1BD-712D7C516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7C399D4-C3EE-38D2-3056-3C7149CC9AE5}"/>
              </a:ext>
            </a:extLst>
          </p:cNvPr>
          <p:cNvSpPr/>
          <p:nvPr/>
        </p:nvSpPr>
        <p:spPr>
          <a:xfrm>
            <a:off x="548640" y="293464"/>
            <a:ext cx="11091672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4800" b="1">
                <a:solidFill>
                  <a:srgbClr val="1B2A4A"/>
                </a:solidFill>
                <a:latin typeface="Cambria"/>
                <a:ea typeface="Cambria"/>
              </a:rPr>
              <a:t>Giving Back to God (Continued)</a:t>
            </a:r>
            <a:endParaRPr lang="en-US" sz="4800">
              <a:ea typeface="Calibri"/>
              <a:cs typeface="Calibri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9438F06-BCA5-DB5B-56C4-033EE94CD0EE}"/>
              </a:ext>
            </a:extLst>
          </p:cNvPr>
          <p:cNvSpPr/>
          <p:nvPr/>
        </p:nvSpPr>
        <p:spPr>
          <a:xfrm>
            <a:off x="731520" y="1691640"/>
            <a:ext cx="296570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“Honour the LORD with thy substance…”</a:t>
            </a:r>
            <a:endParaRPr lang="en-US" sz="12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486B9BCD-11DE-1001-CDF7-0EFE1B437B91}"/>
              </a:ext>
            </a:extLst>
          </p:cNvPr>
          <p:cNvSpPr/>
          <p:nvPr/>
        </p:nvSpPr>
        <p:spPr>
          <a:xfrm>
            <a:off x="4611624" y="1691640"/>
            <a:ext cx="296570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God the first and the best.</a:t>
            </a:r>
            <a:endParaRPr lang="en-US" sz="12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4FA9E7C-24BC-51F1-A7DF-EE8D5E22AB74}"/>
              </a:ext>
            </a:extLst>
          </p:cNvPr>
          <p:cNvSpPr/>
          <p:nvPr/>
        </p:nvSpPr>
        <p:spPr>
          <a:xfrm>
            <a:off x="8491728" y="1691640"/>
            <a:ext cx="296570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“Where your treasure is, there will your heart be also.”</a:t>
            </a:r>
            <a:endParaRPr lang="en-US" sz="120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52FB8855-EA19-069E-EB45-06DA305C651E}"/>
              </a:ext>
            </a:extLst>
          </p:cNvPr>
          <p:cNvSpPr/>
          <p:nvPr/>
        </p:nvSpPr>
        <p:spPr>
          <a:xfrm>
            <a:off x="548640" y="5185254"/>
            <a:ext cx="11091672" cy="1353840"/>
          </a:xfrm>
          <a:prstGeom prst="rect">
            <a:avLst/>
          </a:prstGeom>
          <a:solidFill>
            <a:srgbClr val="F4F2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90ED6DA6-397B-D7F2-B453-AB049D02A396}"/>
              </a:ext>
            </a:extLst>
          </p:cNvPr>
          <p:cNvSpPr/>
          <p:nvPr/>
        </p:nvSpPr>
        <p:spPr>
          <a:xfrm>
            <a:off x="816662" y="5499347"/>
            <a:ext cx="10543032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B2A4A"/>
                </a:solidFill>
                <a:latin typeface="Cambria"/>
                <a:ea typeface="Cambria"/>
                <a:cs typeface="Cambria" pitchFamily="34" charset="-120"/>
              </a:rPr>
              <a:t>Tithing is not a substitute for stewardship.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588E4425-B3F6-C370-51A4-64AD8F3CA7C0}"/>
              </a:ext>
            </a:extLst>
          </p:cNvPr>
          <p:cNvSpPr/>
          <p:nvPr/>
        </p:nvSpPr>
        <p:spPr>
          <a:xfrm>
            <a:off x="822960" y="5933777"/>
            <a:ext cx="10832717" cy="46349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i="1">
                <a:solidFill>
                  <a:srgbClr val="5B6B8C"/>
                </a:solidFill>
                <a:latin typeface="Calibri"/>
                <a:ea typeface="Calibri"/>
                <a:cs typeface="Calibri"/>
              </a:rPr>
              <a:t>Giving • Saving • Spending • Investing • Protecting • Planning • Leaving a legacy — all are stewardship decisions.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5D93B14B-8C5F-0B92-1F94-7D14F800D620}"/>
              </a:ext>
            </a:extLst>
          </p:cNvPr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/>
          </a:p>
        </p:txBody>
      </p:sp>
      <p:sp>
        <p:nvSpPr>
          <p:cNvPr id="26" name="Shape 1">
            <a:extLst>
              <a:ext uri="{FF2B5EF4-FFF2-40B4-BE49-F238E27FC236}">
                <a16:creationId xmlns:a16="http://schemas.microsoft.com/office/drawing/2014/main" id="{FBB2AC4E-00ED-5ECF-4127-0AA91F1CD0A5}"/>
              </a:ext>
            </a:extLst>
          </p:cNvPr>
          <p:cNvSpPr/>
          <p:nvPr/>
        </p:nvSpPr>
        <p:spPr>
          <a:xfrm>
            <a:off x="6399037" y="1713050"/>
            <a:ext cx="5258504" cy="3065633"/>
          </a:xfrm>
          <a:prstGeom prst="rect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5">
            <a:extLst>
              <a:ext uri="{FF2B5EF4-FFF2-40B4-BE49-F238E27FC236}">
                <a16:creationId xmlns:a16="http://schemas.microsoft.com/office/drawing/2014/main" id="{4EBE1A43-0C8F-0C1C-7E71-496BD912D386}"/>
              </a:ext>
            </a:extLst>
          </p:cNvPr>
          <p:cNvSpPr/>
          <p:nvPr/>
        </p:nvSpPr>
        <p:spPr>
          <a:xfrm>
            <a:off x="7049271" y="2512406"/>
            <a:ext cx="4313373" cy="117650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36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Giving of your Tithes and Offering is Simply Worship.</a:t>
            </a:r>
            <a:endParaRPr lang="en-US" sz="3600">
              <a:latin typeface="Calibri"/>
              <a:ea typeface="Calibri"/>
              <a:cs typeface="Calibri"/>
            </a:endParaRPr>
          </a:p>
        </p:txBody>
      </p:sp>
      <p:sp>
        <p:nvSpPr>
          <p:cNvPr id="4" name="Shape 0">
            <a:extLst>
              <a:ext uri="{FF2B5EF4-FFF2-40B4-BE49-F238E27FC236}">
                <a16:creationId xmlns:a16="http://schemas.microsoft.com/office/drawing/2014/main" id="{8ECBB462-0CD4-322B-5F6E-86B254AFD177}"/>
              </a:ext>
            </a:extLst>
          </p:cNvPr>
          <p:cNvSpPr/>
          <p:nvPr/>
        </p:nvSpPr>
        <p:spPr>
          <a:xfrm rot="5400000">
            <a:off x="4449030" y="-2340380"/>
            <a:ext cx="320040" cy="6858000"/>
          </a:xfrm>
          <a:prstGeom prst="rect">
            <a:avLst/>
          </a:prstGeom>
          <a:solidFill>
            <a:srgbClr val="FFCA0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Picture 6" descr="Picture 3">
            <a:extLst>
              <a:ext uri="{FF2B5EF4-FFF2-40B4-BE49-F238E27FC236}">
                <a16:creationId xmlns:a16="http://schemas.microsoft.com/office/drawing/2014/main" id="{8F546F73-B386-D420-301E-B191091E1E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"/>
          <a:stretch>
            <a:fillRect/>
          </a:stretch>
        </p:blipFill>
        <p:spPr>
          <a:xfrm>
            <a:off x="10583114" y="69859"/>
            <a:ext cx="1560698" cy="1624105"/>
          </a:xfrm>
          <a:prstGeom prst="rect">
            <a:avLst/>
          </a:prstGeom>
        </p:spPr>
      </p:pic>
      <p:sp>
        <p:nvSpPr>
          <p:cNvPr id="9" name="Shape 1">
            <a:extLst>
              <a:ext uri="{FF2B5EF4-FFF2-40B4-BE49-F238E27FC236}">
                <a16:creationId xmlns:a16="http://schemas.microsoft.com/office/drawing/2014/main" id="{0F3CB19F-42D7-A746-030E-B80C59037D7E}"/>
              </a:ext>
            </a:extLst>
          </p:cNvPr>
          <p:cNvSpPr/>
          <p:nvPr/>
        </p:nvSpPr>
        <p:spPr>
          <a:xfrm>
            <a:off x="548640" y="1731944"/>
            <a:ext cx="5371859" cy="304674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73700D83-39F1-3DBC-CA3D-8BDB83D49990}"/>
              </a:ext>
            </a:extLst>
          </p:cNvPr>
          <p:cNvSpPr/>
          <p:nvPr/>
        </p:nvSpPr>
        <p:spPr>
          <a:xfrm>
            <a:off x="864825" y="2668887"/>
            <a:ext cx="5374729" cy="117650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3600" b="1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The Tithe test and demonstrate our obedience. The offering demonstrates our love.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16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591556" y="914400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5912" cy="11887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6600" b="1">
                <a:solidFill>
                  <a:srgbClr val="FFFFFF"/>
                </a:solidFill>
                <a:latin typeface="Cambria"/>
                <a:ea typeface="Cambria"/>
                <a:cs typeface="Cambria" pitchFamily="34" charset="-120"/>
              </a:rPr>
              <a:t>Investing</a:t>
            </a:r>
            <a:endParaRPr lang="en-US" sz="66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71600" y="3428748"/>
            <a:ext cx="9445752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200" i="1">
                <a:solidFill>
                  <a:srgbClr val="E7D9A6"/>
                </a:solidFill>
                <a:latin typeface="Calibri"/>
                <a:ea typeface="Calibri"/>
                <a:cs typeface="Calibri"/>
              </a:rPr>
              <a:t>Growing What God Entrusts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71600" y="5191425"/>
            <a:ext cx="9445752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Matthew 25:14–30  •  The Parable of the Talents</a:t>
            </a:r>
            <a:endParaRPr lang="en-US" sz="2400">
              <a:latin typeface="Calibri"/>
              <a:ea typeface="Calibri"/>
              <a:cs typeface="Calibri"/>
            </a:endParaRPr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B5DBC207-C6A0-4C42-36FE-2D7BD8C98AC1}"/>
              </a:ext>
            </a:extLst>
          </p:cNvPr>
          <p:cNvSpPr/>
          <p:nvPr/>
        </p:nvSpPr>
        <p:spPr>
          <a:xfrm>
            <a:off x="5261355" y="501336"/>
            <a:ext cx="1659890" cy="1520190"/>
          </a:xfrm>
          <a:prstGeom prst="ellipse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52CE2C89-925B-B1F2-A8E1-97BFDD441FF7}"/>
              </a:ext>
            </a:extLst>
          </p:cNvPr>
          <p:cNvSpPr/>
          <p:nvPr/>
        </p:nvSpPr>
        <p:spPr>
          <a:xfrm>
            <a:off x="5591556" y="704955"/>
            <a:ext cx="1005840" cy="10058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7200" b="1">
                <a:solidFill>
                  <a:srgbClr val="002060"/>
                </a:solidFill>
                <a:latin typeface="Cambria"/>
                <a:ea typeface="Cambria"/>
                <a:cs typeface="Calibri"/>
              </a:rPr>
              <a:t>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7070090" y="1130300"/>
            <a:ext cx="91440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l">
              <a:buNone/>
            </a:pPr>
            <a:r>
              <a:rPr lang="en-US" sz="1400" b="1" i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Matthew 25:14–30</a:t>
            </a:r>
            <a:endParaRPr lang="en-US" sz="1400">
              <a:latin typeface="Calibri"/>
              <a:ea typeface="Calibri"/>
              <a:cs typeface="Calibri"/>
            </a:endParaRPr>
          </a:p>
        </p:txBody>
      </p:sp>
      <p:sp>
        <p:nvSpPr>
          <p:cNvPr id="4" name="Text 2"/>
          <p:cNvSpPr/>
          <p:nvPr/>
        </p:nvSpPr>
        <p:spPr>
          <a:xfrm>
            <a:off x="129540" y="1452880"/>
            <a:ext cx="10031222" cy="5156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b="1" i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A master entrusted his property to three servants before a journey — each according to his own ability — then returned to settle accounts.</a:t>
            </a:r>
            <a:endParaRPr lang="en-US" b="1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2106930"/>
            <a:ext cx="3453384" cy="2642870"/>
          </a:xfrm>
          <a:prstGeom prst="rect">
            <a:avLst/>
          </a:prstGeom>
          <a:solidFill>
            <a:srgbClr val="F4F2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909572" y="2240280"/>
            <a:ext cx="731520" cy="731520"/>
          </a:xfrm>
          <a:prstGeom prst="ellipse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909572" y="2240280"/>
            <a:ext cx="731520" cy="7315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1B2A4A"/>
                </a:solidFill>
                <a:latin typeface="Cambria"/>
                <a:ea typeface="Cambria"/>
                <a:cs typeface="Cambria" pitchFamily="34" charset="-120"/>
              </a:rPr>
              <a:t>5</a:t>
            </a:r>
            <a:endParaRPr lang="en-US" sz="3200">
              <a:latin typeface="Cambria"/>
              <a:ea typeface="Cambria"/>
              <a:cs typeface="Calibri"/>
            </a:endParaRPr>
          </a:p>
        </p:txBody>
      </p:sp>
      <p:sp>
        <p:nvSpPr>
          <p:cNvPr id="8" name="Text 6"/>
          <p:cNvSpPr/>
          <p:nvPr/>
        </p:nvSpPr>
        <p:spPr>
          <a:xfrm>
            <a:off x="548640" y="3244850"/>
            <a:ext cx="3453384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60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TALENTS</a:t>
            </a:r>
            <a:endParaRPr lang="en-US" sz="3600">
              <a:latin typeface="Calibri"/>
              <a:ea typeface="Calibri"/>
              <a:cs typeface="Calibri"/>
            </a:endParaRPr>
          </a:p>
        </p:txBody>
      </p:sp>
      <p:sp>
        <p:nvSpPr>
          <p:cNvPr id="9" name="Text 7"/>
          <p:cNvSpPr/>
          <p:nvPr/>
        </p:nvSpPr>
        <p:spPr>
          <a:xfrm>
            <a:off x="731520" y="3520440"/>
            <a:ext cx="3087624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Put to work</a:t>
            </a:r>
            <a:endParaRPr lang="en-US" sz="2800" b="1">
              <a:latin typeface="Calibri"/>
              <a:ea typeface="Calibri"/>
              <a:cs typeface="Calibri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31520" y="3840480"/>
            <a:ext cx="3087624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i="1">
                <a:solidFill>
                  <a:srgbClr val="5B6B8C"/>
                </a:solidFill>
                <a:latin typeface="Calibri"/>
                <a:ea typeface="Calibri"/>
                <a:cs typeface="Calibri"/>
              </a:rPr>
              <a:t>Doubled to 10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31520" y="4206240"/>
            <a:ext cx="3087624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400" i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“Well done, good and faithful servant.”</a:t>
            </a:r>
            <a:endParaRPr lang="en-US" sz="1400">
              <a:solidFill>
                <a:srgbClr val="C9A227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367784" y="2106930"/>
            <a:ext cx="3453384" cy="2630170"/>
          </a:xfrm>
          <a:prstGeom prst="rect">
            <a:avLst/>
          </a:prstGeom>
          <a:solidFill>
            <a:srgbClr val="F4F2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728716" y="2240280"/>
            <a:ext cx="731520" cy="731520"/>
          </a:xfrm>
          <a:prstGeom prst="ellipse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728716" y="2240280"/>
            <a:ext cx="731520" cy="7315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1B2A4A"/>
                </a:solidFill>
                <a:latin typeface="Cambria"/>
                <a:ea typeface="Cambria"/>
                <a:cs typeface="Cambria" pitchFamily="34" charset="-120"/>
              </a:rPr>
              <a:t>2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367784" y="3200400"/>
            <a:ext cx="3453384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60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TALENTS</a:t>
            </a:r>
            <a:endParaRPr lang="en-US" sz="3600">
              <a:latin typeface="Calibri"/>
              <a:ea typeface="Calibri"/>
              <a:cs typeface="Calibri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550664" y="3520440"/>
            <a:ext cx="3087624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1B2A4A"/>
                </a:solidFill>
                <a:latin typeface="Calibri"/>
                <a:ea typeface="Calibri"/>
                <a:cs typeface="Calibri"/>
              </a:rPr>
              <a:t>Put to work</a:t>
            </a:r>
            <a:endParaRPr lang="en-US" sz="2800">
              <a:latin typeface="Calibri"/>
              <a:ea typeface="Calibri"/>
              <a:cs typeface="Calibri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550664" y="3840480"/>
            <a:ext cx="3087624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i="1">
                <a:solidFill>
                  <a:srgbClr val="5B6B8C"/>
                </a:solidFill>
                <a:latin typeface="Calibri"/>
                <a:ea typeface="Calibri"/>
                <a:cs typeface="Calibri"/>
              </a:rPr>
              <a:t>Doubled to 4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550664" y="4206240"/>
            <a:ext cx="3087624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400" i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“Well done, good and faithful servant.”</a:t>
            </a:r>
            <a:endParaRPr lang="en-US" sz="1400">
              <a:latin typeface="Calibri"/>
              <a:ea typeface="Calibri"/>
              <a:cs typeface="Calibri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186928" y="2106930"/>
            <a:ext cx="3453384" cy="264287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547860" y="2240280"/>
            <a:ext cx="731520" cy="731520"/>
          </a:xfrm>
          <a:prstGeom prst="ellipse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547860" y="2240280"/>
            <a:ext cx="731520" cy="7315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200" b="1">
                <a:solidFill>
                  <a:srgbClr val="1B2A4A"/>
                </a:solidFill>
                <a:latin typeface="Cambria"/>
                <a:ea typeface="Cambria"/>
                <a:cs typeface="Cambria" pitchFamily="34" charset="-120"/>
              </a:rPr>
              <a:t>1</a:t>
            </a:r>
            <a:endParaRPr lang="en-US" sz="3200">
              <a:latin typeface="Cambria"/>
              <a:ea typeface="Cambria"/>
              <a:cs typeface="Calibri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186928" y="3200400"/>
            <a:ext cx="3453384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600" b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TALENT</a:t>
            </a:r>
            <a:endParaRPr lang="en-US" sz="3600">
              <a:latin typeface="Calibri"/>
              <a:ea typeface="Calibri"/>
              <a:cs typeface="Calibri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033258" y="3514090"/>
            <a:ext cx="3817874" cy="32131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Buried in the ground</a:t>
            </a:r>
            <a:endParaRPr lang="en-US" sz="2800">
              <a:latin typeface="Calibri"/>
              <a:ea typeface="Calibri"/>
              <a:cs typeface="Calibri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369808" y="3840480"/>
            <a:ext cx="3087624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i="1">
                <a:solidFill>
                  <a:srgbClr val="E7D9A6"/>
                </a:solidFill>
                <a:latin typeface="Calibri"/>
                <a:ea typeface="Calibri"/>
                <a:cs typeface="Calibri"/>
              </a:rPr>
              <a:t>Returned exactly 1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369808" y="4206240"/>
            <a:ext cx="3087624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400" i="1">
                <a:solidFill>
                  <a:srgbClr val="E8A0A0"/>
                </a:solidFill>
                <a:latin typeface="Calibri"/>
                <a:ea typeface="Calibri"/>
                <a:cs typeface="Calibri"/>
              </a:rPr>
              <a:t>“You wicked and slothful servant.”</a:t>
            </a:r>
            <a:endParaRPr lang="en-US" sz="1400">
              <a:latin typeface="Calibri"/>
              <a:ea typeface="Calibri"/>
              <a:cs typeface="Calibri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548640" y="5168900"/>
            <a:ext cx="11091672" cy="137160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978400" y="5745480"/>
            <a:ext cx="10360152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b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THE PRINCIPLE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84200" y="5285232"/>
            <a:ext cx="11052302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FFFFFF"/>
                </a:solidFill>
                <a:latin typeface="Cambria"/>
                <a:ea typeface="Cambria"/>
                <a:cs typeface="Cambria" pitchFamily="34" charset="-120"/>
              </a:rPr>
              <a:t>God doesn’t condemn multiplication. He condemns unfaithfulness.</a:t>
            </a:r>
            <a:endParaRPr lang="en-US" sz="2800">
              <a:latin typeface="Cambria"/>
              <a:ea typeface="Cambria"/>
              <a:cs typeface="Calibri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30250" y="6116320"/>
            <a:ext cx="11236452" cy="33401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2000" i="1">
                <a:solidFill>
                  <a:srgbClr val="E7D9A6"/>
                </a:solidFill>
                <a:latin typeface="Calibri"/>
                <a:ea typeface="Calibri"/>
                <a:cs typeface="Calibri"/>
              </a:rPr>
              <a:t>Every believer is given something to steward — and is expected to put it to work, not bury it out of fear.</a:t>
            </a:r>
            <a:endParaRPr lang="en-US" sz="2000">
              <a:latin typeface="Calibri"/>
              <a:ea typeface="Calibri"/>
              <a:cs typeface="Calibri"/>
            </a:endParaRPr>
          </a:p>
        </p:txBody>
      </p:sp>
      <p:sp>
        <p:nvSpPr>
          <p:cNvPr id="32" name="Text 0">
            <a:extLst>
              <a:ext uri="{FF2B5EF4-FFF2-40B4-BE49-F238E27FC236}">
                <a16:creationId xmlns:a16="http://schemas.microsoft.com/office/drawing/2014/main" id="{B1D6DD12-5570-C3F5-479B-3B3E497B0E35}"/>
              </a:ext>
            </a:extLst>
          </p:cNvPr>
          <p:cNvSpPr/>
          <p:nvPr/>
        </p:nvSpPr>
        <p:spPr>
          <a:xfrm>
            <a:off x="460475" y="173812"/>
            <a:ext cx="11091672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4400" b="1">
                <a:solidFill>
                  <a:srgbClr val="1B2A4A"/>
                </a:solidFill>
                <a:latin typeface="Cambria"/>
                <a:ea typeface="Cambria"/>
              </a:rPr>
              <a:t>Jesus Taught in Parables</a:t>
            </a:r>
            <a:endParaRPr lang="en-US" sz="4400">
              <a:ea typeface="Calibri"/>
              <a:cs typeface="Calibri"/>
            </a:endParaRPr>
          </a:p>
        </p:txBody>
      </p:sp>
      <p:sp>
        <p:nvSpPr>
          <p:cNvPr id="34" name="Shape 0">
            <a:extLst>
              <a:ext uri="{FF2B5EF4-FFF2-40B4-BE49-F238E27FC236}">
                <a16:creationId xmlns:a16="http://schemas.microsoft.com/office/drawing/2014/main" id="{DC34D177-2424-F5D4-17E8-483EB717E71F}"/>
              </a:ext>
            </a:extLst>
          </p:cNvPr>
          <p:cNvSpPr/>
          <p:nvPr/>
        </p:nvSpPr>
        <p:spPr>
          <a:xfrm rot="5400000">
            <a:off x="4442732" y="-2460033"/>
            <a:ext cx="320040" cy="6858000"/>
          </a:xfrm>
          <a:prstGeom prst="rect">
            <a:avLst/>
          </a:prstGeom>
          <a:solidFill>
            <a:srgbClr val="FFCA0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Picture 35" descr="Picture 3">
            <a:extLst>
              <a:ext uri="{FF2B5EF4-FFF2-40B4-BE49-F238E27FC236}">
                <a16:creationId xmlns:a16="http://schemas.microsoft.com/office/drawing/2014/main" id="{1BE15AB9-B28B-E2B8-E1DE-86BCA95DDF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"/>
          <a:stretch>
            <a:fillRect/>
          </a:stretch>
        </p:blipFill>
        <p:spPr>
          <a:xfrm>
            <a:off x="10351208" y="88752"/>
            <a:ext cx="1560698" cy="162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108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A6AF1-56C8-A366-DC6E-9A59F014D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he Rule of 72">
            <a:extLst>
              <a:ext uri="{FF2B5EF4-FFF2-40B4-BE49-F238E27FC236}">
                <a16:creationId xmlns:a16="http://schemas.microsoft.com/office/drawing/2014/main" id="{A0E2F644-1E05-5871-6AAC-D8E02A4ACD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95159" y="-135"/>
            <a:ext cx="6278423" cy="975787"/>
          </a:xfrm>
          <a:prstGeom prst="rect">
            <a:avLst/>
          </a:prstGeom>
        </p:spPr>
        <p:txBody>
          <a:bodyPr/>
          <a:lstStyle/>
          <a:p>
            <a:r>
              <a:rPr b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</a:t>
            </a:r>
            <a:r>
              <a: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Rule</a:t>
            </a:r>
            <a:r>
              <a:rPr b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72</a:t>
            </a:r>
          </a:p>
        </p:txBody>
      </p:sp>
      <p:sp>
        <p:nvSpPr>
          <p:cNvPr id="195" name="Divide your interest rate into 72 to find the approximate number of years it takes for money to double!">
            <a:extLst>
              <a:ext uri="{FF2B5EF4-FFF2-40B4-BE49-F238E27FC236}">
                <a16:creationId xmlns:a16="http://schemas.microsoft.com/office/drawing/2014/main" id="{E33C7CA8-DAF6-FB65-F263-00303E7A196F}"/>
              </a:ext>
            </a:extLst>
          </p:cNvPr>
          <p:cNvSpPr txBox="1"/>
          <p:nvPr/>
        </p:nvSpPr>
        <p:spPr>
          <a:xfrm>
            <a:off x="1361050" y="760227"/>
            <a:ext cx="7207467" cy="724556"/>
          </a:xfrm>
          <a:prstGeom prst="rect">
            <a:avLst/>
          </a:prstGeom>
          <a:solidFill>
            <a:schemeClr val="bg1">
              <a:lumMod val="75000"/>
            </a:schemeClr>
          </a:solidFill>
          <a:ln w="57150">
            <a:solidFill>
              <a:srgbClr val="FFC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0959" tIns="45720" rIns="60959" bIns="45720" anchor="t">
            <a:normAutofit/>
          </a:bodyPr>
          <a:lstStyle/>
          <a:p>
            <a:pPr algn="ctr">
              <a:lnSpc>
                <a:spcPct val="70000"/>
              </a:lnSpc>
              <a:spcBef>
                <a:spcPts val="533"/>
              </a:spcBef>
              <a:defRPr b="1">
                <a:solidFill>
                  <a:srgbClr val="3E8DDD"/>
                </a:solidFill>
              </a:defRPr>
            </a:pPr>
            <a:r>
              <a:rPr sz="2000">
                <a:solidFill>
                  <a:schemeClr val="tx1">
                    <a:lumMod val="95000"/>
                    <a:lumOff val="5000"/>
                  </a:schemeClr>
                </a:solidFill>
                <a:latin typeface="Aptos SemiBold"/>
              </a:rPr>
              <a:t>Divide your interest rate into 72 to find the</a:t>
            </a:r>
            <a:r>
              <a:rPr 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Aptos SemiBold"/>
              </a:rPr>
              <a:t> </a:t>
            </a:r>
            <a:r>
              <a:rPr sz="2000">
                <a:solidFill>
                  <a:schemeClr val="tx1">
                    <a:lumMod val="95000"/>
                    <a:lumOff val="5000"/>
                  </a:schemeClr>
                </a:solidFill>
                <a:latin typeface="Aptos SemiBold"/>
              </a:rPr>
              <a:t>approximate </a:t>
            </a:r>
            <a:endParaRPr lang="en-US" sz="2000">
              <a:solidFill>
                <a:schemeClr val="tx1">
                  <a:lumMod val="95000"/>
                  <a:lumOff val="5000"/>
                </a:schemeClr>
              </a:solidFill>
              <a:latin typeface="Aptos SemiBold"/>
            </a:endParaRPr>
          </a:p>
          <a:p>
            <a:pPr algn="ctr">
              <a:lnSpc>
                <a:spcPct val="70000"/>
              </a:lnSpc>
              <a:spcBef>
                <a:spcPts val="533"/>
              </a:spcBef>
              <a:defRPr b="1">
                <a:solidFill>
                  <a:srgbClr val="3E8DDD"/>
                </a:solidFill>
              </a:defRPr>
            </a:pPr>
            <a:r>
              <a:rPr sz="2000">
                <a:solidFill>
                  <a:schemeClr val="tx1">
                    <a:lumMod val="95000"/>
                    <a:lumOff val="5000"/>
                  </a:schemeClr>
                </a:solidFill>
                <a:latin typeface="Aptos SemiBold"/>
              </a:rPr>
              <a:t>number of years it takes for money to double!</a:t>
            </a:r>
          </a:p>
        </p:txBody>
      </p:sp>
      <p:sp>
        <p:nvSpPr>
          <p:cNvPr id="215" name="24">
            <a:extLst>
              <a:ext uri="{FF2B5EF4-FFF2-40B4-BE49-F238E27FC236}">
                <a16:creationId xmlns:a16="http://schemas.microsoft.com/office/drawing/2014/main" id="{951DF72A-0397-C9B4-A24A-EE86BF771099}"/>
              </a:ext>
            </a:extLst>
          </p:cNvPr>
          <p:cNvSpPr txBox="1"/>
          <p:nvPr/>
        </p:nvSpPr>
        <p:spPr>
          <a:xfrm>
            <a:off x="385606" y="2597150"/>
            <a:ext cx="1331428" cy="1828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0959" rIns="60959">
            <a:spAutoFit/>
          </a:bodyPr>
          <a:lstStyle/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24</a:t>
            </a:r>
          </a:p>
        </p:txBody>
      </p:sp>
      <p:sp>
        <p:nvSpPr>
          <p:cNvPr id="219" name="0">
            <a:extLst>
              <a:ext uri="{FF2B5EF4-FFF2-40B4-BE49-F238E27FC236}">
                <a16:creationId xmlns:a16="http://schemas.microsoft.com/office/drawing/2014/main" id="{8A1F4911-26C2-B447-2A43-22FEE9686EBB}"/>
              </a:ext>
            </a:extLst>
          </p:cNvPr>
          <p:cNvSpPr txBox="1"/>
          <p:nvPr/>
        </p:nvSpPr>
        <p:spPr>
          <a:xfrm>
            <a:off x="897044" y="2100710"/>
            <a:ext cx="284479" cy="4513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60959" bIns="60959" numCol="1" anchor="t">
            <a:spAutoFit/>
          </a:bodyPr>
          <a:lstStyle>
            <a:lvl1pPr>
              <a:spcBef>
                <a:spcPts val="800"/>
              </a:spcBef>
              <a:tabLst>
                <a:tab pos="571500" algn="r"/>
                <a:tab pos="2286000" algn="r"/>
                <a:tab pos="4229100" algn="r"/>
                <a:tab pos="5943600" algn="r"/>
                <a:tab pos="6400800" algn="r"/>
              </a:tabLst>
              <a:defRPr sz="1600" b="1">
                <a:solidFill>
                  <a:srgbClr val="FFFFFF"/>
                </a:solidFill>
              </a:defRPr>
            </a:lvl1pPr>
          </a:lstStyle>
          <a:p>
            <a:r>
              <a:rPr sz="2133"/>
              <a:t>	0</a:t>
            </a:r>
          </a:p>
        </p:txBody>
      </p:sp>
      <p:sp>
        <p:nvSpPr>
          <p:cNvPr id="229" name="6…">
            <a:extLst>
              <a:ext uri="{FF2B5EF4-FFF2-40B4-BE49-F238E27FC236}">
                <a16:creationId xmlns:a16="http://schemas.microsoft.com/office/drawing/2014/main" id="{37923CAA-71BC-E1A1-8542-B3BDD7AEE903}"/>
              </a:ext>
            </a:extLst>
          </p:cNvPr>
          <p:cNvSpPr txBox="1"/>
          <p:nvPr/>
        </p:nvSpPr>
        <p:spPr>
          <a:xfrm>
            <a:off x="373570" y="2609089"/>
            <a:ext cx="1331428" cy="3236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0959" rIns="60959">
            <a:spAutoFit/>
          </a:bodyPr>
          <a:lstStyle/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6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18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30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42</a:t>
            </a:r>
          </a:p>
        </p:txBody>
      </p:sp>
      <p:sp>
        <p:nvSpPr>
          <p:cNvPr id="230" name="12…">
            <a:extLst>
              <a:ext uri="{FF2B5EF4-FFF2-40B4-BE49-F238E27FC236}">
                <a16:creationId xmlns:a16="http://schemas.microsoft.com/office/drawing/2014/main" id="{58A173CA-41FA-F839-B23C-3D5D45C50248}"/>
              </a:ext>
            </a:extLst>
          </p:cNvPr>
          <p:cNvSpPr txBox="1"/>
          <p:nvPr/>
        </p:nvSpPr>
        <p:spPr>
          <a:xfrm>
            <a:off x="377519" y="2603225"/>
            <a:ext cx="1331429" cy="2767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0959" rIns="60959">
            <a:spAutoFit/>
          </a:bodyPr>
          <a:lstStyle/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12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36</a:t>
            </a:r>
          </a:p>
        </p:txBody>
      </p:sp>
      <p:sp>
        <p:nvSpPr>
          <p:cNvPr id="231" name="48">
            <a:extLst>
              <a:ext uri="{FF2B5EF4-FFF2-40B4-BE49-F238E27FC236}">
                <a16:creationId xmlns:a16="http://schemas.microsoft.com/office/drawing/2014/main" id="{A942644A-1E39-1987-6719-42DA38F188E8}"/>
              </a:ext>
            </a:extLst>
          </p:cNvPr>
          <p:cNvSpPr txBox="1"/>
          <p:nvPr/>
        </p:nvSpPr>
        <p:spPr>
          <a:xfrm>
            <a:off x="398525" y="2642955"/>
            <a:ext cx="1331428" cy="3705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rIns="60959">
            <a:spAutoFit/>
          </a:bodyPr>
          <a:lstStyle/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 </a:t>
            </a:r>
            <a:endParaRPr sz="3200"/>
          </a:p>
          <a:p>
            <a:pPr algn="ctr">
              <a:spcBef>
                <a:spcPts val="1067"/>
              </a:spcBef>
              <a:tabLst>
                <a:tab pos="609585" algn="l"/>
                <a:tab pos="3047924" algn="r"/>
                <a:tab pos="5638659" algn="r"/>
                <a:tab pos="7924602" algn="r"/>
                <a:tab pos="8534187" algn="r"/>
              </a:tabLst>
              <a:defRPr sz="1600" b="1">
                <a:solidFill>
                  <a:srgbClr val="FFFFFF"/>
                </a:solidFill>
              </a:defRPr>
            </a:pPr>
            <a:r>
              <a:rPr sz="2133"/>
              <a:t>48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805D622-EBF3-64FA-4EDB-6D2027D15520}"/>
              </a:ext>
            </a:extLst>
          </p:cNvPr>
          <p:cNvSpPr txBox="1"/>
          <p:nvPr/>
        </p:nvSpPr>
        <p:spPr>
          <a:xfrm>
            <a:off x="1340506" y="6508894"/>
            <a:ext cx="6310488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3"/>
              <a:t>For internal use only. Not to be used with, or distributed to, the public.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4C926FD-59DF-46AB-D44F-553EE477024B}"/>
              </a:ext>
            </a:extLst>
          </p:cNvPr>
          <p:cNvSpPr txBox="1"/>
          <p:nvPr/>
        </p:nvSpPr>
        <p:spPr>
          <a:xfrm>
            <a:off x="11283193" y="0"/>
            <a:ext cx="1014554" cy="685800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42" name="Picture 3" descr="Picture 3">
            <a:extLst>
              <a:ext uri="{FF2B5EF4-FFF2-40B4-BE49-F238E27FC236}">
                <a16:creationId xmlns:a16="http://schemas.microsoft.com/office/drawing/2014/main" id="{01285EA8-D2D4-FA14-5E0A-06F91E50401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787" y="108411"/>
            <a:ext cx="1122052" cy="1113637"/>
          </a:xfrm>
          <a:prstGeom prst="rect">
            <a:avLst/>
          </a:prstGeom>
        </p:spPr>
      </p:pic>
      <p:sp>
        <p:nvSpPr>
          <p:cNvPr id="3" name="Double Wave 2">
            <a:extLst>
              <a:ext uri="{FF2B5EF4-FFF2-40B4-BE49-F238E27FC236}">
                <a16:creationId xmlns:a16="http://schemas.microsoft.com/office/drawing/2014/main" id="{C169B224-6E44-3EFD-C64A-B8534771F956}"/>
              </a:ext>
            </a:extLst>
          </p:cNvPr>
          <p:cNvSpPr/>
          <p:nvPr/>
        </p:nvSpPr>
        <p:spPr>
          <a:xfrm>
            <a:off x="8932957" y="1116685"/>
            <a:ext cx="3270458" cy="1200329"/>
          </a:xfrm>
          <a:prstGeom prst="doubleWav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uble Wave 44">
            <a:extLst>
              <a:ext uri="{FF2B5EF4-FFF2-40B4-BE49-F238E27FC236}">
                <a16:creationId xmlns:a16="http://schemas.microsoft.com/office/drawing/2014/main" id="{3AB016CF-9579-B9FD-5ADA-D3C9264FFCA6}"/>
              </a:ext>
            </a:extLst>
          </p:cNvPr>
          <p:cNvSpPr/>
          <p:nvPr/>
        </p:nvSpPr>
        <p:spPr>
          <a:xfrm>
            <a:off x="8932851" y="3300929"/>
            <a:ext cx="3257969" cy="971470"/>
          </a:xfrm>
          <a:prstGeom prst="doubleWav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uble Wave 45">
            <a:extLst>
              <a:ext uri="{FF2B5EF4-FFF2-40B4-BE49-F238E27FC236}">
                <a16:creationId xmlns:a16="http://schemas.microsoft.com/office/drawing/2014/main" id="{EC9E4269-27BA-627B-0B61-5C2E5DF0B518}"/>
              </a:ext>
            </a:extLst>
          </p:cNvPr>
          <p:cNvSpPr/>
          <p:nvPr/>
        </p:nvSpPr>
        <p:spPr>
          <a:xfrm>
            <a:off x="8920363" y="108575"/>
            <a:ext cx="3264161" cy="1000542"/>
          </a:xfrm>
          <a:prstGeom prst="doubleWave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49B36C1-F28E-1433-6299-65C85FC15420}"/>
              </a:ext>
            </a:extLst>
          </p:cNvPr>
          <p:cNvSpPr txBox="1"/>
          <p:nvPr/>
        </p:nvSpPr>
        <p:spPr>
          <a:xfrm>
            <a:off x="9006965" y="1257619"/>
            <a:ext cx="2943181" cy="8435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>
                <a:latin typeface="Aptos SemiBold" panose="020B0004020202020204"/>
              </a:rPr>
              <a:t>Do banks or insurance companies have any incentive to teach us this rule?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EE3B7BD-9CE0-CEA6-3087-75229400F41E}"/>
              </a:ext>
            </a:extLst>
          </p:cNvPr>
          <p:cNvGrpSpPr/>
          <p:nvPr/>
        </p:nvGrpSpPr>
        <p:grpSpPr>
          <a:xfrm>
            <a:off x="8932957" y="2371927"/>
            <a:ext cx="3264161" cy="792725"/>
            <a:chOff x="8932957" y="2371927"/>
            <a:chExt cx="3264161" cy="792725"/>
          </a:xfrm>
        </p:grpSpPr>
        <p:sp>
          <p:nvSpPr>
            <p:cNvPr id="44" name="Double Wave 43">
              <a:extLst>
                <a:ext uri="{FF2B5EF4-FFF2-40B4-BE49-F238E27FC236}">
                  <a16:creationId xmlns:a16="http://schemas.microsoft.com/office/drawing/2014/main" id="{68A159E5-F448-0E50-E13A-913D3BA67CA2}"/>
                </a:ext>
              </a:extLst>
            </p:cNvPr>
            <p:cNvSpPr/>
            <p:nvPr/>
          </p:nvSpPr>
          <p:spPr>
            <a:xfrm>
              <a:off x="8932957" y="2371927"/>
              <a:ext cx="3264161" cy="792725"/>
            </a:xfrm>
            <a:prstGeom prst="doubleWave">
              <a:avLst/>
            </a:prstGeom>
            <a:solidFill>
              <a:srgbClr val="FFCC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C9CE55E-4687-1006-6ECF-DE19E6FEA2BA}"/>
                </a:ext>
              </a:extLst>
            </p:cNvPr>
            <p:cNvSpPr txBox="1"/>
            <p:nvPr/>
          </p:nvSpPr>
          <p:spPr>
            <a:xfrm>
              <a:off x="9126086" y="2466950"/>
              <a:ext cx="27204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latin typeface="Aptos SemiBold" panose="020B0004020202020204"/>
                </a:rPr>
                <a:t>Who would benefit from learning this rule?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E3B42297-EA64-B2A3-D53B-1F7BDB6B6AF7}"/>
              </a:ext>
            </a:extLst>
          </p:cNvPr>
          <p:cNvSpPr txBox="1"/>
          <p:nvPr/>
        </p:nvSpPr>
        <p:spPr>
          <a:xfrm>
            <a:off x="9075706" y="3425664"/>
            <a:ext cx="30542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ptos SemiBold" panose="020B0004020202020204"/>
              </a:rPr>
              <a:t>Shouldn’t we have learned this rule in school?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C7859D7B-6737-21CA-D735-B3B2CA31684C}"/>
              </a:ext>
            </a:extLst>
          </p:cNvPr>
          <p:cNvSpPr txBox="1">
            <a:spLocks/>
          </p:cNvSpPr>
          <p:nvPr/>
        </p:nvSpPr>
        <p:spPr>
          <a:xfrm>
            <a:off x="7821631" y="4408227"/>
            <a:ext cx="4362707" cy="2365339"/>
          </a:xfrm>
          <a:prstGeom prst="rect">
            <a:avLst/>
          </a:prstGeom>
          <a:solidFill>
            <a:schemeClr val="bg1"/>
          </a:solidFill>
          <a:ln w="57150">
            <a:solidFill>
              <a:srgbClr val="0A13C6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5000"/>
              </a:lnSpc>
            </a:pPr>
            <a:r>
              <a:rPr lang="en-US" sz="1600" i="1">
                <a:latin typeface="Aptos SemiBold"/>
              </a:rPr>
              <a:t>This table serves as a demonstration of how </a:t>
            </a:r>
            <a:endParaRPr lang="en-US" sz="1600">
              <a:latin typeface="Aptos SemiBold"/>
            </a:endParaRPr>
          </a:p>
          <a:p>
            <a:pPr>
              <a:lnSpc>
                <a:spcPct val="85000"/>
              </a:lnSpc>
            </a:pPr>
            <a:r>
              <a:rPr lang="en-US" sz="1600" i="1">
                <a:latin typeface="Aptos SemiBold"/>
              </a:rPr>
              <a:t>The Rule of 72 concept works from a mathematical standpoint. It is not intended to represent an investment. </a:t>
            </a:r>
            <a:endParaRPr lang="en-US" sz="1600">
              <a:latin typeface="Aptos SemiBold"/>
            </a:endParaRPr>
          </a:p>
          <a:p>
            <a:pPr>
              <a:lnSpc>
                <a:spcPct val="85000"/>
              </a:lnSpc>
            </a:pPr>
            <a:endParaRPr lang="en-US" sz="1600" i="1">
              <a:latin typeface="Aptos SemiBold"/>
            </a:endParaRPr>
          </a:p>
          <a:p>
            <a:pPr>
              <a:lnSpc>
                <a:spcPct val="85000"/>
              </a:lnSpc>
            </a:pPr>
            <a:r>
              <a:rPr lang="en-US" sz="1600" i="1">
                <a:latin typeface="Aptos SemiBold"/>
              </a:rPr>
              <a:t>The chart uses constant rates of </a:t>
            </a:r>
            <a:endParaRPr lang="en-US" sz="1600">
              <a:latin typeface="Aptos SemiBold"/>
            </a:endParaRPr>
          </a:p>
          <a:p>
            <a:pPr>
              <a:lnSpc>
                <a:spcPct val="85000"/>
              </a:lnSpc>
            </a:pPr>
            <a:r>
              <a:rPr lang="en-US" sz="1600" i="1">
                <a:latin typeface="Aptos SemiBold"/>
              </a:rPr>
              <a:t>return, unlike actual investments which will</a:t>
            </a:r>
            <a:endParaRPr lang="en-US" sz="1600">
              <a:latin typeface="Aptos SemiBold"/>
            </a:endParaRPr>
          </a:p>
          <a:p>
            <a:pPr>
              <a:lnSpc>
                <a:spcPct val="85000"/>
              </a:lnSpc>
            </a:pPr>
            <a:r>
              <a:rPr lang="en-US" sz="1600" i="1">
                <a:latin typeface="Aptos SemiBold"/>
              </a:rPr>
              <a:t>fluctuate in value. It does not include fees or </a:t>
            </a:r>
            <a:endParaRPr lang="en-US" sz="1600">
              <a:latin typeface="Aptos SemiBold"/>
            </a:endParaRPr>
          </a:p>
          <a:p>
            <a:pPr>
              <a:lnSpc>
                <a:spcPct val="85000"/>
              </a:lnSpc>
            </a:pPr>
            <a:r>
              <a:rPr lang="en-US" sz="1600" i="1">
                <a:latin typeface="Aptos SemiBold"/>
              </a:rPr>
              <a:t>taxes, which would lower performance. It is unlikely that an investment would grow 10% or more on a consistent basis.</a:t>
            </a:r>
            <a:endParaRPr lang="en-US" sz="1600">
              <a:latin typeface="Aptos SemiBold"/>
            </a:endParaRPr>
          </a:p>
          <a:p>
            <a:pPr algn="l"/>
            <a:endParaRPr lang="en-US" sz="200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4B53702-BF59-52FA-F6E6-B751B7E45B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674970"/>
              </p:ext>
            </p:extLst>
          </p:nvPr>
        </p:nvGraphicFramePr>
        <p:xfrm>
          <a:off x="68036" y="1639661"/>
          <a:ext cx="7685306" cy="495333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89875">
                  <a:extLst>
                    <a:ext uri="{9D8B030D-6E8A-4147-A177-3AD203B41FA5}">
                      <a16:colId xmlns:a16="http://schemas.microsoft.com/office/drawing/2014/main" val="775908541"/>
                    </a:ext>
                  </a:extLst>
                </a:gridCol>
                <a:gridCol w="2019515">
                  <a:extLst>
                    <a:ext uri="{9D8B030D-6E8A-4147-A177-3AD203B41FA5}">
                      <a16:colId xmlns:a16="http://schemas.microsoft.com/office/drawing/2014/main" val="3543785657"/>
                    </a:ext>
                  </a:extLst>
                </a:gridCol>
                <a:gridCol w="2365557">
                  <a:extLst>
                    <a:ext uri="{9D8B030D-6E8A-4147-A177-3AD203B41FA5}">
                      <a16:colId xmlns:a16="http://schemas.microsoft.com/office/drawing/2014/main" val="3784502477"/>
                    </a:ext>
                  </a:extLst>
                </a:gridCol>
                <a:gridCol w="2210359">
                  <a:extLst>
                    <a:ext uri="{9D8B030D-6E8A-4147-A177-3AD203B41FA5}">
                      <a16:colId xmlns:a16="http://schemas.microsoft.com/office/drawing/2014/main" val="1036206968"/>
                    </a:ext>
                  </a:extLst>
                </a:gridCol>
              </a:tblGrid>
              <a:tr h="467815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Century Schoolbook"/>
                        </a:rPr>
                        <a:t>Years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302A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Century Schoolbook"/>
                        </a:rPr>
                        <a:t>3%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302A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Century Schoolbook"/>
                        </a:rPr>
                        <a:t>6%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302A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rgbClr val="FFFFFF"/>
                          </a:solidFill>
                          <a:effectLst/>
                          <a:latin typeface="Century Schoolbook"/>
                        </a:rPr>
                        <a:t>12%</a:t>
                      </a: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30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854671"/>
                  </a:ext>
                </a:extLst>
              </a:tr>
              <a:tr h="467815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Century Schoolbook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4547061"/>
                  </a:ext>
                </a:extLst>
              </a:tr>
              <a:tr h="591648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Century Schoolbook"/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956487"/>
                  </a:ext>
                </a:extLst>
              </a:tr>
              <a:tr h="536611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Century Schoolbook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186049"/>
                  </a:ext>
                </a:extLst>
              </a:tr>
              <a:tr h="550371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Century Schoolbook"/>
                        </a:rPr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007965"/>
                  </a:ext>
                </a:extLst>
              </a:tr>
              <a:tr h="467815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Century Schoolbook"/>
                        </a:rPr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579771"/>
                  </a:ext>
                </a:extLst>
              </a:tr>
              <a:tr h="467815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Century Schoolbook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29807"/>
                  </a:ext>
                </a:extLst>
              </a:tr>
              <a:tr h="467815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Century Schoolbook"/>
                        </a:rPr>
                        <a:t>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252076"/>
                  </a:ext>
                </a:extLst>
              </a:tr>
              <a:tr h="467815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Century Schoolbook"/>
                        </a:rPr>
                        <a:t>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8078745"/>
                  </a:ext>
                </a:extLst>
              </a:tr>
              <a:tr h="467815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Century Schoolbook"/>
                        </a:rPr>
                        <a:t>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662207"/>
                  </a:ext>
                </a:extLst>
              </a:tr>
            </a:tbl>
          </a:graphicData>
        </a:graphic>
      </p:graphicFrame>
      <p:sp>
        <p:nvSpPr>
          <p:cNvPr id="9" name="$2,000">
            <a:extLst>
              <a:ext uri="{FF2B5EF4-FFF2-40B4-BE49-F238E27FC236}">
                <a16:creationId xmlns:a16="http://schemas.microsoft.com/office/drawing/2014/main" id="{781FC2D3-79EE-34FF-8009-12BFE996576B}"/>
              </a:ext>
            </a:extLst>
          </p:cNvPr>
          <p:cNvSpPr txBox="1"/>
          <p:nvPr/>
        </p:nvSpPr>
        <p:spPr>
          <a:xfrm>
            <a:off x="1182202" y="2081589"/>
            <a:ext cx="1988494" cy="479525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$2,000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11" name="$2,000">
            <a:extLst>
              <a:ext uri="{FF2B5EF4-FFF2-40B4-BE49-F238E27FC236}">
                <a16:creationId xmlns:a16="http://schemas.microsoft.com/office/drawing/2014/main" id="{3F5E6595-7EFE-060B-6725-78091F6EA83C}"/>
              </a:ext>
            </a:extLst>
          </p:cNvPr>
          <p:cNvSpPr txBox="1"/>
          <p:nvPr/>
        </p:nvSpPr>
        <p:spPr>
          <a:xfrm>
            <a:off x="1188659" y="4190695"/>
            <a:ext cx="1904546" cy="492439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</a:t>
            </a:r>
            <a:r>
              <a:rPr lang="en-US" sz="2400"/>
              <a:t>4,000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12" name="$2,000">
            <a:extLst>
              <a:ext uri="{FF2B5EF4-FFF2-40B4-BE49-F238E27FC236}">
                <a16:creationId xmlns:a16="http://schemas.microsoft.com/office/drawing/2014/main" id="{2EA784CC-700A-6AEF-8CE6-E05CC94AA59B}"/>
              </a:ext>
            </a:extLst>
          </p:cNvPr>
          <p:cNvSpPr txBox="1"/>
          <p:nvPr/>
        </p:nvSpPr>
        <p:spPr>
          <a:xfrm>
            <a:off x="1188659" y="6054875"/>
            <a:ext cx="1904546" cy="492439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</a:t>
            </a:r>
            <a:r>
              <a:rPr lang="en-US" sz="2400"/>
              <a:t>8,000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13" name="$2,000">
            <a:extLst>
              <a:ext uri="{FF2B5EF4-FFF2-40B4-BE49-F238E27FC236}">
                <a16:creationId xmlns:a16="http://schemas.microsoft.com/office/drawing/2014/main" id="{A9CC8B1D-A990-4729-A428-38D3F822A41A}"/>
              </a:ext>
            </a:extLst>
          </p:cNvPr>
          <p:cNvSpPr txBox="1"/>
          <p:nvPr/>
        </p:nvSpPr>
        <p:spPr>
          <a:xfrm>
            <a:off x="3215433" y="2089083"/>
            <a:ext cx="2328325" cy="472722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$2,000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14" name="$2,000">
            <a:extLst>
              <a:ext uri="{FF2B5EF4-FFF2-40B4-BE49-F238E27FC236}">
                <a16:creationId xmlns:a16="http://schemas.microsoft.com/office/drawing/2014/main" id="{7C47611F-3BF8-87CE-6C9A-BCC4A37EDBF3}"/>
              </a:ext>
            </a:extLst>
          </p:cNvPr>
          <p:cNvSpPr txBox="1"/>
          <p:nvPr/>
        </p:nvSpPr>
        <p:spPr>
          <a:xfrm>
            <a:off x="3215084" y="3168084"/>
            <a:ext cx="2278742" cy="519653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</a:t>
            </a:r>
            <a:r>
              <a:rPr lang="en-US" sz="2400"/>
              <a:t>4,000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15" name="$2,000">
            <a:extLst>
              <a:ext uri="{FF2B5EF4-FFF2-40B4-BE49-F238E27FC236}">
                <a16:creationId xmlns:a16="http://schemas.microsoft.com/office/drawing/2014/main" id="{BE5B5454-2B29-2A22-97D1-DF8DBA5959EE}"/>
              </a:ext>
            </a:extLst>
          </p:cNvPr>
          <p:cNvSpPr txBox="1"/>
          <p:nvPr/>
        </p:nvSpPr>
        <p:spPr>
          <a:xfrm>
            <a:off x="3253141" y="4228750"/>
            <a:ext cx="2244724" cy="512849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</a:t>
            </a:r>
            <a:r>
              <a:rPr lang="en-US" sz="2400"/>
              <a:t>8,000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16" name="$2,000">
            <a:extLst>
              <a:ext uri="{FF2B5EF4-FFF2-40B4-BE49-F238E27FC236}">
                <a16:creationId xmlns:a16="http://schemas.microsoft.com/office/drawing/2014/main" id="{371A6736-8AA1-CC50-7EA2-04A38B43EF54}"/>
              </a:ext>
            </a:extLst>
          </p:cNvPr>
          <p:cNvSpPr txBox="1"/>
          <p:nvPr/>
        </p:nvSpPr>
        <p:spPr>
          <a:xfrm>
            <a:off x="3188909" y="5143195"/>
            <a:ext cx="2251527" cy="444815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lang="en-US" sz="2400"/>
              <a:t>$16,000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17" name="$2,000">
            <a:extLst>
              <a:ext uri="{FF2B5EF4-FFF2-40B4-BE49-F238E27FC236}">
                <a16:creationId xmlns:a16="http://schemas.microsoft.com/office/drawing/2014/main" id="{6804437F-F2C8-D7E2-269E-FFA663B4DC61}"/>
              </a:ext>
            </a:extLst>
          </p:cNvPr>
          <p:cNvSpPr txBox="1"/>
          <p:nvPr/>
        </p:nvSpPr>
        <p:spPr>
          <a:xfrm>
            <a:off x="3188909" y="6061677"/>
            <a:ext cx="2258330" cy="472029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</a:t>
            </a:r>
            <a:r>
              <a:rPr lang="en-US" sz="2400"/>
              <a:t>32,000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18" name="$2,000">
            <a:extLst>
              <a:ext uri="{FF2B5EF4-FFF2-40B4-BE49-F238E27FC236}">
                <a16:creationId xmlns:a16="http://schemas.microsoft.com/office/drawing/2014/main" id="{FE7E27D7-A7C6-06FD-FE21-6B391FFE2798}"/>
              </a:ext>
            </a:extLst>
          </p:cNvPr>
          <p:cNvSpPr txBox="1"/>
          <p:nvPr/>
        </p:nvSpPr>
        <p:spPr>
          <a:xfrm>
            <a:off x="5558861" y="2101997"/>
            <a:ext cx="2197098" cy="492439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$2,000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19" name="$2,000">
            <a:extLst>
              <a:ext uri="{FF2B5EF4-FFF2-40B4-BE49-F238E27FC236}">
                <a16:creationId xmlns:a16="http://schemas.microsoft.com/office/drawing/2014/main" id="{AAD00B6E-0927-AA50-E54D-293100A3AE84}"/>
              </a:ext>
            </a:extLst>
          </p:cNvPr>
          <p:cNvSpPr txBox="1"/>
          <p:nvPr/>
        </p:nvSpPr>
        <p:spPr>
          <a:xfrm>
            <a:off x="5551711" y="2591854"/>
            <a:ext cx="2203902" cy="540064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</a:t>
            </a:r>
            <a:r>
              <a:rPr lang="en-US" sz="2400"/>
              <a:t>4,000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20" name="$2,000">
            <a:extLst>
              <a:ext uri="{FF2B5EF4-FFF2-40B4-BE49-F238E27FC236}">
                <a16:creationId xmlns:a16="http://schemas.microsoft.com/office/drawing/2014/main" id="{2309F3B2-BC1C-76ED-58D2-EA3BD80E396D}"/>
              </a:ext>
            </a:extLst>
          </p:cNvPr>
          <p:cNvSpPr txBox="1"/>
          <p:nvPr/>
        </p:nvSpPr>
        <p:spPr>
          <a:xfrm>
            <a:off x="5558860" y="3155860"/>
            <a:ext cx="2197098" cy="492439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</a:t>
            </a:r>
            <a:r>
              <a:rPr lang="en-US" sz="2400"/>
              <a:t>8,000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21" name="$2,000">
            <a:extLst>
              <a:ext uri="{FF2B5EF4-FFF2-40B4-BE49-F238E27FC236}">
                <a16:creationId xmlns:a16="http://schemas.microsoft.com/office/drawing/2014/main" id="{96F6DADA-EF67-0D84-B4C3-4140D682D687}"/>
              </a:ext>
            </a:extLst>
          </p:cNvPr>
          <p:cNvSpPr txBox="1"/>
          <p:nvPr/>
        </p:nvSpPr>
        <p:spPr>
          <a:xfrm>
            <a:off x="5558515" y="3633146"/>
            <a:ext cx="2203901" cy="560474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lang="en-US" sz="2400"/>
              <a:t>$16,000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22" name="$2,000">
            <a:extLst>
              <a:ext uri="{FF2B5EF4-FFF2-40B4-BE49-F238E27FC236}">
                <a16:creationId xmlns:a16="http://schemas.microsoft.com/office/drawing/2014/main" id="{DE3A9ABD-0F5B-ED72-F026-0051CF4FBC19}"/>
              </a:ext>
            </a:extLst>
          </p:cNvPr>
          <p:cNvSpPr txBox="1"/>
          <p:nvPr/>
        </p:nvSpPr>
        <p:spPr>
          <a:xfrm>
            <a:off x="5565318" y="4197152"/>
            <a:ext cx="2197098" cy="492439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</a:t>
            </a:r>
            <a:r>
              <a:rPr lang="en-US" sz="2400"/>
              <a:t>32,000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24" name="$2,000">
            <a:extLst>
              <a:ext uri="{FF2B5EF4-FFF2-40B4-BE49-F238E27FC236}">
                <a16:creationId xmlns:a16="http://schemas.microsoft.com/office/drawing/2014/main" id="{6776D1C2-B184-FB27-8B69-457D54DFE30C}"/>
              </a:ext>
            </a:extLst>
          </p:cNvPr>
          <p:cNvSpPr txBox="1"/>
          <p:nvPr/>
        </p:nvSpPr>
        <p:spPr>
          <a:xfrm>
            <a:off x="5539487" y="4653336"/>
            <a:ext cx="2197098" cy="492439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</a:t>
            </a:r>
            <a:r>
              <a:rPr lang="en-US" sz="2400"/>
              <a:t>64,000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25" name="$2,000">
            <a:extLst>
              <a:ext uri="{FF2B5EF4-FFF2-40B4-BE49-F238E27FC236}">
                <a16:creationId xmlns:a16="http://schemas.microsoft.com/office/drawing/2014/main" id="{023DF35B-E6D4-C770-C0A5-1C66F80F136B}"/>
              </a:ext>
            </a:extLst>
          </p:cNvPr>
          <p:cNvSpPr txBox="1"/>
          <p:nvPr/>
        </p:nvSpPr>
        <p:spPr>
          <a:xfrm>
            <a:off x="5552403" y="5122782"/>
            <a:ext cx="2197098" cy="492439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</a:t>
            </a:r>
            <a:r>
              <a:rPr lang="en-US" sz="2400"/>
              <a:t>128,000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26" name="$2,000">
            <a:extLst>
              <a:ext uri="{FF2B5EF4-FFF2-40B4-BE49-F238E27FC236}">
                <a16:creationId xmlns:a16="http://schemas.microsoft.com/office/drawing/2014/main" id="{B64F0C2C-0CC9-801E-B75C-A768D2CE474E}"/>
              </a:ext>
            </a:extLst>
          </p:cNvPr>
          <p:cNvSpPr txBox="1"/>
          <p:nvPr/>
        </p:nvSpPr>
        <p:spPr>
          <a:xfrm>
            <a:off x="5539487" y="5619096"/>
            <a:ext cx="2197098" cy="492439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</a:t>
            </a:r>
            <a:r>
              <a:rPr lang="en-US" sz="2400"/>
              <a:t>256,000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27" name="$2,000">
            <a:extLst>
              <a:ext uri="{FF2B5EF4-FFF2-40B4-BE49-F238E27FC236}">
                <a16:creationId xmlns:a16="http://schemas.microsoft.com/office/drawing/2014/main" id="{0CDF334E-05C5-035C-E32C-07FC8041D340}"/>
              </a:ext>
            </a:extLst>
          </p:cNvPr>
          <p:cNvSpPr txBox="1"/>
          <p:nvPr/>
        </p:nvSpPr>
        <p:spPr>
          <a:xfrm>
            <a:off x="5539487" y="6105839"/>
            <a:ext cx="2197098" cy="492439"/>
          </a:xfrm>
          <a:prstGeom prst="rect">
            <a:avLst/>
          </a:prstGeom>
          <a:solidFill>
            <a:schemeClr val="bg1"/>
          </a:solidFill>
          <a:ln w="57150" cap="flat">
            <a:solidFill>
              <a:schemeClr val="tx1"/>
            </a:solidFill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0959" tIns="60959" rIns="365760" bIns="60959" numCol="1" anchor="t">
            <a:noAutofit/>
          </a:bodyPr>
          <a:lstStyle/>
          <a:p>
            <a:pPr algn="r">
              <a:spcBef>
                <a:spcPts val="1200"/>
              </a:spcBef>
              <a:tabLst>
                <a:tab pos="1523962" algn="r"/>
                <a:tab pos="3268052" algn="r"/>
                <a:tab pos="5791055" algn="r"/>
                <a:tab pos="8534187" algn="r"/>
              </a:tabLst>
              <a:defRPr sz="1600" b="1"/>
            </a:pPr>
            <a:r>
              <a:rPr sz="2400"/>
              <a:t>$</a:t>
            </a:r>
            <a:r>
              <a:rPr lang="en-US" sz="2400"/>
              <a:t>512,000</a:t>
            </a:r>
            <a:endParaRPr lang="en-US" sz="2400"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7FBEFC-195F-4586-806A-455B0FDED79E}"/>
              </a:ext>
            </a:extLst>
          </p:cNvPr>
          <p:cNvSpPr txBox="1"/>
          <p:nvPr/>
        </p:nvSpPr>
        <p:spPr>
          <a:xfrm>
            <a:off x="8995695" y="288449"/>
            <a:ext cx="29660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latin typeface="Aptos SemiBold" panose="020B0004020202020204"/>
              </a:rPr>
              <a:t>How do you win a game if you don’t know the rules?</a:t>
            </a:r>
          </a:p>
        </p:txBody>
      </p:sp>
    </p:spTree>
    <p:extLst>
      <p:ext uri="{BB962C8B-B14F-4D97-AF65-F5344CB8AC3E}">
        <p14:creationId xmlns:p14="http://schemas.microsoft.com/office/powerpoint/2010/main" val="141386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5" grpId="0" animBg="1"/>
      <p:bldP spid="46" grpId="0" animBg="1"/>
      <p:bldP spid="51" grpId="0"/>
      <p:bldP spid="55" grpId="0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2B6C3-61D3-D6CC-D2DD-BB051AAF6F5F}"/>
              </a:ext>
            </a:extLst>
          </p:cNvPr>
          <p:cNvSpPr txBox="1">
            <a:spLocks/>
          </p:cNvSpPr>
          <p:nvPr/>
        </p:nvSpPr>
        <p:spPr>
          <a:xfrm>
            <a:off x="236080" y="266826"/>
            <a:ext cx="9874183" cy="12615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>
                <a:solidFill>
                  <a:srgbClr val="002060"/>
                </a:solidFill>
                <a:latin typeface="Cambria"/>
                <a:ea typeface="Cambria"/>
                <a:cs typeface="Verdana" panose="020B0604030504040204" pitchFamily="34" charset="0"/>
              </a:rPr>
              <a:t>Are You Getting Market Rate Returns on Your Investments?</a:t>
            </a:r>
          </a:p>
        </p:txBody>
      </p:sp>
      <p:pic>
        <p:nvPicPr>
          <p:cNvPr id="6" name="Picture 5" descr="Picture 3">
            <a:extLst>
              <a:ext uri="{FF2B5EF4-FFF2-40B4-BE49-F238E27FC236}">
                <a16:creationId xmlns:a16="http://schemas.microsoft.com/office/drawing/2014/main" id="{29FD9D26-B01B-0AA4-A7E2-FE5EA7A275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7"/>
          <a:stretch>
            <a:fillRect/>
          </a:stretch>
        </p:blipFill>
        <p:spPr>
          <a:xfrm>
            <a:off x="10351208" y="88752"/>
            <a:ext cx="1560698" cy="1624105"/>
          </a:xfrm>
          <a:prstGeom prst="rect">
            <a:avLst/>
          </a:prstGeom>
        </p:spPr>
      </p:pic>
      <p:sp>
        <p:nvSpPr>
          <p:cNvPr id="8" name="Shape 0">
            <a:extLst>
              <a:ext uri="{FF2B5EF4-FFF2-40B4-BE49-F238E27FC236}">
                <a16:creationId xmlns:a16="http://schemas.microsoft.com/office/drawing/2014/main" id="{B44DE319-D0C2-F17F-DE63-49BF3BC04077}"/>
              </a:ext>
            </a:extLst>
          </p:cNvPr>
          <p:cNvSpPr/>
          <p:nvPr/>
        </p:nvSpPr>
        <p:spPr>
          <a:xfrm rot="5400000">
            <a:off x="3857625" y="-1738854"/>
            <a:ext cx="320040" cy="6858000"/>
          </a:xfrm>
          <a:prstGeom prst="rect">
            <a:avLst/>
          </a:prstGeom>
          <a:solidFill>
            <a:srgbClr val="FFCA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Double Wave 8">
            <a:extLst>
              <a:ext uri="{FF2B5EF4-FFF2-40B4-BE49-F238E27FC236}">
                <a16:creationId xmlns:a16="http://schemas.microsoft.com/office/drawing/2014/main" id="{14BFCEAD-7354-45DA-DAF5-5BA031CB8692}"/>
              </a:ext>
            </a:extLst>
          </p:cNvPr>
          <p:cNvSpPr/>
          <p:nvPr/>
        </p:nvSpPr>
        <p:spPr>
          <a:xfrm>
            <a:off x="1646464" y="2102304"/>
            <a:ext cx="8899071" cy="4442731"/>
          </a:xfrm>
          <a:prstGeom prst="doubleWav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BDBDDD-38DB-638C-296E-CF3E2DD7C521}"/>
              </a:ext>
            </a:extLst>
          </p:cNvPr>
          <p:cNvSpPr txBox="1"/>
          <p:nvPr/>
        </p:nvSpPr>
        <p:spPr>
          <a:xfrm>
            <a:off x="2584507" y="2614330"/>
            <a:ext cx="8137070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5400" b="1" i="1">
                <a:solidFill>
                  <a:schemeClr val="bg1"/>
                </a:solidFill>
                <a:latin typeface="Cambria"/>
                <a:ea typeface="Cambria"/>
              </a:rPr>
              <a:t>The average yearly return of the S&amp;P 500 over the last 50 years is 11.13%.</a:t>
            </a:r>
          </a:p>
        </p:txBody>
      </p:sp>
    </p:spTree>
    <p:extLst>
      <p:ext uri="{BB962C8B-B14F-4D97-AF65-F5344CB8AC3E}">
        <p14:creationId xmlns:p14="http://schemas.microsoft.com/office/powerpoint/2010/main" val="3383192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AD62CC-2AF1-4C90-B9A1-A78F6513E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721" y="0"/>
            <a:ext cx="10197885" cy="21053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0B17C3-01E3-4388-AF63-0D0EB50F5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23" y="2081563"/>
            <a:ext cx="6338806" cy="22529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44854F-3C6C-4C62-9575-A715608A1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22949"/>
            <a:ext cx="6445229" cy="8593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9F69517-4F26-48F3-8F00-14BE71C3B1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248209"/>
            <a:ext cx="6274746" cy="13106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8C3A04-3210-4BF0-B5E3-45CA425506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373" y="1906292"/>
            <a:ext cx="2916041" cy="17396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FBBA588-C0C2-41AC-ABAE-DC5E5E2252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1652" y="3902185"/>
            <a:ext cx="2916041" cy="26730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304F901-527E-4D7B-A212-B31EEE0E52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51558" y="2214524"/>
            <a:ext cx="2274697" cy="79614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8384301-AF1B-4BE6-910D-8C32FD26AFD0}"/>
              </a:ext>
            </a:extLst>
          </p:cNvPr>
          <p:cNvSpPr txBox="1"/>
          <p:nvPr/>
        </p:nvSpPr>
        <p:spPr>
          <a:xfrm>
            <a:off x="11283193" y="0"/>
            <a:ext cx="1014554" cy="685800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DDBEBB0-C0F4-424B-9C8F-C2466407C9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51558" y="2207633"/>
            <a:ext cx="2274697" cy="7961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4F67387-237F-4C8C-9763-57C84CEF5A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06414" y="3208037"/>
            <a:ext cx="2718537" cy="2864454"/>
          </a:xfrm>
          <a:prstGeom prst="rect">
            <a:avLst/>
          </a:prstGeom>
        </p:spPr>
      </p:pic>
      <p:pic>
        <p:nvPicPr>
          <p:cNvPr id="17" name="Picture 3" descr="Picture 3">
            <a:extLst>
              <a:ext uri="{FF2B5EF4-FFF2-40B4-BE49-F238E27FC236}">
                <a16:creationId xmlns:a16="http://schemas.microsoft.com/office/drawing/2014/main" id="{DB93FCD9-67FF-42B1-BC53-10AFD997216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6423" y="47898"/>
            <a:ext cx="848613" cy="8422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208B1E0-6E41-5976-CBB7-3CD84945AAF9}"/>
              </a:ext>
            </a:extLst>
          </p:cNvPr>
          <p:cNvSpPr/>
          <p:nvPr/>
        </p:nvSpPr>
        <p:spPr>
          <a:xfrm>
            <a:off x="7754867" y="1402619"/>
            <a:ext cx="2319716" cy="4585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A0D546-81CD-441B-CBC1-3AFD822BD317}"/>
              </a:ext>
            </a:extLst>
          </p:cNvPr>
          <p:cNvSpPr/>
          <p:nvPr/>
        </p:nvSpPr>
        <p:spPr>
          <a:xfrm>
            <a:off x="6608496" y="1915115"/>
            <a:ext cx="2508530" cy="3371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346473E-459A-C01F-0B32-51A27ECF18F8}"/>
              </a:ext>
            </a:extLst>
          </p:cNvPr>
          <p:cNvSpPr/>
          <p:nvPr/>
        </p:nvSpPr>
        <p:spPr>
          <a:xfrm>
            <a:off x="9486122" y="3195734"/>
            <a:ext cx="2775857" cy="29002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197DFC-3D84-EFF1-8266-FC9E20C90F83}"/>
              </a:ext>
            </a:extLst>
          </p:cNvPr>
          <p:cNvSpPr/>
          <p:nvPr/>
        </p:nvSpPr>
        <p:spPr>
          <a:xfrm>
            <a:off x="77755" y="2114938"/>
            <a:ext cx="2752530" cy="29546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E90A0E-9181-F82C-C86C-9DDB3B539CD9}"/>
              </a:ext>
            </a:extLst>
          </p:cNvPr>
          <p:cNvSpPr/>
          <p:nvPr/>
        </p:nvSpPr>
        <p:spPr>
          <a:xfrm>
            <a:off x="93305" y="5194040"/>
            <a:ext cx="6329265" cy="146179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F1FA21-0B65-D586-70ED-EE5B026EC632}"/>
              </a:ext>
            </a:extLst>
          </p:cNvPr>
          <p:cNvSpPr/>
          <p:nvPr/>
        </p:nvSpPr>
        <p:spPr>
          <a:xfrm>
            <a:off x="3483428" y="5567264"/>
            <a:ext cx="2783632" cy="964163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8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3" grpId="0" animBg="1"/>
      <p:bldP spid="18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591556" y="914400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00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5912" cy="11887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6600" b="1">
                <a:solidFill>
                  <a:srgbClr val="FFFFFF"/>
                </a:solidFill>
                <a:latin typeface="Cambria"/>
                <a:ea typeface="Cambria"/>
                <a:cs typeface="Cambria" pitchFamily="34" charset="-120"/>
              </a:rPr>
              <a:t>Life Insurance</a:t>
            </a:r>
            <a:endParaRPr lang="en-US" sz="66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71600" y="3341370"/>
            <a:ext cx="9445752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200" i="1">
                <a:solidFill>
                  <a:srgbClr val="E7D9A6"/>
                </a:solidFill>
                <a:latin typeface="Calibri"/>
                <a:ea typeface="Calibri"/>
                <a:cs typeface="Calibri"/>
              </a:rPr>
              <a:t>Protecting the Family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71600" y="5496741"/>
            <a:ext cx="9445752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1 Timothy 5:8</a:t>
            </a:r>
            <a:endParaRPr lang="en-US" sz="2400">
              <a:latin typeface="Calibri"/>
              <a:ea typeface="Calibri"/>
              <a:cs typeface="Calibri"/>
            </a:endParaRPr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9DAA9125-7FAD-2C08-75D5-F036EF10016E}"/>
              </a:ext>
            </a:extLst>
          </p:cNvPr>
          <p:cNvSpPr/>
          <p:nvPr/>
        </p:nvSpPr>
        <p:spPr>
          <a:xfrm>
            <a:off x="5261355" y="501336"/>
            <a:ext cx="1659890" cy="1520190"/>
          </a:xfrm>
          <a:prstGeom prst="ellipse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F42346CB-DDAC-5449-A774-B3A45D9AF395}"/>
              </a:ext>
            </a:extLst>
          </p:cNvPr>
          <p:cNvSpPr/>
          <p:nvPr/>
        </p:nvSpPr>
        <p:spPr>
          <a:xfrm>
            <a:off x="5591556" y="759384"/>
            <a:ext cx="1005840" cy="10058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7200" b="1">
                <a:solidFill>
                  <a:srgbClr val="002060"/>
                </a:solidFill>
                <a:latin typeface="Cambria"/>
                <a:ea typeface="Cambria"/>
                <a:cs typeface="Calibri"/>
              </a:rPr>
              <a:t>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0194" y="89807"/>
            <a:ext cx="11091672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4400" b="1">
                <a:solidFill>
                  <a:srgbClr val="1B2A4A"/>
                </a:solidFill>
                <a:latin typeface="Cambria"/>
                <a:ea typeface="Cambria"/>
              </a:rPr>
              <a:t>Leaving A Financial Legacy </a:t>
            </a:r>
          </a:p>
        </p:txBody>
      </p:sp>
      <p:sp>
        <p:nvSpPr>
          <p:cNvPr id="3" name="Text 1"/>
          <p:cNvSpPr/>
          <p:nvPr/>
        </p:nvSpPr>
        <p:spPr>
          <a:xfrm>
            <a:off x="643890" y="1211036"/>
            <a:ext cx="11091672" cy="4114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i="1">
                <a:solidFill>
                  <a:srgbClr val="5B6B8C"/>
                </a:solidFill>
                <a:latin typeface="Calibri"/>
                <a:ea typeface="Calibri"/>
                <a:cs typeface="Calibri"/>
              </a:rPr>
              <a:t>Scripture doesn't just permit provision for our families — it commands it.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55443" y="1828800"/>
            <a:ext cx="5310433" cy="206883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2029968"/>
            <a:ext cx="4768596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b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1 Timothy 5:8</a:t>
            </a:r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822960" y="3037879"/>
            <a:ext cx="4768596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000" b="1" i="1">
                <a:solidFill>
                  <a:schemeClr val="bg1"/>
                </a:solidFill>
                <a:latin typeface="Cambria"/>
                <a:ea typeface="Cambria"/>
                <a:cs typeface="+mn-lt"/>
              </a:rPr>
              <a:t>"But if any provide not for his own, and specifically for those of his own house, he hath denied the faith, and is worse than an infidel." </a:t>
            </a:r>
            <a:endParaRPr lang="en-US" sz="2000" b="1" i="1">
              <a:solidFill>
                <a:schemeClr val="bg1"/>
              </a:solidFill>
              <a:latin typeface="Cambria"/>
              <a:ea typeface="Cambria"/>
              <a:cs typeface="Calibri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2852928"/>
            <a:ext cx="4768596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lnSpc>
                <a:spcPct val="115000"/>
              </a:lnSpc>
              <a:buNone/>
            </a:pPr>
            <a:endParaRPr lang="en-US" sz="1200">
              <a:solidFill>
                <a:srgbClr val="E7D9A6"/>
              </a:solidFill>
              <a:ea typeface="Calibri"/>
              <a:cs typeface="Calibri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323076" y="1828800"/>
            <a:ext cx="5364861" cy="2055222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597396" y="2029968"/>
            <a:ext cx="4768596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b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Proverbs 13:22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488539" y="2715861"/>
            <a:ext cx="4768596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000" b="1" i="1">
                <a:solidFill>
                  <a:schemeClr val="bg1"/>
                </a:solidFill>
                <a:latin typeface="Cambria"/>
                <a:ea typeface="Cambria"/>
                <a:cs typeface="+mn-lt"/>
              </a:rPr>
              <a:t>"A good person leaves an inheritance for their children's children, and the wealth is laid up for the just. "</a:t>
            </a:r>
            <a:endParaRPr lang="en-US" sz="2000" b="1" i="1">
              <a:solidFill>
                <a:schemeClr val="bg1"/>
              </a:solidFill>
              <a:latin typeface="Cambria"/>
              <a:ea typeface="Cambria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597396" y="2191688"/>
            <a:ext cx="4768596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lnSpc>
                <a:spcPct val="115000"/>
              </a:lnSpc>
              <a:buNone/>
            </a:pPr>
            <a:endParaRPr lang="en-US" sz="1200">
              <a:solidFill>
                <a:srgbClr val="E7D9A6"/>
              </a:solidFill>
              <a:ea typeface="Calibri"/>
              <a:cs typeface="Calibri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562623" y="4162152"/>
            <a:ext cx="5317236" cy="1640206"/>
          </a:xfrm>
          <a:prstGeom prst="rect">
            <a:avLst/>
          </a:prstGeom>
          <a:solidFill>
            <a:srgbClr val="F4F2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714478" y="4166017"/>
            <a:ext cx="4768596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b="1">
                <a:solidFill>
                  <a:srgbClr val="C9A227"/>
                </a:solidFill>
                <a:ea typeface="Calibri"/>
                <a:cs typeface="Calibri"/>
              </a:rPr>
              <a:t>2 Corinthians 12:14</a:t>
            </a:r>
          </a:p>
        </p:txBody>
      </p:sp>
      <p:sp>
        <p:nvSpPr>
          <p:cNvPr id="15" name="Text 13"/>
          <p:cNvSpPr/>
          <p:nvPr/>
        </p:nvSpPr>
        <p:spPr>
          <a:xfrm>
            <a:off x="3938996" y="4846102"/>
            <a:ext cx="4768596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>
              <a:lnSpc>
                <a:spcPct val="114999"/>
              </a:lnSpc>
            </a:pPr>
            <a:r>
              <a:rPr lang="en-US" sz="2000" b="1" i="1">
                <a:solidFill>
                  <a:srgbClr val="002060"/>
                </a:solidFill>
                <a:latin typeface="Cambria"/>
                <a:ea typeface="Cambria"/>
                <a:cs typeface="+mn-lt"/>
              </a:rPr>
              <a:t>"...for children are not obligated to save up for their parents, but parents for their children."</a:t>
            </a:r>
            <a:endParaRPr lang="en-US" sz="2000" b="1" i="1">
              <a:solidFill>
                <a:srgbClr val="002060"/>
              </a:solidFill>
              <a:latin typeface="Cambria"/>
              <a:ea typeface="Cambria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3069" y="6207034"/>
            <a:ext cx="11091672" cy="4572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2800" b="1" i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Protection isn’t about fear of death — it’s about faithfulness to the living.</a:t>
            </a:r>
            <a:endParaRPr lang="en-US" sz="2800">
              <a:latin typeface="Calibri"/>
              <a:ea typeface="Calibri"/>
              <a:cs typeface="Calibri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/>
          </a:p>
        </p:txBody>
      </p:sp>
      <p:pic>
        <p:nvPicPr>
          <p:cNvPr id="23" name="Picture 22" descr="Picture 3">
            <a:extLst>
              <a:ext uri="{FF2B5EF4-FFF2-40B4-BE49-F238E27FC236}">
                <a16:creationId xmlns:a16="http://schemas.microsoft.com/office/drawing/2014/main" id="{63784162-8CD0-2F7A-C483-B5238C6E02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"/>
          <a:stretch>
            <a:fillRect/>
          </a:stretch>
        </p:blipFill>
        <p:spPr>
          <a:xfrm>
            <a:off x="10351208" y="88752"/>
            <a:ext cx="1560698" cy="1624105"/>
          </a:xfrm>
          <a:prstGeom prst="rect">
            <a:avLst/>
          </a:prstGeom>
        </p:spPr>
      </p:pic>
      <p:sp>
        <p:nvSpPr>
          <p:cNvPr id="25" name="Shape 0">
            <a:extLst>
              <a:ext uri="{FF2B5EF4-FFF2-40B4-BE49-F238E27FC236}">
                <a16:creationId xmlns:a16="http://schemas.microsoft.com/office/drawing/2014/main" id="{4CCFB9CC-D3B2-4CF6-4D14-28DCA1510402}"/>
              </a:ext>
            </a:extLst>
          </p:cNvPr>
          <p:cNvSpPr/>
          <p:nvPr/>
        </p:nvSpPr>
        <p:spPr>
          <a:xfrm rot="5400000">
            <a:off x="4306661" y="-2528068"/>
            <a:ext cx="320040" cy="6858000"/>
          </a:xfrm>
          <a:prstGeom prst="rect">
            <a:avLst/>
          </a:prstGeom>
          <a:solidFill>
            <a:srgbClr val="FFCA08"/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6925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2B6C3-61D3-D6CC-D2DD-BB051AAF6F5F}"/>
              </a:ext>
            </a:extLst>
          </p:cNvPr>
          <p:cNvSpPr txBox="1">
            <a:spLocks/>
          </p:cNvSpPr>
          <p:nvPr/>
        </p:nvSpPr>
        <p:spPr>
          <a:xfrm>
            <a:off x="171910" y="91475"/>
            <a:ext cx="10294302" cy="11823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800" b="1" kern="1200" dirty="0">
                <a:solidFill>
                  <a:srgbClr val="002060"/>
                </a:solidFill>
                <a:latin typeface="Cambria"/>
                <a:ea typeface="Cambria"/>
                <a:cs typeface="Verdana" panose="020B0604030504040204" pitchFamily="34" charset="0"/>
              </a:rPr>
              <a:t>Do you have Personal, Adequate </a:t>
            </a:r>
            <a:r>
              <a:rPr lang="en-US" sz="3800" b="1" dirty="0">
                <a:solidFill>
                  <a:srgbClr val="002060"/>
                </a:solidFill>
                <a:latin typeface="Cambria"/>
                <a:ea typeface="Cambria"/>
                <a:cs typeface="Verdana" panose="020B0604030504040204" pitchFamily="34" charset="0"/>
              </a:rPr>
              <a:t>L</a:t>
            </a:r>
            <a:r>
              <a:rPr lang="en-US" sz="3800" b="1" kern="1200" dirty="0">
                <a:solidFill>
                  <a:srgbClr val="002060"/>
                </a:solidFill>
                <a:latin typeface="Cambria"/>
                <a:ea typeface="Cambria"/>
                <a:cs typeface="Verdana" panose="020B0604030504040204" pitchFamily="34" charset="0"/>
              </a:rPr>
              <a:t>ife </a:t>
            </a:r>
            <a:r>
              <a:rPr lang="en-US" sz="3800" b="1" dirty="0">
                <a:solidFill>
                  <a:srgbClr val="002060"/>
                </a:solidFill>
                <a:latin typeface="Cambria"/>
                <a:ea typeface="Cambria"/>
                <a:cs typeface="Verdana" panose="020B0604030504040204" pitchFamily="34" charset="0"/>
              </a:rPr>
              <a:t>I</a:t>
            </a:r>
            <a:r>
              <a:rPr lang="en-US" sz="3800" b="1" kern="1200" dirty="0">
                <a:solidFill>
                  <a:srgbClr val="002060"/>
                </a:solidFill>
                <a:latin typeface="Cambria"/>
                <a:ea typeface="Cambria"/>
                <a:cs typeface="Verdana" panose="020B0604030504040204" pitchFamily="34" charset="0"/>
              </a:rPr>
              <a:t>nsurance?</a:t>
            </a:r>
          </a:p>
        </p:txBody>
      </p:sp>
      <p:pic>
        <p:nvPicPr>
          <p:cNvPr id="1026" name="Picture 2" descr="Compare Life Insurance Quotes and Find a Policy | Fidelity Life">
            <a:extLst>
              <a:ext uri="{FF2B5EF4-FFF2-40B4-BE49-F238E27FC236}">
                <a16:creationId xmlns:a16="http://schemas.microsoft.com/office/drawing/2014/main" id="{0DEA7E08-5291-4E5E-996E-6E7DFDA4F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885" y="1708642"/>
            <a:ext cx="4199316" cy="271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34474EE-1464-44AC-9DB6-05C4EE81E581}"/>
              </a:ext>
            </a:extLst>
          </p:cNvPr>
          <p:cNvSpPr/>
          <p:nvPr/>
        </p:nvSpPr>
        <p:spPr>
          <a:xfrm>
            <a:off x="269078" y="1418139"/>
            <a:ext cx="1674698" cy="450892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endParaRPr lang="en-US" sz="28700" b="1">
              <a:ln w="13462">
                <a:solidFill>
                  <a:prstClr val="white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rgbClr val="5B9BD5"/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7" name="Picture 6" descr="Picture 3">
            <a:extLst>
              <a:ext uri="{FF2B5EF4-FFF2-40B4-BE49-F238E27FC236}">
                <a16:creationId xmlns:a16="http://schemas.microsoft.com/office/drawing/2014/main" id="{A3F1FA07-DE32-D8F8-2716-C1E772DC3B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"/>
          <a:stretch>
            <a:fillRect/>
          </a:stretch>
        </p:blipFill>
        <p:spPr>
          <a:xfrm>
            <a:off x="10351208" y="88752"/>
            <a:ext cx="1560698" cy="1624105"/>
          </a:xfrm>
          <a:prstGeom prst="rect">
            <a:avLst/>
          </a:prstGeom>
        </p:spPr>
      </p:pic>
      <p:sp>
        <p:nvSpPr>
          <p:cNvPr id="11" name="Shape 0">
            <a:extLst>
              <a:ext uri="{FF2B5EF4-FFF2-40B4-BE49-F238E27FC236}">
                <a16:creationId xmlns:a16="http://schemas.microsoft.com/office/drawing/2014/main" id="{B2F56DE3-FD58-36A0-D3B1-013FCA4023F5}"/>
              </a:ext>
            </a:extLst>
          </p:cNvPr>
          <p:cNvSpPr/>
          <p:nvPr/>
        </p:nvSpPr>
        <p:spPr>
          <a:xfrm rot="5400000">
            <a:off x="3991350" y="-1995981"/>
            <a:ext cx="320040" cy="6858000"/>
          </a:xfrm>
          <a:prstGeom prst="rect">
            <a:avLst/>
          </a:prstGeom>
          <a:solidFill>
            <a:srgbClr val="FFCA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2BCB3665-7C75-601E-D7DD-1AFC4B50EA40}"/>
              </a:ext>
            </a:extLst>
          </p:cNvPr>
          <p:cNvSpPr/>
          <p:nvPr/>
        </p:nvSpPr>
        <p:spPr>
          <a:xfrm>
            <a:off x="174209" y="1909306"/>
            <a:ext cx="3867566" cy="304674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">
            <a:extLst>
              <a:ext uri="{FF2B5EF4-FFF2-40B4-BE49-F238E27FC236}">
                <a16:creationId xmlns:a16="http://schemas.microsoft.com/office/drawing/2014/main" id="{094AF5D0-E473-0FF7-01BA-3D4E33BFE92F}"/>
              </a:ext>
            </a:extLst>
          </p:cNvPr>
          <p:cNvSpPr/>
          <p:nvPr/>
        </p:nvSpPr>
        <p:spPr>
          <a:xfrm>
            <a:off x="4145881" y="3539223"/>
            <a:ext cx="3596556" cy="3059064"/>
          </a:xfrm>
          <a:prstGeom prst="rect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4C9F18D-9799-076C-4FA8-8F649EA1C65D}"/>
              </a:ext>
            </a:extLst>
          </p:cNvPr>
          <p:cNvSpPr txBox="1"/>
          <p:nvPr/>
        </p:nvSpPr>
        <p:spPr>
          <a:xfrm>
            <a:off x="859327" y="2049762"/>
            <a:ext cx="2495415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>
                <a:solidFill>
                  <a:srgbClr val="FFCC00"/>
                </a:solidFill>
                <a:latin typeface="Cambria"/>
                <a:ea typeface="Cambria"/>
              </a:rPr>
              <a:t>Personal means not on your job</a:t>
            </a:r>
            <a:r>
              <a:rPr lang="en-US" sz="2800" b="1">
                <a:solidFill>
                  <a:srgbClr val="FFCC00"/>
                </a:solidFill>
                <a:latin typeface="Cambria"/>
                <a:ea typeface="Cambria"/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CAF875-5ACC-D34F-9106-26D6F137F704}"/>
              </a:ext>
            </a:extLst>
          </p:cNvPr>
          <p:cNvSpPr txBox="1"/>
          <p:nvPr/>
        </p:nvSpPr>
        <p:spPr>
          <a:xfrm>
            <a:off x="4763985" y="3888016"/>
            <a:ext cx="2813082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>
                <a:solidFill>
                  <a:srgbClr val="002060"/>
                </a:solidFill>
                <a:latin typeface="Cambria"/>
                <a:ea typeface="Cambria"/>
              </a:rPr>
              <a:t>Adequate means 6X – 10X your income</a:t>
            </a:r>
            <a:r>
              <a:rPr lang="en-US" sz="2800" b="1">
                <a:solidFill>
                  <a:srgbClr val="002060"/>
                </a:solidFill>
                <a:latin typeface="Cambria"/>
                <a:ea typeface="Cambri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9123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31520" y="2148840"/>
            <a:ext cx="10725912" cy="11887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6600" b="1">
                <a:solidFill>
                  <a:srgbClr val="FFFFFF"/>
                </a:solidFill>
                <a:latin typeface="Cambria"/>
                <a:ea typeface="Cambria"/>
                <a:cs typeface="Cambria" pitchFamily="34" charset="-120"/>
              </a:rPr>
              <a:t>Wills &amp; Trusts</a:t>
            </a:r>
            <a:endParaRPr lang="en-US" sz="6600">
              <a:latin typeface="Cambria"/>
              <a:ea typeface="Cambria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65250" y="3341370"/>
            <a:ext cx="9445752" cy="5486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3200" i="1">
                <a:solidFill>
                  <a:srgbClr val="E7D9A6"/>
                </a:solidFill>
                <a:latin typeface="Calibri"/>
                <a:ea typeface="Calibri"/>
                <a:cs typeface="Calibri"/>
              </a:rPr>
              <a:t>Ordering the Transfer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1479550" y="5614670"/>
            <a:ext cx="9445752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Proverbs 13:22</a:t>
            </a:r>
            <a:endParaRPr lang="en-US" sz="2400">
              <a:latin typeface="Calibri"/>
              <a:ea typeface="Calibri"/>
              <a:cs typeface="Calibri"/>
            </a:endParaRPr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76C69567-1F70-50D7-923A-20BE2750A8BB}"/>
              </a:ext>
            </a:extLst>
          </p:cNvPr>
          <p:cNvSpPr/>
          <p:nvPr/>
        </p:nvSpPr>
        <p:spPr>
          <a:xfrm>
            <a:off x="5261355" y="501336"/>
            <a:ext cx="1659890" cy="1520190"/>
          </a:xfrm>
          <a:prstGeom prst="ellipse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6911BCE6-7663-3F84-455E-A8EE77EA37D8}"/>
              </a:ext>
            </a:extLst>
          </p:cNvPr>
          <p:cNvSpPr/>
          <p:nvPr/>
        </p:nvSpPr>
        <p:spPr>
          <a:xfrm>
            <a:off x="5591556" y="759384"/>
            <a:ext cx="1005840" cy="10058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7200" b="1">
                <a:solidFill>
                  <a:srgbClr val="002060"/>
                </a:solidFill>
                <a:latin typeface="Cambria"/>
                <a:ea typeface="Cambria"/>
                <a:cs typeface="Calibri"/>
              </a:rPr>
              <a:t>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F455494-700C-7E40-8EE4-6563F55C7481}"/>
              </a:ext>
            </a:extLst>
          </p:cNvPr>
          <p:cNvSpPr txBox="1"/>
          <p:nvPr/>
        </p:nvSpPr>
        <p:spPr>
          <a:xfrm>
            <a:off x="0" y="-36699"/>
            <a:ext cx="12189015" cy="307777"/>
          </a:xfrm>
          <a:prstGeom prst="rect">
            <a:avLst/>
          </a:prstGeom>
          <a:solidFill>
            <a:srgbClr val="FFCC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5CCA08-78C3-B920-73C1-053BABD6B4F7}"/>
              </a:ext>
            </a:extLst>
          </p:cNvPr>
          <p:cNvGrpSpPr/>
          <p:nvPr/>
        </p:nvGrpSpPr>
        <p:grpSpPr>
          <a:xfrm>
            <a:off x="922216" y="1106805"/>
            <a:ext cx="10628210" cy="4765676"/>
            <a:chOff x="822961" y="1662545"/>
            <a:chExt cx="9780682" cy="497193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FA92643-A68B-F40C-B33A-63B5F78D03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2089" t="40894" r="23459" b="15591"/>
            <a:stretch/>
          </p:blipFill>
          <p:spPr>
            <a:xfrm>
              <a:off x="822961" y="1662545"/>
              <a:ext cx="9780682" cy="497193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519B6F5-9096-B8C3-5B96-E838BDD13D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77373" y="1827610"/>
              <a:ext cx="1837251" cy="2222371"/>
            </a:xfrm>
            <a:prstGeom prst="rect">
              <a:avLst/>
            </a:prstGeom>
          </p:spPr>
        </p:pic>
      </p:grpSp>
      <p:pic>
        <p:nvPicPr>
          <p:cNvPr id="14" name="Picture 3" descr="Picture 3">
            <a:extLst>
              <a:ext uri="{FF2B5EF4-FFF2-40B4-BE49-F238E27FC236}">
                <a16:creationId xmlns:a16="http://schemas.microsoft.com/office/drawing/2014/main" id="{AD7925EC-F333-4E2E-9560-9EB550066C3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345039" y="5485005"/>
            <a:ext cx="1241264" cy="12319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8B18AF3-7708-42CE-BE5F-DBB093994D65}"/>
              </a:ext>
            </a:extLst>
          </p:cNvPr>
          <p:cNvSpPr/>
          <p:nvPr/>
        </p:nvSpPr>
        <p:spPr>
          <a:xfrm>
            <a:off x="1362635" y="1293976"/>
            <a:ext cx="1996455" cy="16823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13DBC5-FAFB-43B3-A050-B1244ACBADCF}"/>
              </a:ext>
            </a:extLst>
          </p:cNvPr>
          <p:cNvSpPr/>
          <p:nvPr/>
        </p:nvSpPr>
        <p:spPr>
          <a:xfrm>
            <a:off x="3480645" y="1265022"/>
            <a:ext cx="1996455" cy="21301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2AAC1B6-231D-4AF4-B573-29A6D2D12ED2}"/>
              </a:ext>
            </a:extLst>
          </p:cNvPr>
          <p:cNvSpPr/>
          <p:nvPr/>
        </p:nvSpPr>
        <p:spPr>
          <a:xfrm>
            <a:off x="5684314" y="1326687"/>
            <a:ext cx="3127992" cy="17840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F11A902-B830-4CDE-8ABD-9FE0F75311D1}"/>
              </a:ext>
            </a:extLst>
          </p:cNvPr>
          <p:cNvSpPr/>
          <p:nvPr/>
        </p:nvSpPr>
        <p:spPr>
          <a:xfrm>
            <a:off x="9273330" y="1377567"/>
            <a:ext cx="1636718" cy="159871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463C14-63DD-4719-A328-A9DF0EBFAA8D}"/>
              </a:ext>
            </a:extLst>
          </p:cNvPr>
          <p:cNvSpPr/>
          <p:nvPr/>
        </p:nvSpPr>
        <p:spPr>
          <a:xfrm>
            <a:off x="1423413" y="3319998"/>
            <a:ext cx="1678376" cy="22440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9144065-843A-4671-850D-6F8A05471DDB}"/>
              </a:ext>
            </a:extLst>
          </p:cNvPr>
          <p:cNvSpPr/>
          <p:nvPr/>
        </p:nvSpPr>
        <p:spPr>
          <a:xfrm>
            <a:off x="3687859" y="3792686"/>
            <a:ext cx="2408141" cy="16270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029168E-E620-453B-80E6-3790886D970A}"/>
              </a:ext>
            </a:extLst>
          </p:cNvPr>
          <p:cNvSpPr/>
          <p:nvPr/>
        </p:nvSpPr>
        <p:spPr>
          <a:xfrm>
            <a:off x="6571130" y="3650464"/>
            <a:ext cx="1678376" cy="15580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BFAE5F-8726-4384-9946-D1297124176F}"/>
              </a:ext>
            </a:extLst>
          </p:cNvPr>
          <p:cNvSpPr/>
          <p:nvPr/>
        </p:nvSpPr>
        <p:spPr>
          <a:xfrm>
            <a:off x="8848779" y="3650464"/>
            <a:ext cx="2408141" cy="16823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C08CD5-2756-416E-BBF3-6696131E9B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923" y="5653209"/>
            <a:ext cx="599796" cy="3427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CD2820-902A-9AB8-8257-4B33201C1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04343" y="3254759"/>
            <a:ext cx="1721727" cy="237402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3D9EE67-73ED-2D9F-13B4-D780D1C30B09}"/>
              </a:ext>
            </a:extLst>
          </p:cNvPr>
          <p:cNvSpPr/>
          <p:nvPr/>
        </p:nvSpPr>
        <p:spPr>
          <a:xfrm>
            <a:off x="5587999" y="1185332"/>
            <a:ext cx="3425743" cy="2058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3EB9C3-FD83-73CF-255D-6976BD6EBEDD}"/>
              </a:ext>
            </a:extLst>
          </p:cNvPr>
          <p:cNvSpPr/>
          <p:nvPr/>
        </p:nvSpPr>
        <p:spPr>
          <a:xfrm>
            <a:off x="1268604" y="1194172"/>
            <a:ext cx="2188307" cy="19538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A person with long hair wearing a black and white jacket&#10;&#10;AI-generated content may be incorrect.">
            <a:extLst>
              <a:ext uri="{FF2B5EF4-FFF2-40B4-BE49-F238E27FC236}">
                <a16:creationId xmlns:a16="http://schemas.microsoft.com/office/drawing/2014/main" id="{BE20FA37-AED7-A9D0-1965-F7705DE80E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7451" y="1429456"/>
            <a:ext cx="1912881" cy="172763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C57894D2-E13F-A832-FCBB-42B86C8EDD4E}"/>
              </a:ext>
            </a:extLst>
          </p:cNvPr>
          <p:cNvSpPr/>
          <p:nvPr/>
        </p:nvSpPr>
        <p:spPr>
          <a:xfrm>
            <a:off x="6373090" y="3539206"/>
            <a:ext cx="2292297" cy="20529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DC5E3DB-D032-BC4F-9BC3-D39C6E8DB0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2406" y="3596356"/>
            <a:ext cx="1438051" cy="2280701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5F2DE2EB-6EE9-E71B-EBE8-813809EE37E8}"/>
              </a:ext>
            </a:extLst>
          </p:cNvPr>
          <p:cNvSpPr/>
          <p:nvPr/>
        </p:nvSpPr>
        <p:spPr>
          <a:xfrm>
            <a:off x="932033" y="1391751"/>
            <a:ext cx="1983718" cy="17381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2C6D1C6-0090-1008-505E-8A9740CBB56E}"/>
              </a:ext>
            </a:extLst>
          </p:cNvPr>
          <p:cNvSpPr/>
          <p:nvPr/>
        </p:nvSpPr>
        <p:spPr>
          <a:xfrm>
            <a:off x="1391751" y="3236925"/>
            <a:ext cx="1738117" cy="2405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679C140-981D-4F92-46AD-3E272CB28ECA}"/>
              </a:ext>
            </a:extLst>
          </p:cNvPr>
          <p:cNvSpPr/>
          <p:nvPr/>
        </p:nvSpPr>
        <p:spPr>
          <a:xfrm>
            <a:off x="6844205" y="3589954"/>
            <a:ext cx="1444801" cy="228019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A1FDCA6-9D7C-6DB7-8CAB-51CBFD47D866}"/>
              </a:ext>
            </a:extLst>
          </p:cNvPr>
          <p:cNvSpPr/>
          <p:nvPr/>
        </p:nvSpPr>
        <p:spPr>
          <a:xfrm>
            <a:off x="3336016" y="3532563"/>
            <a:ext cx="3044745" cy="20444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1DE3278-5FBD-699C-0416-37A7AA20CAD4}"/>
              </a:ext>
            </a:extLst>
          </p:cNvPr>
          <p:cNvSpPr/>
          <p:nvPr/>
        </p:nvSpPr>
        <p:spPr>
          <a:xfrm>
            <a:off x="5696856" y="1369028"/>
            <a:ext cx="3425743" cy="2058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How Whitney Houston popularized 'melisma'">
            <a:extLst>
              <a:ext uri="{FF2B5EF4-FFF2-40B4-BE49-F238E27FC236}">
                <a16:creationId xmlns:a16="http://schemas.microsoft.com/office/drawing/2014/main" id="{C5348C39-49EF-24BB-BB35-DA25395DA7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4500" y="3578225"/>
            <a:ext cx="1841500" cy="23495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5" name="Picture 14" descr="Abraham Lincoln - Wikipedia">
            <a:extLst>
              <a:ext uri="{FF2B5EF4-FFF2-40B4-BE49-F238E27FC236}">
                <a16:creationId xmlns:a16="http://schemas.microsoft.com/office/drawing/2014/main" id="{1115FFC4-F3F0-B510-1803-A4D8FF7482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53200" y="1127125"/>
            <a:ext cx="1720850" cy="22733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1E543EA-77CF-8360-C4DA-44CC2F777E8F}"/>
              </a:ext>
            </a:extLst>
          </p:cNvPr>
          <p:cNvSpPr txBox="1"/>
          <p:nvPr/>
        </p:nvSpPr>
        <p:spPr>
          <a:xfrm rot="5400000">
            <a:off x="-3100642" y="3092708"/>
            <a:ext cx="6858000" cy="672584"/>
          </a:xfrm>
          <a:prstGeom prst="rect">
            <a:avLst/>
          </a:prstGeom>
          <a:solidFill>
            <a:srgbClr val="FFCC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D2350F9D-AEB1-F090-1B82-CAD35EFD02D3}"/>
              </a:ext>
            </a:extLst>
          </p:cNvPr>
          <p:cNvSpPr txBox="1">
            <a:spLocks/>
          </p:cNvSpPr>
          <p:nvPr/>
        </p:nvSpPr>
        <p:spPr>
          <a:xfrm>
            <a:off x="806630" y="-60572"/>
            <a:ext cx="12475311" cy="11823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b="1" kern="1200" dirty="0">
                <a:solidFill>
                  <a:srgbClr val="002060"/>
                </a:solidFill>
                <a:latin typeface="Cambria"/>
                <a:ea typeface="Cambria"/>
                <a:cs typeface="Verdana" panose="020B0604030504040204" pitchFamily="34" charset="0"/>
              </a:rPr>
              <a:t>What Do All These Historic People Have In Common?</a:t>
            </a:r>
          </a:p>
        </p:txBody>
      </p:sp>
    </p:spTree>
    <p:extLst>
      <p:ext uri="{BB962C8B-B14F-4D97-AF65-F5344CB8AC3E}">
        <p14:creationId xmlns:p14="http://schemas.microsoft.com/office/powerpoint/2010/main" val="3478448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3D524-2CB1-D45F-AFC7-9779FF4FB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3E17F-3578-92E1-3C03-04668E5CAE57}"/>
              </a:ext>
            </a:extLst>
          </p:cNvPr>
          <p:cNvSpPr txBox="1">
            <a:spLocks/>
          </p:cNvSpPr>
          <p:nvPr/>
        </p:nvSpPr>
        <p:spPr>
          <a:xfrm>
            <a:off x="173105" y="-362926"/>
            <a:ext cx="9874183" cy="12615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000" b="1">
                <a:solidFill>
                  <a:srgbClr val="002060"/>
                </a:solidFill>
                <a:latin typeface="Cambria"/>
                <a:ea typeface="Cambria"/>
              </a:rPr>
              <a:t>They All Died Without A Will or Trust.</a:t>
            </a:r>
          </a:p>
        </p:txBody>
      </p:sp>
      <p:pic>
        <p:nvPicPr>
          <p:cNvPr id="6" name="Picture 5" descr="Picture 3">
            <a:extLst>
              <a:ext uri="{FF2B5EF4-FFF2-40B4-BE49-F238E27FC236}">
                <a16:creationId xmlns:a16="http://schemas.microsoft.com/office/drawing/2014/main" id="{BBE72FE9-22C6-3512-D885-4490079E2C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77"/>
          <a:stretch>
            <a:fillRect/>
          </a:stretch>
        </p:blipFill>
        <p:spPr>
          <a:xfrm>
            <a:off x="10351208" y="88752"/>
            <a:ext cx="1560698" cy="1624105"/>
          </a:xfrm>
          <a:prstGeom prst="rect">
            <a:avLst/>
          </a:prstGeom>
        </p:spPr>
      </p:pic>
      <p:sp>
        <p:nvSpPr>
          <p:cNvPr id="8" name="Shape 0">
            <a:extLst>
              <a:ext uri="{FF2B5EF4-FFF2-40B4-BE49-F238E27FC236}">
                <a16:creationId xmlns:a16="http://schemas.microsoft.com/office/drawing/2014/main" id="{03CC8A07-3B3C-9DA1-7557-2D3B1A14DBF4}"/>
              </a:ext>
            </a:extLst>
          </p:cNvPr>
          <p:cNvSpPr/>
          <p:nvPr/>
        </p:nvSpPr>
        <p:spPr>
          <a:xfrm rot="5400000">
            <a:off x="3870220" y="-2217466"/>
            <a:ext cx="320040" cy="6858000"/>
          </a:xfrm>
          <a:prstGeom prst="rect">
            <a:avLst/>
          </a:prstGeom>
          <a:solidFill>
            <a:srgbClr val="FFCA0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Double Wave 8">
            <a:extLst>
              <a:ext uri="{FF2B5EF4-FFF2-40B4-BE49-F238E27FC236}">
                <a16:creationId xmlns:a16="http://schemas.microsoft.com/office/drawing/2014/main" id="{59522063-C887-3784-47C5-A85C795AB752}"/>
              </a:ext>
            </a:extLst>
          </p:cNvPr>
          <p:cNvSpPr/>
          <p:nvPr/>
        </p:nvSpPr>
        <p:spPr>
          <a:xfrm>
            <a:off x="1646464" y="2102304"/>
            <a:ext cx="8899071" cy="3384748"/>
          </a:xfrm>
          <a:prstGeom prst="doubleWav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EC40F3-AB28-81F8-B3E1-46668E584D17}"/>
              </a:ext>
            </a:extLst>
          </p:cNvPr>
          <p:cNvSpPr txBox="1"/>
          <p:nvPr/>
        </p:nvSpPr>
        <p:spPr>
          <a:xfrm>
            <a:off x="2206656" y="2916611"/>
            <a:ext cx="8137070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5400" b="1" i="1">
                <a:solidFill>
                  <a:schemeClr val="bg1"/>
                </a:solidFill>
                <a:latin typeface="Cambria"/>
                <a:ea typeface="Cambria"/>
              </a:rPr>
              <a:t>Do You Have an </a:t>
            </a:r>
            <a:r>
              <a:rPr lang="en-US" sz="5400" b="1" i="1" u="sng">
                <a:solidFill>
                  <a:schemeClr val="bg1"/>
                </a:solidFill>
                <a:latin typeface="Cambria"/>
                <a:ea typeface="Cambria"/>
              </a:rPr>
              <a:t>Updated</a:t>
            </a:r>
            <a:r>
              <a:rPr lang="en-US" sz="5400" b="1" i="1">
                <a:solidFill>
                  <a:schemeClr val="bg1"/>
                </a:solidFill>
                <a:latin typeface="Cambria"/>
                <a:ea typeface="Cambria"/>
              </a:rPr>
              <a:t> </a:t>
            </a:r>
            <a:r>
              <a:rPr lang="en-US" sz="5400" b="1" i="1" u="sng">
                <a:solidFill>
                  <a:schemeClr val="bg1"/>
                </a:solidFill>
                <a:latin typeface="Cambria"/>
                <a:ea typeface="Cambria"/>
              </a:rPr>
              <a:t>Will</a:t>
            </a:r>
            <a:r>
              <a:rPr lang="en-US" sz="5400" b="1" i="1">
                <a:solidFill>
                  <a:schemeClr val="bg1"/>
                </a:solidFill>
                <a:latin typeface="Cambria"/>
                <a:ea typeface="Cambria"/>
              </a:rPr>
              <a:t> or </a:t>
            </a:r>
            <a:r>
              <a:rPr lang="en-US" sz="5400" b="1" i="1" u="sng">
                <a:solidFill>
                  <a:schemeClr val="bg1"/>
                </a:solidFill>
                <a:latin typeface="Cambria"/>
                <a:ea typeface="Cambria"/>
              </a:rPr>
              <a:t>Trust</a:t>
            </a:r>
            <a:r>
              <a:rPr lang="en-US" sz="5400" b="1" i="1">
                <a:solidFill>
                  <a:schemeClr val="bg1"/>
                </a:solidFill>
                <a:latin typeface="Cambria"/>
                <a:ea typeface="Cambria"/>
              </a:rPr>
              <a:t>?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5472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9FD661-9F59-52C8-2AD0-7F0FF772F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5723473-B690-0F18-3F86-0A007176648B}"/>
              </a:ext>
            </a:extLst>
          </p:cNvPr>
          <p:cNvSpPr/>
          <p:nvPr/>
        </p:nvSpPr>
        <p:spPr>
          <a:xfrm>
            <a:off x="548640" y="130178"/>
            <a:ext cx="11091672" cy="640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4400" b="1">
                <a:solidFill>
                  <a:srgbClr val="1B2A4A"/>
                </a:solidFill>
                <a:latin typeface="Cambria"/>
                <a:ea typeface="Cambria"/>
              </a:rPr>
              <a:t>Leaving a Financial Legacy </a:t>
            </a:r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01B1B2F-3293-B3FE-18F2-8F3BE6D62634}"/>
              </a:ext>
            </a:extLst>
          </p:cNvPr>
          <p:cNvSpPr/>
          <p:nvPr/>
        </p:nvSpPr>
        <p:spPr>
          <a:xfrm>
            <a:off x="4938010" y="1379284"/>
            <a:ext cx="5371859" cy="2171385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83462FE6-C2CF-C0CB-6F90-AB1BF83E8063}"/>
              </a:ext>
            </a:extLst>
          </p:cNvPr>
          <p:cNvSpPr/>
          <p:nvPr/>
        </p:nvSpPr>
        <p:spPr>
          <a:xfrm>
            <a:off x="548642" y="1681563"/>
            <a:ext cx="3268488" cy="4066941"/>
          </a:xfrm>
          <a:prstGeom prst="rect">
            <a:avLst/>
          </a:prstGeom>
          <a:solidFill>
            <a:srgbClr val="FFCC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7">
            <a:extLst>
              <a:ext uri="{FF2B5EF4-FFF2-40B4-BE49-F238E27FC236}">
                <a16:creationId xmlns:a16="http://schemas.microsoft.com/office/drawing/2014/main" id="{3AAB1E5D-FB44-6821-5D82-FC2EB561687A}"/>
              </a:ext>
            </a:extLst>
          </p:cNvPr>
          <p:cNvSpPr/>
          <p:nvPr/>
        </p:nvSpPr>
        <p:spPr>
          <a:xfrm>
            <a:off x="4201554" y="3713356"/>
            <a:ext cx="3492153" cy="1427607"/>
          </a:xfrm>
          <a:prstGeom prst="rect">
            <a:avLst/>
          </a:prstGeom>
          <a:solidFill>
            <a:srgbClr val="F4F2EC"/>
          </a:solidFill>
          <a:ln w="28575">
            <a:noFill/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1070B70D-66FB-C7DB-E40C-06894527D06E}"/>
              </a:ext>
            </a:extLst>
          </p:cNvPr>
          <p:cNvSpPr/>
          <p:nvPr/>
        </p:nvSpPr>
        <p:spPr>
          <a:xfrm rot="5400000">
            <a:off x="4512005" y="-2497818"/>
            <a:ext cx="320040" cy="6858000"/>
          </a:xfrm>
          <a:prstGeom prst="rect">
            <a:avLst/>
          </a:prstGeom>
          <a:solidFill>
            <a:srgbClr val="FFCA0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Picture 7" descr="Picture 3">
            <a:extLst>
              <a:ext uri="{FF2B5EF4-FFF2-40B4-BE49-F238E27FC236}">
                <a16:creationId xmlns:a16="http://schemas.microsoft.com/office/drawing/2014/main" id="{65EF9DBE-88D3-28B7-DF67-555D632A68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"/>
          <a:stretch>
            <a:fillRect/>
          </a:stretch>
        </p:blipFill>
        <p:spPr>
          <a:xfrm>
            <a:off x="10356403" y="69859"/>
            <a:ext cx="1560698" cy="1624105"/>
          </a:xfrm>
          <a:prstGeom prst="rect">
            <a:avLst/>
          </a:prstGeom>
        </p:spPr>
      </p:pic>
      <p:sp>
        <p:nvSpPr>
          <p:cNvPr id="4" name="Text 5">
            <a:extLst>
              <a:ext uri="{FF2B5EF4-FFF2-40B4-BE49-F238E27FC236}">
                <a16:creationId xmlns:a16="http://schemas.microsoft.com/office/drawing/2014/main" id="{74028D86-B9B2-5686-B8BD-9EACE694BF17}"/>
              </a:ext>
            </a:extLst>
          </p:cNvPr>
          <p:cNvSpPr/>
          <p:nvPr/>
        </p:nvSpPr>
        <p:spPr>
          <a:xfrm>
            <a:off x="1085012" y="3178989"/>
            <a:ext cx="2197407" cy="1132419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4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Make sure you have an updated </a:t>
            </a:r>
            <a:r>
              <a:rPr lang="en-US" sz="44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Will.</a:t>
            </a:r>
            <a:endParaRPr lang="en-US" sz="440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A9327DC8-8B69-FB7F-C3AA-92B3469965F8}"/>
              </a:ext>
            </a:extLst>
          </p:cNvPr>
          <p:cNvSpPr/>
          <p:nvPr/>
        </p:nvSpPr>
        <p:spPr>
          <a:xfrm>
            <a:off x="5971886" y="1894294"/>
            <a:ext cx="4697521" cy="113871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4400" b="1">
                <a:solidFill>
                  <a:srgbClr val="FFCC00"/>
                </a:solidFill>
                <a:latin typeface="Calibri"/>
                <a:ea typeface="Calibri"/>
                <a:cs typeface="Calibri"/>
              </a:rPr>
              <a:t>3 Reasons You Need A Will</a:t>
            </a:r>
            <a:endParaRPr lang="en-US" sz="4400" b="1">
              <a:solidFill>
                <a:srgbClr val="FFCC00"/>
              </a:solidFill>
              <a:ea typeface="Calibri"/>
              <a:cs typeface="Calibri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06683D13-655D-F18E-67C2-DDCDBD9AC579}"/>
              </a:ext>
            </a:extLst>
          </p:cNvPr>
          <p:cNvSpPr/>
          <p:nvPr/>
        </p:nvSpPr>
        <p:spPr>
          <a:xfrm>
            <a:off x="4422697" y="3997665"/>
            <a:ext cx="3349852" cy="113871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8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To determine who will </a:t>
            </a: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inherit</a:t>
            </a:r>
            <a:r>
              <a:rPr lang="en-US" sz="28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your </a:t>
            </a: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assets</a:t>
            </a:r>
            <a:r>
              <a:rPr lang="en-US" sz="28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(beneficiary)</a:t>
            </a:r>
            <a:endParaRPr lang="en-US" sz="2800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B455BA1B-59BB-3CE0-8A36-132DAB5B5F8E}"/>
              </a:ext>
            </a:extLst>
          </p:cNvPr>
          <p:cNvSpPr/>
          <p:nvPr/>
        </p:nvSpPr>
        <p:spPr>
          <a:xfrm>
            <a:off x="8143804" y="3713356"/>
            <a:ext cx="3492153" cy="1427607"/>
          </a:xfrm>
          <a:prstGeom prst="rect">
            <a:avLst/>
          </a:prstGeom>
          <a:solidFill>
            <a:srgbClr val="F4F2EC"/>
          </a:solidFill>
          <a:ln w="28575">
            <a:noFill/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7">
            <a:extLst>
              <a:ext uri="{FF2B5EF4-FFF2-40B4-BE49-F238E27FC236}">
                <a16:creationId xmlns:a16="http://schemas.microsoft.com/office/drawing/2014/main" id="{98CAE0D3-2D28-9FA6-D7D5-E42CE02D6010}"/>
              </a:ext>
            </a:extLst>
          </p:cNvPr>
          <p:cNvSpPr/>
          <p:nvPr/>
        </p:nvSpPr>
        <p:spPr>
          <a:xfrm>
            <a:off x="4547918" y="5287734"/>
            <a:ext cx="6987275" cy="1415013"/>
          </a:xfrm>
          <a:prstGeom prst="rect">
            <a:avLst/>
          </a:prstGeom>
          <a:solidFill>
            <a:srgbClr val="F4F2EC"/>
          </a:solidFill>
          <a:ln w="28575">
            <a:noFill/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5E56EA5D-901C-559D-D77D-3E37CF7E217D}"/>
              </a:ext>
            </a:extLst>
          </p:cNvPr>
          <p:cNvSpPr/>
          <p:nvPr/>
        </p:nvSpPr>
        <p:spPr>
          <a:xfrm>
            <a:off x="8560167" y="3997664"/>
            <a:ext cx="3349852" cy="113871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8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To determine who will </a:t>
            </a: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manage</a:t>
            </a:r>
            <a:r>
              <a:rPr lang="en-US" sz="28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your </a:t>
            </a:r>
            <a:r>
              <a:rPr lang="en-US" sz="2800" b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estate</a:t>
            </a:r>
            <a:r>
              <a:rPr lang="en-US" sz="28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 (executor) </a:t>
            </a:r>
            <a:endParaRPr lang="en-US" sz="2800" b="1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84DCC7A8-BE6E-E9B1-C063-B6CA1524D628}"/>
              </a:ext>
            </a:extLst>
          </p:cNvPr>
          <p:cNvSpPr/>
          <p:nvPr/>
        </p:nvSpPr>
        <p:spPr>
          <a:xfrm>
            <a:off x="4939091" y="5427200"/>
            <a:ext cx="6763109" cy="112612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2400" b="1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To specify the guardian of any children who may still be minors, or who have special needs that will continue into adulthood.</a:t>
            </a:r>
            <a:endParaRPr lang="en-US" sz="2400" b="1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7664140E-3FD6-873B-9440-3F7F95EA7D48}"/>
              </a:ext>
            </a:extLst>
          </p:cNvPr>
          <p:cNvSpPr/>
          <p:nvPr/>
        </p:nvSpPr>
        <p:spPr>
          <a:xfrm rot="7860000">
            <a:off x="7021735" y="3369172"/>
            <a:ext cx="705322" cy="44082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D326AB24-3C63-036D-9D10-903FA276965F}"/>
              </a:ext>
            </a:extLst>
          </p:cNvPr>
          <p:cNvSpPr/>
          <p:nvPr/>
        </p:nvSpPr>
        <p:spPr>
          <a:xfrm rot="2460000">
            <a:off x="8230857" y="3331386"/>
            <a:ext cx="705322" cy="44082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DD177E83-F7B0-5E9B-9E98-E443A2C7DA84}"/>
              </a:ext>
            </a:extLst>
          </p:cNvPr>
          <p:cNvSpPr/>
          <p:nvPr/>
        </p:nvSpPr>
        <p:spPr>
          <a:xfrm rot="5400000">
            <a:off x="7028031" y="4137468"/>
            <a:ext cx="1851470" cy="44082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567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4940" y="88900"/>
            <a:ext cx="12037822" cy="7315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B2A4A"/>
                </a:solidFill>
                <a:latin typeface="Cambria"/>
                <a:ea typeface="Cambria"/>
                <a:cs typeface="Cambria" pitchFamily="34" charset="-120"/>
              </a:rPr>
              <a:t>Y</a:t>
            </a:r>
            <a:r>
              <a:rPr lang="en-US" sz="3200" b="1">
                <a:solidFill>
                  <a:srgbClr val="1B2A4A"/>
                </a:solidFill>
                <a:latin typeface="Cambria"/>
                <a:ea typeface="Cambria"/>
                <a:cs typeface="Cambria" pitchFamily="34" charset="-120"/>
              </a:rPr>
              <a:t>ou Can't Take It With You… But You Can Decide Where It Goes.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3" name="Text 1"/>
          <p:cNvSpPr/>
          <p:nvPr/>
        </p:nvSpPr>
        <p:spPr>
          <a:xfrm>
            <a:off x="2409190" y="1188720"/>
            <a:ext cx="914400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l">
              <a:buNone/>
            </a:pPr>
            <a:r>
              <a:rPr lang="en-US" sz="1600" b="1" i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“A good man </a:t>
            </a:r>
            <a:r>
              <a:rPr lang="en-US" sz="1600" b="1" i="1" err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leaveth</a:t>
            </a:r>
            <a:r>
              <a:rPr lang="en-US" sz="1600" b="1" i="1">
                <a:solidFill>
                  <a:srgbClr val="C9A227"/>
                </a:solidFill>
                <a:latin typeface="Calibri"/>
                <a:ea typeface="Calibri"/>
                <a:cs typeface="Calibri"/>
              </a:rPr>
              <a:t> an inheritance to his children’s children…” — Proverbs 13:22</a:t>
            </a:r>
            <a:endParaRPr lang="en-US" sz="1600">
              <a:latin typeface="Calibri"/>
              <a:ea typeface="Calibri"/>
              <a:cs typeface="Calibri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853940" y="1715770"/>
            <a:ext cx="11091672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B2A4A"/>
                </a:solidFill>
                <a:latin typeface="Cambria"/>
                <a:ea typeface="Cambria"/>
                <a:cs typeface="Cambria" pitchFamily="34" charset="-120"/>
              </a:rPr>
              <a:t>Will vs. Trust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08940" y="2209800"/>
            <a:ext cx="5271516" cy="4324350"/>
          </a:xfrm>
          <a:prstGeom prst="rect">
            <a:avLst/>
          </a:prstGeom>
          <a:solidFill>
            <a:srgbClr val="F4F2E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22960" y="2512060"/>
            <a:ext cx="4722876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B2A4A"/>
                </a:solidFill>
                <a:latin typeface="Cambria"/>
                <a:ea typeface="Cambria"/>
                <a:cs typeface="Cambria" pitchFamily="34" charset="-120"/>
              </a:rPr>
              <a:t>WILL</a:t>
            </a:r>
            <a:endParaRPr lang="en-US" sz="3200">
              <a:latin typeface="Cambria"/>
              <a:ea typeface="Cambria"/>
              <a:cs typeface="Calibri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83260" y="4134485"/>
            <a:ext cx="4722876" cy="10972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5B6B8C"/>
                </a:solidFill>
                <a:latin typeface="Calibri"/>
                <a:ea typeface="Calibri"/>
                <a:cs typeface="Calibri"/>
              </a:rPr>
              <a:t>• Instructions after death</a:t>
            </a:r>
            <a:endParaRPr lang="en-US" sz="32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5B6B8C"/>
                </a:solidFill>
                <a:latin typeface="Calibri"/>
                <a:ea typeface="Calibri"/>
                <a:cs typeface="Calibri"/>
              </a:rPr>
              <a:t>• Names beneficiaries</a:t>
            </a:r>
            <a:endParaRPr lang="en-US" sz="32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5B6B8C"/>
                </a:solidFill>
                <a:latin typeface="Calibri"/>
                <a:ea typeface="Calibri"/>
                <a:cs typeface="Calibri"/>
              </a:rPr>
              <a:t>• Can name guardians</a:t>
            </a:r>
            <a:endParaRPr lang="en-US" sz="32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5B6B8C"/>
                </a:solidFill>
                <a:latin typeface="Calibri"/>
                <a:ea typeface="Calibri"/>
                <a:cs typeface="Calibri"/>
              </a:rPr>
              <a:t>• Generally goes through probate</a:t>
            </a:r>
            <a:endParaRPr lang="en-US" sz="3200" dirty="0">
              <a:latin typeface="Calibri"/>
              <a:ea typeface="Calibri"/>
              <a:cs typeface="Calibri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279896" y="2209800"/>
            <a:ext cx="5271516" cy="4324350"/>
          </a:xfrm>
          <a:prstGeom prst="rect">
            <a:avLst/>
          </a:prstGeom>
          <a:solidFill>
            <a:srgbClr val="1B2A4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827266" y="2512060"/>
            <a:ext cx="4722876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C9A227"/>
                </a:solidFill>
                <a:latin typeface="Cambria"/>
                <a:ea typeface="Cambria"/>
                <a:cs typeface="Cambria" pitchFamily="34" charset="-120"/>
              </a:rPr>
              <a:t>TRUST</a:t>
            </a:r>
            <a:endParaRPr lang="en-US" sz="3200">
              <a:latin typeface="Calibri"/>
              <a:ea typeface="Calibri"/>
              <a:cs typeface="Calibri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643941" y="4134485"/>
            <a:ext cx="4722876" cy="10972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• Greater control</a:t>
            </a:r>
            <a:endParaRPr lang="en-US" sz="32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• Can address incapacity</a:t>
            </a:r>
            <a:endParaRPr lang="en-US" sz="32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• Manages assets for beneficiaries</a:t>
            </a:r>
            <a:endParaRPr lang="en-US" sz="32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15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• May help avoid probate</a:t>
            </a:r>
            <a:endParaRPr lang="en-US" sz="3200" dirty="0">
              <a:latin typeface="Calibri"/>
              <a:ea typeface="Calibri"/>
              <a:cs typeface="Calibri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1548872" y="640080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5B6B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/>
          </a:p>
        </p:txBody>
      </p:sp>
      <p:sp>
        <p:nvSpPr>
          <p:cNvPr id="26" name="Shape 0">
            <a:extLst>
              <a:ext uri="{FF2B5EF4-FFF2-40B4-BE49-F238E27FC236}">
                <a16:creationId xmlns:a16="http://schemas.microsoft.com/office/drawing/2014/main" id="{DFC107B0-F00A-E58C-A027-7CBDB1252EA8}"/>
              </a:ext>
            </a:extLst>
          </p:cNvPr>
          <p:cNvSpPr/>
          <p:nvPr/>
        </p:nvSpPr>
        <p:spPr>
          <a:xfrm rot="5400000">
            <a:off x="4512005" y="-2497818"/>
            <a:ext cx="320040" cy="6858000"/>
          </a:xfrm>
          <a:prstGeom prst="rect">
            <a:avLst/>
          </a:prstGeom>
          <a:solidFill>
            <a:srgbClr val="FFCA08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914DA7-33B1-C17A-DB29-1C7614E2A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0850609-4ADB-802D-195B-3ADD7536A4B8}"/>
              </a:ext>
            </a:extLst>
          </p:cNvPr>
          <p:cNvSpPr/>
          <p:nvPr/>
        </p:nvSpPr>
        <p:spPr>
          <a:xfrm>
            <a:off x="11230305" y="0"/>
            <a:ext cx="961390" cy="6858000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207C26C-2C49-5D2C-ED31-780E7ED8EF71}"/>
              </a:ext>
            </a:extLst>
          </p:cNvPr>
          <p:cNvSpPr/>
          <p:nvPr/>
        </p:nvSpPr>
        <p:spPr>
          <a:xfrm>
            <a:off x="2506402" y="-449874"/>
            <a:ext cx="9875520" cy="19202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>
              <a:lnSpc>
                <a:spcPct val="105000"/>
              </a:lnSpc>
            </a:pPr>
            <a:r>
              <a:rPr lang="en-US" sz="7200" b="1" i="1">
                <a:solidFill>
                  <a:srgbClr val="002060"/>
                </a:solidFill>
                <a:latin typeface="Georgia"/>
              </a:rPr>
              <a:t>Thank You!!</a:t>
            </a:r>
            <a:endParaRPr lang="en-US" sz="7200" b="1">
              <a:solidFill>
                <a:srgbClr val="002060"/>
              </a:solidFill>
              <a:ea typeface="Calibri"/>
              <a:cs typeface="Calibri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53F0BBE-3F88-4447-9A05-E0364AE49614}"/>
              </a:ext>
            </a:extLst>
          </p:cNvPr>
          <p:cNvSpPr/>
          <p:nvPr/>
        </p:nvSpPr>
        <p:spPr>
          <a:xfrm>
            <a:off x="4020442" y="1086280"/>
            <a:ext cx="2926080" cy="0"/>
          </a:xfrm>
          <a:prstGeom prst="line">
            <a:avLst/>
          </a:prstGeom>
          <a:noFill/>
          <a:ln w="31750">
            <a:solidFill>
              <a:srgbClr val="FFCA0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97893F3-B8B1-F5FE-D890-6D1E72AB7473}"/>
              </a:ext>
            </a:extLst>
          </p:cNvPr>
          <p:cNvSpPr/>
          <p:nvPr/>
        </p:nvSpPr>
        <p:spPr>
          <a:xfrm>
            <a:off x="685800" y="6217920"/>
            <a:ext cx="5486400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endParaRPr lang="en-US" sz="1100">
              <a:solidFill>
                <a:srgbClr val="9C9C9C"/>
              </a:solidFill>
              <a:latin typeface="Arial"/>
              <a:cs typeface="Arial"/>
            </a:endParaRPr>
          </a:p>
        </p:txBody>
      </p:sp>
      <p:pic>
        <p:nvPicPr>
          <p:cNvPr id="9" name="Picture 8" descr="Picture 3">
            <a:extLst>
              <a:ext uri="{FF2B5EF4-FFF2-40B4-BE49-F238E27FC236}">
                <a16:creationId xmlns:a16="http://schemas.microsoft.com/office/drawing/2014/main" id="{9DE1FFCC-C9D4-52AA-2AF0-62240E2B2E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77"/>
          <a:stretch>
            <a:fillRect/>
          </a:stretch>
        </p:blipFill>
        <p:spPr>
          <a:xfrm>
            <a:off x="9751947" y="85025"/>
            <a:ext cx="1290010" cy="127055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76360BC-C281-0306-F044-657841C30263}"/>
              </a:ext>
            </a:extLst>
          </p:cNvPr>
          <p:cNvGrpSpPr/>
          <p:nvPr/>
        </p:nvGrpSpPr>
        <p:grpSpPr>
          <a:xfrm>
            <a:off x="457499" y="1347523"/>
            <a:ext cx="2459734" cy="3244038"/>
            <a:chOff x="1062061" y="1586829"/>
            <a:chExt cx="2470510" cy="4285414"/>
          </a:xfrm>
        </p:grpSpPr>
        <p:sp>
          <p:nvSpPr>
            <p:cNvPr id="13" name="TextBox 3">
              <a:extLst>
                <a:ext uri="{FF2B5EF4-FFF2-40B4-BE49-F238E27FC236}">
                  <a16:creationId xmlns:a16="http://schemas.microsoft.com/office/drawing/2014/main" id="{EC2F94E9-3492-56D7-3912-E5290E4E1D5B}"/>
                </a:ext>
              </a:extLst>
            </p:cNvPr>
            <p:cNvSpPr txBox="1"/>
            <p:nvPr/>
          </p:nvSpPr>
          <p:spPr>
            <a:xfrm>
              <a:off x="1573012" y="1586829"/>
              <a:ext cx="1959559" cy="4285414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TextBox 4">
              <a:extLst>
                <a:ext uri="{FF2B5EF4-FFF2-40B4-BE49-F238E27FC236}">
                  <a16:creationId xmlns:a16="http://schemas.microsoft.com/office/drawing/2014/main" id="{3D51C977-728C-6CC3-4C15-C46A3B1EC6BC}"/>
                </a:ext>
              </a:extLst>
            </p:cNvPr>
            <p:cNvSpPr txBox="1"/>
            <p:nvPr/>
          </p:nvSpPr>
          <p:spPr>
            <a:xfrm>
              <a:off x="1455179" y="1723307"/>
              <a:ext cx="1959558" cy="4047336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BC77012-B8F5-B4FF-AE21-59C17891F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2061" y="1829209"/>
              <a:ext cx="2352675" cy="3714750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FC909612-F464-F58E-5D96-432C477D88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04898" y="3541234"/>
            <a:ext cx="3997194" cy="32214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Double Wave 19">
            <a:extLst>
              <a:ext uri="{FF2B5EF4-FFF2-40B4-BE49-F238E27FC236}">
                <a16:creationId xmlns:a16="http://schemas.microsoft.com/office/drawing/2014/main" id="{FA588CC0-B1D0-15BB-CC77-AC1565308658}"/>
              </a:ext>
            </a:extLst>
          </p:cNvPr>
          <p:cNvSpPr/>
          <p:nvPr/>
        </p:nvSpPr>
        <p:spPr>
          <a:xfrm>
            <a:off x="147654" y="4987636"/>
            <a:ext cx="3324041" cy="1702242"/>
          </a:xfrm>
          <a:prstGeom prst="doubleWav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A639747-9186-4F77-2CC5-3C5BAB5DE82B}"/>
              </a:ext>
            </a:extLst>
          </p:cNvPr>
          <p:cNvSpPr txBox="1"/>
          <p:nvPr/>
        </p:nvSpPr>
        <p:spPr>
          <a:xfrm>
            <a:off x="128225" y="5291018"/>
            <a:ext cx="3765918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baseline="0" dirty="0">
                <a:solidFill>
                  <a:srgbClr val="002060"/>
                </a:solidFill>
                <a:latin typeface="Cambria"/>
                <a:ea typeface="Cambria"/>
                <a:cs typeface="Segoe UI"/>
              </a:rPr>
              <a:t>       </a:t>
            </a:r>
            <a:r>
              <a:rPr lang="en-US" sz="2000" b="1" dirty="0">
                <a:solidFill>
                  <a:srgbClr val="002060"/>
                </a:solidFill>
                <a:latin typeface="Cambria"/>
                <a:ea typeface="Cambria"/>
                <a:cs typeface="Segoe UI"/>
              </a:rPr>
              <a:t>     </a:t>
            </a:r>
            <a:r>
              <a:rPr lang="en-US" sz="2000" b="1" baseline="0" dirty="0">
                <a:solidFill>
                  <a:srgbClr val="002060"/>
                </a:solidFill>
                <a:latin typeface="Cambria"/>
                <a:ea typeface="Cambria"/>
                <a:cs typeface="Segoe UI"/>
              </a:rPr>
              <a:t>Keith Chappelle </a:t>
            </a:r>
            <a:r>
              <a:rPr lang="en-US" sz="2000" dirty="0">
                <a:solidFill>
                  <a:srgbClr val="002060"/>
                </a:solidFill>
                <a:latin typeface="Cambria"/>
                <a:ea typeface="Cambria"/>
                <a:cs typeface="Segoe UI"/>
              </a:rPr>
              <a:t>​</a:t>
            </a:r>
          </a:p>
          <a:p>
            <a:pPr rtl="0"/>
            <a:r>
              <a:rPr lang="en-US" sz="2000" b="1" baseline="0" dirty="0">
                <a:solidFill>
                  <a:srgbClr val="002060"/>
                </a:solidFill>
                <a:latin typeface="Cambria"/>
                <a:ea typeface="Cambria"/>
                <a:cs typeface="Segoe UI"/>
              </a:rPr>
              <a:t>National Sales Director, NSD</a:t>
            </a:r>
            <a:r>
              <a:rPr lang="en-US" sz="2000" dirty="0">
                <a:solidFill>
                  <a:srgbClr val="002060"/>
                </a:solidFill>
                <a:latin typeface="Cambria"/>
                <a:ea typeface="Cambria"/>
                <a:cs typeface="Segoe UI"/>
              </a:rPr>
              <a:t>​</a:t>
            </a:r>
          </a:p>
          <a:p>
            <a:r>
              <a:rPr lang="en-US" sz="2000" b="1" baseline="0" dirty="0">
                <a:solidFill>
                  <a:srgbClr val="002060"/>
                </a:solidFill>
                <a:latin typeface="Cambria"/>
                <a:ea typeface="Cambria"/>
                <a:cs typeface="Segoe UI"/>
              </a:rPr>
              <a:t>           </a:t>
            </a:r>
            <a:r>
              <a:rPr lang="en-US" sz="2000" b="1" dirty="0">
                <a:solidFill>
                  <a:srgbClr val="002060"/>
                </a:solidFill>
                <a:latin typeface="Cambria"/>
                <a:ea typeface="Cambria"/>
                <a:cs typeface="Segoe UI"/>
              </a:rPr>
              <a:t> </a:t>
            </a:r>
            <a:r>
              <a:rPr lang="en-US" sz="2000" b="1" baseline="0" dirty="0">
                <a:solidFill>
                  <a:srgbClr val="002060"/>
                </a:solidFill>
                <a:latin typeface="Cambria"/>
                <a:ea typeface="Cambria"/>
                <a:cs typeface="Segoe UI"/>
              </a:rPr>
              <a:t>(817) 608-0600</a:t>
            </a:r>
            <a:r>
              <a:rPr lang="en-US" sz="2000" dirty="0">
                <a:solidFill>
                  <a:srgbClr val="002060"/>
                </a:solidFill>
                <a:latin typeface="Cambria"/>
                <a:ea typeface="Cambria"/>
                <a:cs typeface="Segoe UI"/>
              </a:rPr>
              <a:t>​</a:t>
            </a:r>
          </a:p>
          <a:p>
            <a:pPr algn="ctr"/>
            <a:endParaRPr lang="en-US" dirty="0"/>
          </a:p>
        </p:txBody>
      </p:sp>
      <p:sp>
        <p:nvSpPr>
          <p:cNvPr id="22" name="Double Wave 21">
            <a:extLst>
              <a:ext uri="{FF2B5EF4-FFF2-40B4-BE49-F238E27FC236}">
                <a16:creationId xmlns:a16="http://schemas.microsoft.com/office/drawing/2014/main" id="{0F0F4E88-450F-BFCE-426C-1B3E8D94B291}"/>
              </a:ext>
            </a:extLst>
          </p:cNvPr>
          <p:cNvSpPr/>
          <p:nvPr/>
        </p:nvSpPr>
        <p:spPr>
          <a:xfrm>
            <a:off x="8085120" y="1293590"/>
            <a:ext cx="3816972" cy="2022707"/>
          </a:xfrm>
          <a:prstGeom prst="doubleWav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2000" b="1" dirty="0">
              <a:solidFill>
                <a:srgbClr val="002060"/>
              </a:solidFill>
              <a:latin typeface="Cambria"/>
              <a:ea typeface="Cambria"/>
            </a:endParaRPr>
          </a:p>
          <a:p>
            <a:pPr algn="ctr"/>
            <a:r>
              <a:rPr lang="en-US" sz="2000" b="1" dirty="0">
                <a:solidFill>
                  <a:srgbClr val="002060"/>
                </a:solidFill>
                <a:latin typeface="Cambria"/>
                <a:ea typeface="Cambria"/>
              </a:rPr>
              <a:t>Complete the short Interest Form to get a Complimentary Copy of our eBook that reveals How Money Works!</a:t>
            </a:r>
            <a:endParaRPr lang="en-US" sz="2000" dirty="0">
              <a:solidFill>
                <a:srgbClr val="002060"/>
              </a:solidFill>
              <a:latin typeface="Cambria"/>
              <a:ea typeface="Cambria"/>
            </a:endParaRPr>
          </a:p>
          <a:p>
            <a:pPr algn="ctr"/>
            <a:endParaRPr lang="en-US" dirty="0"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9C061D-0447-CC1A-EF70-08DB5543C7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6740" y="1293590"/>
            <a:ext cx="3997194" cy="3925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22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1142</Words>
  <Application>Microsoft Office PowerPoint</Application>
  <PresentationFormat>Widescreen</PresentationFormat>
  <Paragraphs>222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 SemiBold</vt:lpstr>
      <vt:lpstr>Arial</vt:lpstr>
      <vt:lpstr>Calibri</vt:lpstr>
      <vt:lpstr>Cambria</vt:lpstr>
      <vt:lpstr>Century Schoolbook</vt:lpstr>
      <vt:lpstr>Georgia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Rule of 72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Author</cp:lastModifiedBy>
  <cp:revision>55</cp:revision>
  <dcterms:created xsi:type="dcterms:W3CDTF">2026-08-10T18:13:06Z</dcterms:created>
  <dcterms:modified xsi:type="dcterms:W3CDTF">2026-10-23T15:44:59Z</dcterms:modified>
</cp:coreProperties>
</file>