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94" r:id="rId2"/>
    <p:sldId id="295" r:id="rId3"/>
    <p:sldId id="296" r:id="rId4"/>
    <p:sldId id="297" r:id="rId5"/>
    <p:sldId id="298" r:id="rId6"/>
    <p:sldId id="280" r:id="rId7"/>
    <p:sldId id="299" r:id="rId8"/>
    <p:sldId id="282" r:id="rId9"/>
    <p:sldId id="284" r:id="rId10"/>
    <p:sldId id="285" r:id="rId11"/>
    <p:sldId id="286" r:id="rId12"/>
    <p:sldId id="287" r:id="rId13"/>
    <p:sldId id="288" r:id="rId14"/>
    <p:sldId id="289" r:id="rId15"/>
    <p:sldId id="290" r:id="rId16"/>
    <p:sldId id="291" r:id="rId17"/>
    <p:sldId id="300" r:id="rId18"/>
    <p:sldId id="29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71407-DCB8-4BE7-BD8F-34C6D5AF2BB1}" type="datetimeFigureOut">
              <a:rPr lang="en-US" smtClean="0"/>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D0273-19CC-4199-8068-2964BDBF5D99}" type="slidenum">
              <a:rPr lang="en-US" smtClean="0"/>
              <a:t>‹#›</a:t>
            </a:fld>
            <a:endParaRPr lang="en-US"/>
          </a:p>
        </p:txBody>
      </p:sp>
    </p:spTree>
    <p:extLst>
      <p:ext uri="{BB962C8B-B14F-4D97-AF65-F5344CB8AC3E}">
        <p14:creationId xmlns:p14="http://schemas.microsoft.com/office/powerpoint/2010/main" val="3023777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[8:10–9:00 a.m. · 50-minute session, including quiet writing and audience questions. Read the two passages slowly and allow the marked pauses to breathe.]</a:t>
            </a:r>
          </a:p>
          <a:p>
            <a:r>
              <a:rPr lang="en-US" dirty="0"/>
              <a:t>Good morning.</a:t>
            </a:r>
          </a:p>
          <a:p>
            <a:r>
              <a:rPr lang="en-US" dirty="0"/>
              <a:t>I’m Angela Johnson, and it is a privilege to be with you at the Ultimate Financial and Legal Summit.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many of you know, our founder, Sherrye Willis, went home to be with the Lord in March.</a:t>
            </a:r>
          </a:p>
          <a:p>
            <a:r>
              <a:rPr lang="en-US" dirty="0"/>
              <a:t>Sherrye’s passing has made this a season of grief and transition for Alliance for Greater Works. We miss her. We are also mindful of the mission she founded and the people who have carried it forward alongside her.</a:t>
            </a:r>
          </a:p>
          <a:p>
            <a:r>
              <a:rPr lang="en-US" dirty="0"/>
              <a:t>I had the privilege of working with Sherrye for 13 years. During that time, I served Alliance for Greater Works as a consultant, chief administrator officer, and managing director. Those roles allowed me to see the mission from different vantage points: the vision that calls us forward, the daily work that supports it, and the structures that help it endure.</a:t>
            </a:r>
          </a:p>
          <a:p>
            <a:r>
              <a:rPr lang="en-US" dirty="0"/>
              <a:t>So, as I step into the role of Executive Director, I do so with gratitude for Sherrye, humility about what this moment asks of us, and a deep sense of responsibility for what has been entrusted to our care.</a:t>
            </a:r>
          </a:p>
          <a:p>
            <a:r>
              <a:rPr lang="en-US" dirty="0"/>
              <a:t>That is why our theme this morning—Discerning the Times: Leading with Wisdom—feels especially close to home. We are seeking to understand this moment, steward the mission, and lead what comes next.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plenary is called “Discerning the Times: Leading with Wisdom.” Our invitation is to understand the moment, steward the mission, and lead what comes next.</a:t>
            </a:r>
          </a:p>
          <a:p>
            <a:r>
              <a:rPr lang="en-US" dirty="0"/>
              <a:t>I want to anchor our time in two passages of Scripture. First, 1 Chronicles 12:32 describes the men of Issachar as those who “had understanding of the times, to know what Israel ought to do.”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Proverbs 24:3–4 says:</a:t>
            </a:r>
          </a:p>
          <a:p>
            <a:r>
              <a:rPr lang="en-US" dirty="0"/>
              <a:t>“By wisdom a house is built, / and by understanding it is established; / by knowledge the rooms are filled / with all precious and pleasant riches.” — ESV</a:t>
            </a:r>
          </a:p>
          <a:p>
            <a:r>
              <a:rPr lang="en-US" dirty="0"/>
              <a:t>[Pause.]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passages give us more than a theme for this morning. They give us a sequence for leadership. We must pay attention to the time we are in. We must discern what we ought to do. And we must build with the wisdom, understanding, and knowledge that allow a mission to endure.</a:t>
            </a:r>
          </a:p>
          <a:p>
            <a:r>
              <a:rPr lang="en-US" dirty="0"/>
              <a:t>That is especially fitting for a financial and legal summit. Money and legal structures may not be the first things people think of when they hear the word mission. But our decisions about resources, responsibilities, agreements, and accountability shape what a mission can carry—and whether it can keep carrying it.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[8:15–8:25]</a:t>
            </a:r>
          </a:p>
          <a:p>
            <a:r>
              <a:rPr lang="en-US" dirty="0"/>
              <a:t>Let us begin with the men of Issachar. The text joins two things that we sometimes separate: they understood the times, and they knew what Israel ought to do.</a:t>
            </a:r>
          </a:p>
          <a:p>
            <a:r>
              <a:rPr lang="en-US" dirty="0"/>
              <a:t>Understanding alone was not the goal. Neither was action without understanding.</a:t>
            </a:r>
          </a:p>
          <a:p>
            <a:r>
              <a:rPr lang="en-US" dirty="0"/>
              <a:t>We know what it feels like to face a decision while the demands around us keep moving. There are immediate needs. There are people counting on us. There may be a budget to approve, a commitment to honor, a leadership transition to navigate, or a question we have postponed because the answer could change our plans.</a:t>
            </a:r>
          </a:p>
          <a:p>
            <a:r>
              <a:rPr lang="en-US" dirty="0"/>
              <a:t>In moments like those, urgency can sound remarkably like wisdom. We may tell ourselves, “We have to decide now,” when what we really mean is, “We are uncomfortable waiting long enough to see clearly.”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discerning the times requires more than noticing what is loud. It asks us to notice what is true.</a:t>
            </a:r>
          </a:p>
          <a:p>
            <a:r>
              <a:rPr lang="en-US" dirty="0"/>
              <a:t>What has changed? What has remained constant? Who is affected by this decision but is not in the room where it will be made? What do we know—and what are we merely assuming? What does this moment require of us, rather than what would be easiest for us?</a:t>
            </a:r>
          </a:p>
          <a:p>
            <a:r>
              <a:rPr lang="en-US" dirty="0"/>
              <a:t>[Pause.]</a:t>
            </a:r>
          </a:p>
          <a:p>
            <a:r>
              <a:rPr lang="en-US" dirty="0"/>
              <a:t>As I step into this new role at Alliance for Greater Works, I am not beginning with the assumption that a new chapter requires us to dismiss the chapters that came before it. Thirteen years of working alongside Sherrye have taught me that leadership is never simply about occupying a position. It is about accepting responsibility for people, relationships, commitments, and work that matter beyond any one person’s tenure.</a:t>
            </a:r>
          </a:p>
          <a:p>
            <a:r>
              <a:rPr lang="en-US" dirty="0"/>
              <a:t>So when we say, “Understand the moment,” we are not asking leaders to predict everything that will happen next. We are asking them to be honest about what is in front of them.</a:t>
            </a:r>
          </a:p>
          <a:p>
            <a:r>
              <a:rPr lang="en-US" dirty="0"/>
              <a:t>Some of us need to see an opportunity we have been too cautious to consider. Some of us need to name a risk we have been reluctant to discuss. Some of us need to recognize that the approach that served us well in one season may need to change in this one.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Discernment begins when we are willing to look carefully—and to tell the truth about what we see.</a:t>
            </a:r>
          </a:p>
          <a:p>
            <a:r>
              <a:rPr lang="en-US" dirty="0"/>
              <a:t>[Let the line land. Brief pause before moving to Stewarding the Mission.]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[8:25–8:35]</a:t>
            </a:r>
          </a:p>
          <a:p>
            <a:r>
              <a:rPr lang="en-US" dirty="0"/>
              <a:t>Proverbs tells us, “By wisdom a house is built, and by understanding it is established.” Then it speaks of knowledge filling its rooms.</a:t>
            </a:r>
          </a:p>
          <a:p>
            <a:r>
              <a:rPr lang="en-US" dirty="0"/>
              <a:t>I love that the image is a house. A house is not built only for the moment a photograph is taken. It is built to be lived in. It must hold people through ordinary days, difficult days, arrivals, departures, and change.</a:t>
            </a:r>
          </a:p>
          <a:p>
            <a:r>
              <a:rPr lang="en-US" dirty="0"/>
              <a:t>The same is true of a mission. It needs a compelling purpose, certainly. But purpose needs a place to live. It needs sound decisions, clear responsibilities, trustworthy practices, and people willing to care for what they have been given.</a:t>
            </a:r>
          </a:p>
          <a:p>
            <a:r>
              <a:rPr lang="en-US" dirty="0"/>
              <a:t>I have seen different sides of that work through my roles at Alliance for Greater Works. A consultant’s perspective can help identify what needs attention. Administrative leadership has to consider how work is carried out. A managing director must help turn intention into sustained action. And now, as Executive Director, I must hold those perspectives together while listening carefully to others who see what I cannot see alone.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one reason I resist the idea that stewardship is simply preservation. To steward something well is not to keep everything exactly as it has been. It is to understand what has been entrusted to us, protect what is essential, address what is fragile, and prepare it to serve its purpose in the season ahead.</a:t>
            </a:r>
          </a:p>
          <a:p>
            <a:r>
              <a:rPr lang="en-US" dirty="0"/>
              <a:t>Here at a financial and legal summit, we have an opportunity to take that responsibility seriously. A financial question may also be a question about priorities. A legal question may also be a question about clarity and trust. A leadership question may also be a question about whose voices shape a decision and who will bear its consequences.</a:t>
            </a:r>
          </a:p>
          <a:p>
            <a:r>
              <a:rPr lang="en-US" dirty="0"/>
              <a:t>That does not mean we answer technical questions with good intentions alone. It means we bring wise judgment and appropriate expertise into the same room. We ask for the information we need. We seek counsel. We make room for scrutiny. We do not call an arrangement sound simply because our motives are good.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a:t>
            </a:r>
          </a:p>
          <a:p>
            <a:r>
              <a:rPr lang="en-US" dirty="0"/>
              <a:t>Think again about the house in Proverbs. Before asking how to fill the rooms, we should ask whether the house is being built and established well. Before asking how much more we can take on, we should ask what our present commitments require. Before celebrating growth, we should ask whether the people and structures supporting it are ready.</a:t>
            </a:r>
          </a:p>
          <a:p>
            <a:r>
              <a:rPr lang="en-US" dirty="0"/>
              <a:t>Wisdom is not opposed to vision. Wisdom helps vision become something people can inhabit.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[8:35–8:43]</a:t>
            </a:r>
          </a:p>
          <a:p>
            <a:r>
              <a:rPr lang="en-US" dirty="0"/>
              <a:t>The men of Issachar understood the times to know what Israel ought to do. Proverbs describes the wisdom with which a house is built and established. Together, these passages press us toward a question: Once we have paid attention, what will we do?</a:t>
            </a:r>
          </a:p>
          <a:p>
            <a:r>
              <a:rPr lang="en-US" dirty="0"/>
              <a:t>I want to offer three questions you can carry into the rest of this summit.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is: What is this moment asking us to notice?</a:t>
            </a:r>
          </a:p>
          <a:p>
            <a:r>
              <a:rPr lang="en-US" dirty="0"/>
              <a:t>Not what are we expected to say. Not what did we decide last time. What do we need to notice now? Listen to the people closest to the work. Examine the information available to you. Pay attention when a concern keeps returning, especially if it is inconvenient.</a:t>
            </a:r>
          </a:p>
          <a:p>
            <a:r>
              <a:rPr lang="en-US" dirty="0"/>
              <a:t>The second is: What has been entrusted to us to steward?</a:t>
            </a:r>
          </a:p>
          <a:p>
            <a:r>
              <a:rPr lang="en-US" dirty="0"/>
              <a:t>Name the mission, yes—but also name the people, resources, relationships, and promises connected to it. Ask what needs strengthening before it needs expanding. Ask whether your practices reflect the care you claim to have for the work.</a:t>
            </a:r>
          </a:p>
          <a:p>
            <a:r>
              <a:rPr lang="en-US" dirty="0"/>
              <a:t>The third is: What is the next faithful action?</a:t>
            </a:r>
          </a:p>
          <a:p>
            <a:r>
              <a:rPr lang="en-US" dirty="0"/>
              <a:t>I say next because discernment does not always reveal the whole road. Sometimes it gives us enough clarity to take one responsible step: to ask a better question, bring the right people together, review an agreement, examine a financial assumption, or pause a decision until the necessary facts are clear.</a:t>
            </a:r>
          </a:p>
          <a:p>
            <a:r>
              <a:rPr lang="en-US" dirty="0"/>
              <a:t>And I say faithful because the next action should fit both our mission and our responsibilities. It should be something we can explain honestly to the people who have trusted us.</a:t>
            </a:r>
          </a:p>
          <a:p>
            <a:r>
              <a:rPr lang="en-US" dirty="0"/>
              <a:t>Leading what comes next does not require us to pretend we have every answer this morning. It does require us to act on what we learn, rather than admire wisdom from a distance.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[8:43–8:48]</a:t>
            </a:r>
          </a:p>
          <a:p>
            <a:r>
              <a:rPr lang="en-US" dirty="0"/>
              <a:t>I want to give you a few quiet minutes. You do not need to share what you write. This is a space to listen and be honest. For each question, I’ll give you a sentence beginning. You can start there and let your writing continue wherever it needs to go.</a:t>
            </a:r>
          </a:p>
          <a:p>
            <a:r>
              <a:rPr lang="en-US" dirty="0"/>
              <a:t>What decision is in front of you? Start with: “The decision in front of me is…”</a:t>
            </a:r>
          </a:p>
          <a:p>
            <a:r>
              <a:rPr lang="en-US" dirty="0"/>
              <a:t>[Pause for about 30 seconds.]</a:t>
            </a:r>
          </a:p>
          <a:p>
            <a:r>
              <a:rPr lang="en-US" dirty="0"/>
              <a:t>What am I being asked to understand about this moment?</a:t>
            </a:r>
          </a:p>
          <a:p>
            <a:r>
              <a:rPr lang="en-US" dirty="0"/>
              <a:t>Start with: “What I need to understand about this moment is…”</a:t>
            </a:r>
          </a:p>
          <a:p>
            <a:r>
              <a:rPr lang="en-US" dirty="0"/>
              <a:t>What part of the mission—or which people entrusted to my care—must this decision serve?</a:t>
            </a:r>
          </a:p>
          <a:p>
            <a:r>
              <a:rPr lang="en-US" dirty="0"/>
              <a:t>Start with: “This decision must serve…”</a:t>
            </a:r>
          </a:p>
          <a:p>
            <a:r>
              <a:rPr lang="en-US" dirty="0"/>
              <a:t>What do I need to learn, verify, or ask before I act?</a:t>
            </a:r>
          </a:p>
          <a:p>
            <a:r>
              <a:rPr lang="en-US" dirty="0"/>
              <a:t>Start with: “Before I act, I need to learn, verify, or ask…”</a:t>
            </a:r>
          </a:p>
          <a:p>
            <a:r>
              <a:rPr lang="en-US" dirty="0"/>
              <a:t>What is one faithful next step?</a:t>
            </a:r>
          </a:p>
          <a:p>
            <a:r>
              <a:rPr lang="en-US" dirty="0"/>
              <a:t>Start with: “One faithful next step I can take is…”</a:t>
            </a:r>
          </a:p>
          <a:p>
            <a:r>
              <a:rPr lang="en-US" dirty="0"/>
              <a:t>[Allow approximately three minutes of silence. Leave this slide up.]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look at what you wrote. Circle one word or phrase you do not want to lose as you move through the rest of this summit.</a:t>
            </a:r>
          </a:p>
          <a:p>
            <a:r>
              <a:rPr lang="en-US" dirty="0"/>
              <a:t>[Pause.]</a:t>
            </a:r>
          </a:p>
          <a:p>
            <a:r>
              <a:rPr lang="en-US" dirty="0"/>
              <a:t>You may have written down an answer. You may have written down a question. Either can be a good beginning, if you are willing to follow it with care.</a:t>
            </a:r>
          </a:p>
          <a:p>
            <a:r>
              <a:rPr lang="en-US" dirty="0"/>
              <a:t>[8:48–8:58]</a:t>
            </a:r>
          </a:p>
          <a:p>
            <a:r>
              <a:rPr lang="en-US" dirty="0"/>
              <a:t>Take one more look at the word or phrase you circled. You don’t have to tell anyone what you wrote. Just hold it in mind.</a:t>
            </a:r>
          </a:p>
          <a:p>
            <a:r>
              <a:rPr lang="en-US" dirty="0"/>
              <a:t>We began with people who understood the times and knew what ought to be done. We reflected on a house built by wisdom and established by understanding. Now we have an opportunity to take that posture into every session that follows.</a:t>
            </a:r>
          </a:p>
          <a:p>
            <a:r>
              <a:rPr lang="en-US" dirty="0"/>
              <a:t>If you’re able and comfortable, I invite you to stand. If you prefer to remain seated, you are fully part of this moment. Put both feet on the floor, settle your shoulders, and take one deep breath with me.</a:t>
            </a:r>
          </a:p>
          <a:p>
            <a:r>
              <a:rPr lang="en-US" dirty="0"/>
              <a:t>[Breathe with the room. Pause.]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going to say three phrases. After each one, I invite you to repeat it—not as a promise that we have every answer, but as an intention for how we will listen and lead today.</a:t>
            </a:r>
          </a:p>
          <a:p>
            <a:r>
              <a:rPr lang="en-US" dirty="0"/>
              <a:t>“We will understand the moment.”</a:t>
            </a:r>
          </a:p>
          <a:p>
            <a:r>
              <a:rPr lang="en-US" dirty="0"/>
              <a:t>[Invite the audience to repeat it.]</a:t>
            </a:r>
          </a:p>
          <a:p>
            <a:r>
              <a:rPr lang="en-US" dirty="0"/>
              <a:t>“We will steward the mission.”</a:t>
            </a:r>
          </a:p>
          <a:p>
            <a:r>
              <a:rPr lang="en-US" dirty="0"/>
              <a:t>[Invite the audience to repeat it.]</a:t>
            </a:r>
          </a:p>
          <a:p>
            <a:r>
              <a:rPr lang="en-US" dirty="0"/>
              <a:t>“We will lead what comes next.”</a:t>
            </a:r>
          </a:p>
          <a:p>
            <a:r>
              <a:rPr lang="en-US" dirty="0"/>
              <a:t>[Invite the audience to repeat it.]</a:t>
            </a:r>
          </a:p>
          <a:p>
            <a:r>
              <a:rPr lang="en-US" dirty="0"/>
              <a:t>And now, one more time—with the conviction you want to carry into the breakout rooms:</a:t>
            </a:r>
          </a:p>
          <a:p>
            <a:r>
              <a:rPr lang="en-US" dirty="0"/>
              <a:t>“We will understand the moment. We will steward the mission. We will lead what comes next!”</a:t>
            </a:r>
          </a:p>
          <a:p>
            <a:r>
              <a:rPr lang="en-US" dirty="0"/>
              <a:t>[Invite the audience to repeat the full line. Pause for the room’s energy.]</a:t>
            </a:r>
          </a:p>
          <a:p>
            <a:r>
              <a:rPr lang="en-US" dirty="0"/>
              <a:t>As you enter the sessions ahead, take your circled word with you. Let it shape the questions you ask, the counsel you seek, and the decisions you make. You do not have to solve everything today. But you can leave with greater clarity about your next faithful step.</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[8:58–9:00]</a:t>
            </a:r>
          </a:p>
          <a:p>
            <a:r>
              <a:rPr lang="en-US" dirty="0"/>
              <a:t>As we close, I want to return to the two images Scripture has given us this morning.</a:t>
            </a:r>
          </a:p>
          <a:p>
            <a:r>
              <a:rPr lang="en-US" dirty="0"/>
              <a:t>The men of Issachar understood the times so they could know what ought to be done. The house in Proverbs was built by wisdom, established by understanding, and filled by knowledge.</a:t>
            </a:r>
          </a:p>
          <a:p>
            <a:r>
              <a:rPr lang="en-US" dirty="0"/>
              <a:t>May we be leaders who do both: who look honestly at the moment before us, and who build carefully for the people who will live with our decisions.</a:t>
            </a:r>
          </a:p>
          <a:p>
            <a:r>
              <a:rPr lang="en-US" dirty="0"/>
              <a:t>Carry your circled word or phrase into the conversations you have today. Let it sharpen a question you ask. Let it slow you down where you need to slow down. Let it give you courage where you need to act.</a:t>
            </a:r>
          </a:p>
          <a:p>
            <a:r>
              <a:rPr lang="en-US" dirty="0"/>
              <a:t>Thank you for the work you do, for the care you bring to it, and for being here this morning.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EB889-C366-C6FB-171A-D9ACB02D44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96D994-3801-9D2F-C2CB-AD9D265F7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556CAC7-4D38-6F20-E189-50DE1CCCB203}"/>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5" name="Footer Placeholder 4">
            <a:extLst>
              <a:ext uri="{FF2B5EF4-FFF2-40B4-BE49-F238E27FC236}">
                <a16:creationId xmlns:a16="http://schemas.microsoft.com/office/drawing/2014/main" id="{CBC5CF46-73B2-1466-4F3D-B710D60030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2F7374-539F-6145-905C-742B1D59AA40}"/>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40416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85B32-824B-7638-EB53-9D478FC1BB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551C1F-6CB3-5106-44E4-7CE1E200FB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63C0E-1DF0-5C6B-6C32-2469B22FE6E0}"/>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5" name="Footer Placeholder 4">
            <a:extLst>
              <a:ext uri="{FF2B5EF4-FFF2-40B4-BE49-F238E27FC236}">
                <a16:creationId xmlns:a16="http://schemas.microsoft.com/office/drawing/2014/main" id="{7048940B-7A19-CF98-4EC5-6A9F661714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D1B67-A0D4-2E77-913C-826F79CFDBEE}"/>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654458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E506-DA83-37B6-CEBB-7C6A916FA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3B5745-4EF9-56CB-5B7B-F2544B2A29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CA968A-1629-C9E3-F738-F53320C7E975}"/>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5" name="Footer Placeholder 4">
            <a:extLst>
              <a:ext uri="{FF2B5EF4-FFF2-40B4-BE49-F238E27FC236}">
                <a16:creationId xmlns:a16="http://schemas.microsoft.com/office/drawing/2014/main" id="{2BCC05D4-893B-6C03-BFFB-3E2334B439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EC83F2-1040-68D2-FB52-39BD9AE67A35}"/>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67091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CD7A0-9110-4F25-1166-CE9B6F094A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0E8F76-60DF-0C0B-B725-AD8C486DF9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2F5E7A-98F9-6BE2-1F56-2FB13EEF33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5721A4-4545-5B0E-717C-B28E8C044B11}"/>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6" name="Footer Placeholder 5">
            <a:extLst>
              <a:ext uri="{FF2B5EF4-FFF2-40B4-BE49-F238E27FC236}">
                <a16:creationId xmlns:a16="http://schemas.microsoft.com/office/drawing/2014/main" id="{0EC7E4EF-3ADD-FA9D-0B8C-7DCF6CB86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4B34F5-9DC8-10AC-F260-F6BC5F525D54}"/>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156951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A68B7-F351-A640-7D90-CBE788689D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738975-341D-BA63-E90D-4D0CB84C48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97120C-1A0E-7458-939E-912047B802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8682EE-AB46-000F-F9E5-245EF2967F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83F505-B003-74B3-4B61-B8FF60E97F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F98762-EB09-3964-CFC5-34ACA3D37B5F}"/>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8" name="Footer Placeholder 7">
            <a:extLst>
              <a:ext uri="{FF2B5EF4-FFF2-40B4-BE49-F238E27FC236}">
                <a16:creationId xmlns:a16="http://schemas.microsoft.com/office/drawing/2014/main" id="{CDF08D53-E2CC-CF3D-D543-DAAA077C41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0D7054-FD60-5C44-F51E-6D20321BF153}"/>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269453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178E-660A-4396-8ACB-52B7BE7DFB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E33C8B-0D3F-F508-A2FF-38CC7BE1DA7A}"/>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4" name="Footer Placeholder 3">
            <a:extLst>
              <a:ext uri="{FF2B5EF4-FFF2-40B4-BE49-F238E27FC236}">
                <a16:creationId xmlns:a16="http://schemas.microsoft.com/office/drawing/2014/main" id="{D8FEAD01-F521-F283-56D1-FE49D4B26B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971DBD-DA49-8B67-1EF0-AA25E43B620A}"/>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3544874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C68058-4AAC-172A-69E1-0DE2EDA71756}"/>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3" name="Footer Placeholder 2">
            <a:extLst>
              <a:ext uri="{FF2B5EF4-FFF2-40B4-BE49-F238E27FC236}">
                <a16:creationId xmlns:a16="http://schemas.microsoft.com/office/drawing/2014/main" id="{55D6F14B-C0D0-BBFC-D2B5-F0CEFD473C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39B4D5A-472D-6C28-B18C-A27A306AEE4C}"/>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87473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F6582-8309-9331-DFAC-7619340DDA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E4DA43-083E-8DB6-D798-2AA31291EE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EC0BD5-8A6D-4A38-C112-D00FEE0ED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F422DB-1784-5078-2D9C-37B6AC3377E3}"/>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6" name="Footer Placeholder 5">
            <a:extLst>
              <a:ext uri="{FF2B5EF4-FFF2-40B4-BE49-F238E27FC236}">
                <a16:creationId xmlns:a16="http://schemas.microsoft.com/office/drawing/2014/main" id="{3B9E79EE-BA43-1F7A-B6AC-ADF3BBE05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B9B299-D81D-F329-971A-943F89F0F109}"/>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524489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45A9C-5373-7F88-21CE-6378F4078E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E189A2-DDD6-CD70-99FE-97731FAE3DA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FDEB99-7B7F-4B19-A031-EDBA4BB965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7A5BF9-8E4E-2C89-6B9D-D2A4185F1B74}"/>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6" name="Footer Placeholder 5">
            <a:extLst>
              <a:ext uri="{FF2B5EF4-FFF2-40B4-BE49-F238E27FC236}">
                <a16:creationId xmlns:a16="http://schemas.microsoft.com/office/drawing/2014/main" id="{0C9E4C3D-09BA-3DC1-2AEB-64230AE0E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A8B435-9B6A-81EB-C963-F784CF972390}"/>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3977903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3CDFC-5A96-4E7A-7CA9-69583E6A10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5A8530-AD43-20FD-A293-96B5AB3C7E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1A18CD-B89C-B0C1-621C-D9625CBD8DBC}"/>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5" name="Footer Placeholder 4">
            <a:extLst>
              <a:ext uri="{FF2B5EF4-FFF2-40B4-BE49-F238E27FC236}">
                <a16:creationId xmlns:a16="http://schemas.microsoft.com/office/drawing/2014/main" id="{23825A0F-92AC-9614-BD4E-C6A6423F11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6B544-1705-32D7-CF73-24B902F65EAA}"/>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165375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9D07FF-2068-B381-CABE-F2E6C8552A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BC3C32-F21F-3DDE-8014-880E97E1A2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AF0E90-E755-52D3-094E-1320FA32D14B}"/>
              </a:ext>
            </a:extLst>
          </p:cNvPr>
          <p:cNvSpPr>
            <a:spLocks noGrp="1"/>
          </p:cNvSpPr>
          <p:nvPr>
            <p:ph type="dt" sz="half" idx="10"/>
          </p:nvPr>
        </p:nvSpPr>
        <p:spPr/>
        <p:txBody>
          <a:bodyPr/>
          <a:lstStyle/>
          <a:p>
            <a:fld id="{79D3E1CB-2243-46FF-8003-DCFDA29AAA39}" type="datetimeFigureOut">
              <a:rPr lang="en-US" smtClean="0"/>
              <a:t>10/23/2026</a:t>
            </a:fld>
            <a:endParaRPr lang="en-US"/>
          </a:p>
        </p:txBody>
      </p:sp>
      <p:sp>
        <p:nvSpPr>
          <p:cNvPr id="5" name="Footer Placeholder 4">
            <a:extLst>
              <a:ext uri="{FF2B5EF4-FFF2-40B4-BE49-F238E27FC236}">
                <a16:creationId xmlns:a16="http://schemas.microsoft.com/office/drawing/2014/main" id="{B4441BDE-898C-47D3-5D5A-778B8513B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FDD53C-34AE-8E2C-075E-F89F8381F7C0}"/>
              </a:ext>
            </a:extLst>
          </p:cNvPr>
          <p:cNvSpPr>
            <a:spLocks noGrp="1"/>
          </p:cNvSpPr>
          <p:nvPr>
            <p:ph type="sldNum" sz="quarter" idx="12"/>
          </p:nvPr>
        </p:nvSpPr>
        <p:spPr/>
        <p:txBody>
          <a:bodyPr/>
          <a:lstStyle/>
          <a:p>
            <a:fld id="{BB4D23A2-7D33-423A-AC9F-C621BC3CEB94}" type="slidenum">
              <a:rPr lang="en-US" smtClean="0"/>
              <a:t>‹#›</a:t>
            </a:fld>
            <a:endParaRPr lang="en-US"/>
          </a:p>
        </p:txBody>
      </p:sp>
    </p:spTree>
    <p:extLst>
      <p:ext uri="{BB962C8B-B14F-4D97-AF65-F5344CB8AC3E}">
        <p14:creationId xmlns:p14="http://schemas.microsoft.com/office/powerpoint/2010/main" val="3415280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427D45-E6A1-8179-0CEA-2AC61034C0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083A01-F435-99A2-EA92-EB6D300C49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C4CBB3-5C3A-B336-B590-AFC9E7C144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D3E1CB-2243-46FF-8003-DCFDA29AAA39}" type="datetimeFigureOut">
              <a:rPr lang="en-US" smtClean="0"/>
              <a:t>10/23/2026</a:t>
            </a:fld>
            <a:endParaRPr lang="en-US"/>
          </a:p>
        </p:txBody>
      </p:sp>
      <p:sp>
        <p:nvSpPr>
          <p:cNvPr id="5" name="Footer Placeholder 4">
            <a:extLst>
              <a:ext uri="{FF2B5EF4-FFF2-40B4-BE49-F238E27FC236}">
                <a16:creationId xmlns:a16="http://schemas.microsoft.com/office/drawing/2014/main" id="{B86C1450-358D-0ADE-0077-580A1E3EDC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59E3F27-1745-8570-0E68-804442C692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4D23A2-7D33-423A-AC9F-C621BC3CEB94}" type="slidenum">
              <a:rPr lang="en-US" smtClean="0"/>
              <a:t>‹#›</a:t>
            </a:fld>
            <a:endParaRPr lang="en-US"/>
          </a:p>
        </p:txBody>
      </p:sp>
    </p:spTree>
    <p:extLst>
      <p:ext uri="{BB962C8B-B14F-4D97-AF65-F5344CB8AC3E}">
        <p14:creationId xmlns:p14="http://schemas.microsoft.com/office/powerpoint/2010/main" val="7095127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10" name="Rule 10"/>
          <p:cNvSpPr txBox="1"/>
          <p:nvPr/>
        </p:nvSpPr>
        <p:spPr>
          <a:xfrm>
            <a:off x="914400" y="1905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ctrTitle"/>
          </p:nvPr>
        </p:nvSpPr>
        <p:spPr>
          <a:xfrm>
            <a:off x="838200" y="2159000"/>
            <a:ext cx="10515600" cy="1651000"/>
          </a:xfrm>
          <a:prstGeom prst="rect">
            <a:avLst/>
          </a:prstGeom>
          <a:noFill/>
          <a:ln>
            <a:noFill/>
          </a:ln>
        </p:spPr>
        <p:txBody>
          <a:bodyPr wrap="square" lIns="91440" tIns="45720" rIns="91440" bIns="45720" rtlCol="0" anchor="b">
            <a:noAutofit/>
          </a:bodyPr>
          <a:lstStyle/>
          <a:p>
            <a:pPr algn="l">
              <a:lnSpc>
                <a:spcPct val="95000"/>
              </a:lnSpc>
              <a:spcBef>
                <a:spcPts val="0"/>
              </a:spcBef>
              <a:buNone/>
            </a:pPr>
            <a:r>
              <a:rPr lang="en-US" sz="4800" b="1" dirty="0">
                <a:solidFill>
                  <a:srgbClr val="FBF7EE"/>
                </a:solidFill>
                <a:latin typeface="+mj-lt"/>
              </a:rPr>
              <a:t>Discerning the Times: Leading with Wisdom</a:t>
            </a:r>
          </a:p>
        </p:txBody>
      </p:sp>
      <p:sp>
        <p:nvSpPr>
          <p:cNvPr id="3" name="Subtitle"/>
          <p:cNvSpPr>
            <a:spLocks noGrp="1"/>
          </p:cNvSpPr>
          <p:nvPr>
            <p:ph type="subTitle"/>
          </p:nvPr>
        </p:nvSpPr>
        <p:spPr>
          <a:xfrm>
            <a:off x="838200" y="3962400"/>
            <a:ext cx="10160000" cy="889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200" b="0" i="1" dirty="0">
                <a:solidFill>
                  <a:srgbClr val="D9C08A"/>
                </a:solidFill>
                <a:latin typeface="+mj-lt"/>
              </a:rPr>
              <a:t>Understanding the Moment, Stewarding the Mission,</a:t>
            </a:r>
            <a:br>
              <a:rPr lang="en-US" sz="2200" i="1" dirty="0"/>
            </a:br>
            <a:r>
              <a:rPr lang="en-US" sz="2200" b="0" i="1" dirty="0">
                <a:solidFill>
                  <a:srgbClr val="D9C08A"/>
                </a:solidFill>
                <a:latin typeface="+mj-lt"/>
              </a:rPr>
              <a:t>and Leading What Comes Next</a:t>
            </a:r>
          </a:p>
        </p:txBody>
      </p:sp>
      <p:sp>
        <p:nvSpPr>
          <p:cNvPr id="4" name="Presenter"/>
          <p:cNvSpPr txBox="1"/>
          <p:nvPr/>
        </p:nvSpPr>
        <p:spPr>
          <a:xfrm>
            <a:off x="838200" y="5334000"/>
            <a:ext cx="10515600" cy="762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800" b="1" dirty="0">
                <a:solidFill>
                  <a:srgbClr val="FBF7EE"/>
                </a:solidFill>
              </a:rPr>
              <a:t>Angela A. Johnson, PhD, MBA</a:t>
            </a:r>
          </a:p>
          <a:p>
            <a:pPr algn="l">
              <a:lnSpc>
                <a:spcPct val="100000"/>
              </a:lnSpc>
              <a:spcBef>
                <a:spcPts val="300"/>
              </a:spcBef>
              <a:buNone/>
            </a:pPr>
            <a:r>
              <a:rPr lang="en-US" sz="1600" b="0" dirty="0">
                <a:solidFill>
                  <a:srgbClr val="C9CEDA"/>
                </a:solidFill>
              </a:rPr>
              <a:t>Ultimate Financial and Legal Summit  ·  Monday, October 26, 2026</a:t>
            </a:r>
          </a:p>
        </p:txBody>
      </p:sp>
    </p:spTree>
    <p:extLst>
      <p:ext uri="{BB962C8B-B14F-4D97-AF65-F5344CB8AC3E}">
        <p14:creationId xmlns:p14="http://schemas.microsoft.com/office/powerpoint/2010/main" val="4084973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4" name="Eyebrow"/>
          <p:cNvSpPr txBox="1"/>
          <p:nvPr/>
        </p:nvSpPr>
        <p:spPr>
          <a:xfrm>
            <a:off x="1016000" y="1778000"/>
            <a:ext cx="10160000" cy="381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1600" b="1" cap="all" spc="300" dirty="0">
                <a:solidFill>
                  <a:srgbClr val="8A6A22"/>
                </a:solidFill>
              </a:rPr>
              <a:t>In Memory, With Gratitude</a:t>
            </a:r>
          </a:p>
        </p:txBody>
      </p:sp>
      <p:sp>
        <p:nvSpPr>
          <p:cNvPr id="2" name="Title"/>
          <p:cNvSpPr>
            <a:spLocks noGrp="1"/>
          </p:cNvSpPr>
          <p:nvPr>
            <p:ph type="title"/>
          </p:nvPr>
        </p:nvSpPr>
        <p:spPr>
          <a:xfrm>
            <a:off x="1016000" y="2286000"/>
            <a:ext cx="10160000" cy="10160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5400" b="1" dirty="0">
                <a:solidFill>
                  <a:srgbClr val="1F2A44"/>
                </a:solidFill>
                <a:latin typeface="+mj-lt"/>
              </a:rPr>
              <a:t>Sherrye Willis</a:t>
            </a:r>
          </a:p>
        </p:txBody>
      </p:sp>
      <p:sp>
        <p:nvSpPr>
          <p:cNvPr id="5" name="Role"/>
          <p:cNvSpPr txBox="1"/>
          <p:nvPr/>
        </p:nvSpPr>
        <p:spPr>
          <a:xfrm>
            <a:off x="1016000" y="3327400"/>
            <a:ext cx="10160000" cy="508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2200" b="0" i="1" dirty="0">
                <a:solidFill>
                  <a:srgbClr val="5B6B86"/>
                </a:solidFill>
                <a:latin typeface="+mj-lt"/>
              </a:rPr>
              <a:t>Founder, Alliance for Greater Works</a:t>
            </a:r>
          </a:p>
        </p:txBody>
      </p:sp>
      <p:sp>
        <p:nvSpPr>
          <p:cNvPr id="10" name="Rule 10"/>
          <p:cNvSpPr txBox="1"/>
          <p:nvPr/>
        </p:nvSpPr>
        <p:spPr>
          <a:xfrm>
            <a:off x="5715000" y="4114800"/>
            <a:ext cx="7620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6" name="Line"/>
          <p:cNvSpPr txBox="1"/>
          <p:nvPr/>
        </p:nvSpPr>
        <p:spPr>
          <a:xfrm>
            <a:off x="1651000" y="4445000"/>
            <a:ext cx="8890000" cy="1016000"/>
          </a:xfrm>
          <a:prstGeom prst="rect">
            <a:avLst/>
          </a:prstGeom>
          <a:noFill/>
          <a:ln>
            <a:noFill/>
          </a:ln>
        </p:spPr>
        <p:txBody>
          <a:bodyPr wrap="square" lIns="91440" tIns="45720" rIns="91440" bIns="45720" rtlCol="0" anchor="t">
            <a:noAutofit/>
          </a:bodyPr>
          <a:lstStyle/>
          <a:p>
            <a:pPr algn="ctr">
              <a:lnSpc>
                <a:spcPct val="110000"/>
              </a:lnSpc>
              <a:spcBef>
                <a:spcPts val="0"/>
              </a:spcBef>
              <a:buNone/>
            </a:pPr>
            <a:r>
              <a:rPr lang="en-US" sz="2000" b="0" dirty="0">
                <a:solidFill>
                  <a:srgbClr val="1C2333"/>
                </a:solidFill>
              </a:rPr>
              <a:t>With gratitude for the mission she founded and for the people who carry it forward.</a:t>
            </a:r>
          </a:p>
        </p:txBody>
      </p:sp>
    </p:spTree>
    <p:extLst>
      <p:ext uri="{BB962C8B-B14F-4D97-AF65-F5344CB8AC3E}">
        <p14:creationId xmlns:p14="http://schemas.microsoft.com/office/powerpoint/2010/main" val="247130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5" name="Bar"/>
          <p:cNvSpPr txBox="1"/>
          <p:nvPr/>
        </p:nvSpPr>
        <p:spPr>
          <a:xfrm>
            <a:off x="0" y="0"/>
            <a:ext cx="177800" cy="68580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914400" y="762000"/>
            <a:ext cx="10363200" cy="508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8A6A22"/>
                </a:solidFill>
              </a:rPr>
              <a:t>The Men of Issachar</a:t>
            </a:r>
          </a:p>
        </p:txBody>
      </p:sp>
      <p:sp>
        <p:nvSpPr>
          <p:cNvPr id="6" name="QuoteMark"/>
          <p:cNvSpPr txBox="1"/>
          <p:nvPr/>
        </p:nvSpPr>
        <p:spPr>
          <a:xfrm>
            <a:off x="762000" y="1333500"/>
            <a:ext cx="1524000" cy="1397000"/>
          </a:xfrm>
          <a:prstGeom prst="rect">
            <a:avLst/>
          </a:prstGeom>
          <a:noFill/>
          <a:ln>
            <a:noFill/>
          </a:ln>
        </p:spPr>
        <p:txBody>
          <a:bodyPr wrap="square" lIns="91440" tIns="0" rIns="91440" bIns="0" rtlCol="0" anchor="t">
            <a:noAutofit/>
          </a:bodyPr>
          <a:lstStyle/>
          <a:p>
            <a:pPr algn="l">
              <a:lnSpc>
                <a:spcPct val="100000"/>
              </a:lnSpc>
              <a:spcBef>
                <a:spcPts val="0"/>
              </a:spcBef>
              <a:buNone/>
            </a:pPr>
            <a:r>
              <a:rPr lang="en-US" sz="12000" b="0" dirty="0">
                <a:solidFill>
                  <a:srgbClr val="D9C08A"/>
                </a:solidFill>
                <a:latin typeface="+mj-lt"/>
              </a:rPr>
              <a:t>“</a:t>
            </a:r>
          </a:p>
        </p:txBody>
      </p:sp>
      <p:sp>
        <p:nvSpPr>
          <p:cNvPr id="3" name="Quote"/>
          <p:cNvSpPr txBox="1"/>
          <p:nvPr/>
        </p:nvSpPr>
        <p:spPr>
          <a:xfrm>
            <a:off x="1524000" y="2159000"/>
            <a:ext cx="9652000" cy="2667000"/>
          </a:xfrm>
          <a:prstGeom prst="rect">
            <a:avLst/>
          </a:prstGeom>
          <a:noFill/>
          <a:ln>
            <a:noFill/>
          </a:ln>
        </p:spPr>
        <p:txBody>
          <a:bodyPr wrap="square" lIns="91440" tIns="45720" rIns="91440" bIns="45720" rtlCol="0" anchor="ctr">
            <a:noAutofit/>
          </a:bodyPr>
          <a:lstStyle/>
          <a:p>
            <a:pPr algn="l">
              <a:lnSpc>
                <a:spcPct val="110000"/>
              </a:lnSpc>
              <a:spcBef>
                <a:spcPts val="0"/>
              </a:spcBef>
              <a:buNone/>
            </a:pPr>
            <a:r>
              <a:rPr lang="en-US" sz="4000" b="0" dirty="0">
                <a:solidFill>
                  <a:srgbClr val="1F2A44"/>
                </a:solidFill>
                <a:latin typeface="+mj-lt"/>
              </a:rPr>
              <a:t>…men who had understanding of the times, to know what Israel ought to do…</a:t>
            </a:r>
          </a:p>
        </p:txBody>
      </p:sp>
      <p:sp>
        <p:nvSpPr>
          <p:cNvPr id="10" name="Rule 10"/>
          <p:cNvSpPr txBox="1"/>
          <p:nvPr/>
        </p:nvSpPr>
        <p:spPr>
          <a:xfrm>
            <a:off x="1625600" y="5080000"/>
            <a:ext cx="7620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4" name="Ref"/>
          <p:cNvSpPr txBox="1"/>
          <p:nvPr/>
        </p:nvSpPr>
        <p:spPr>
          <a:xfrm>
            <a:off x="1524000" y="5257800"/>
            <a:ext cx="9652000" cy="4572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000" b="1" dirty="0">
                <a:solidFill>
                  <a:srgbClr val="5B6B86"/>
                </a:solidFill>
              </a:rPr>
              <a:t>1 Chronicles 12:32 — ESV</a:t>
            </a:r>
          </a:p>
        </p:txBody>
      </p:sp>
    </p:spTree>
    <p:extLst>
      <p:ext uri="{BB962C8B-B14F-4D97-AF65-F5344CB8AC3E}">
        <p14:creationId xmlns:p14="http://schemas.microsoft.com/office/powerpoint/2010/main" val="661003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5" name="Bar"/>
          <p:cNvSpPr txBox="1"/>
          <p:nvPr/>
        </p:nvSpPr>
        <p:spPr>
          <a:xfrm>
            <a:off x="0" y="0"/>
            <a:ext cx="177800" cy="68580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914400" y="762000"/>
            <a:ext cx="10363200" cy="508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8A6A22"/>
                </a:solidFill>
              </a:rPr>
              <a:t>A House Built by Wisdom</a:t>
            </a:r>
          </a:p>
        </p:txBody>
      </p:sp>
      <p:sp>
        <p:nvSpPr>
          <p:cNvPr id="6" name="QuoteMark"/>
          <p:cNvSpPr txBox="1"/>
          <p:nvPr/>
        </p:nvSpPr>
        <p:spPr>
          <a:xfrm>
            <a:off x="762000" y="1333500"/>
            <a:ext cx="1524000" cy="1397000"/>
          </a:xfrm>
          <a:prstGeom prst="rect">
            <a:avLst/>
          </a:prstGeom>
          <a:noFill/>
          <a:ln>
            <a:noFill/>
          </a:ln>
        </p:spPr>
        <p:txBody>
          <a:bodyPr wrap="square" lIns="91440" tIns="0" rIns="91440" bIns="0" rtlCol="0" anchor="t">
            <a:noAutofit/>
          </a:bodyPr>
          <a:lstStyle/>
          <a:p>
            <a:pPr algn="l">
              <a:lnSpc>
                <a:spcPct val="100000"/>
              </a:lnSpc>
              <a:spcBef>
                <a:spcPts val="0"/>
              </a:spcBef>
              <a:buNone/>
            </a:pPr>
            <a:r>
              <a:rPr lang="en-US" sz="12000" b="0" dirty="0">
                <a:solidFill>
                  <a:srgbClr val="D9C08A"/>
                </a:solidFill>
                <a:latin typeface="+mj-lt"/>
              </a:rPr>
              <a:t>“</a:t>
            </a:r>
          </a:p>
        </p:txBody>
      </p:sp>
      <p:sp>
        <p:nvSpPr>
          <p:cNvPr id="3" name="Quote"/>
          <p:cNvSpPr txBox="1"/>
          <p:nvPr/>
        </p:nvSpPr>
        <p:spPr>
          <a:xfrm>
            <a:off x="1524000" y="2032000"/>
            <a:ext cx="9906000" cy="2921000"/>
          </a:xfrm>
          <a:prstGeom prst="rect">
            <a:avLst/>
          </a:prstGeom>
          <a:noFill/>
          <a:ln>
            <a:noFill/>
          </a:ln>
        </p:spPr>
        <p:txBody>
          <a:bodyPr wrap="square" lIns="91440" tIns="45720" rIns="91440" bIns="45720" rtlCol="0" anchor="ctr">
            <a:noAutofit/>
          </a:bodyPr>
          <a:lstStyle/>
          <a:p>
            <a:pPr marL="0" indent="0" algn="l">
              <a:lnSpc>
                <a:spcPct val="105000"/>
              </a:lnSpc>
              <a:spcBef>
                <a:spcPts val="0"/>
              </a:spcBef>
              <a:buNone/>
            </a:pPr>
            <a:r>
              <a:rPr lang="en-US" sz="3400" b="0" dirty="0">
                <a:solidFill>
                  <a:srgbClr val="1F2A44"/>
                </a:solidFill>
                <a:latin typeface="+mj-lt"/>
              </a:rPr>
              <a:t>By wisdom a house is built,</a:t>
            </a:r>
          </a:p>
          <a:p>
            <a:pPr marL="457200" indent="0" algn="l">
              <a:lnSpc>
                <a:spcPct val="105000"/>
              </a:lnSpc>
              <a:spcBef>
                <a:spcPts val="0"/>
              </a:spcBef>
              <a:buNone/>
            </a:pPr>
            <a:r>
              <a:rPr lang="en-US" sz="3400" b="0" dirty="0">
                <a:solidFill>
                  <a:srgbClr val="1F2A44"/>
                </a:solidFill>
                <a:latin typeface="+mj-lt"/>
              </a:rPr>
              <a:t>and by understanding it is established;</a:t>
            </a:r>
          </a:p>
          <a:p>
            <a:pPr marL="0" indent="0" algn="l">
              <a:lnSpc>
                <a:spcPct val="105000"/>
              </a:lnSpc>
              <a:spcBef>
                <a:spcPts val="1000"/>
              </a:spcBef>
              <a:buNone/>
            </a:pPr>
            <a:r>
              <a:rPr lang="en-US" sz="3400" b="0" dirty="0">
                <a:solidFill>
                  <a:srgbClr val="1F2A44"/>
                </a:solidFill>
                <a:latin typeface="+mj-lt"/>
              </a:rPr>
              <a:t>by knowledge the rooms are filled</a:t>
            </a:r>
          </a:p>
          <a:p>
            <a:pPr marL="457200" indent="0" algn="l">
              <a:lnSpc>
                <a:spcPct val="105000"/>
              </a:lnSpc>
              <a:spcBef>
                <a:spcPts val="0"/>
              </a:spcBef>
              <a:buNone/>
            </a:pPr>
            <a:r>
              <a:rPr lang="en-US" sz="3400" b="0" dirty="0">
                <a:solidFill>
                  <a:srgbClr val="1F2A44"/>
                </a:solidFill>
                <a:latin typeface="+mj-lt"/>
              </a:rPr>
              <a:t>with all precious and pleasant riches.</a:t>
            </a:r>
          </a:p>
        </p:txBody>
      </p:sp>
      <p:sp>
        <p:nvSpPr>
          <p:cNvPr id="10" name="Rule 10"/>
          <p:cNvSpPr txBox="1"/>
          <p:nvPr/>
        </p:nvSpPr>
        <p:spPr>
          <a:xfrm>
            <a:off x="1625600" y="5080000"/>
            <a:ext cx="7620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4" name="Ref"/>
          <p:cNvSpPr txBox="1"/>
          <p:nvPr/>
        </p:nvSpPr>
        <p:spPr>
          <a:xfrm>
            <a:off x="1524000" y="5257800"/>
            <a:ext cx="9652000" cy="4572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000" b="1" dirty="0">
                <a:solidFill>
                  <a:srgbClr val="5B6B86"/>
                </a:solidFill>
              </a:rPr>
              <a:t>Proverbs 24:3–4 — ESV</a:t>
            </a:r>
          </a:p>
        </p:txBody>
      </p:sp>
    </p:spTree>
    <p:extLst>
      <p:ext uri="{BB962C8B-B14F-4D97-AF65-F5344CB8AC3E}">
        <p14:creationId xmlns:p14="http://schemas.microsoft.com/office/powerpoint/2010/main" val="2082541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A Sequence for Leadership</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Card 1"/>
          <p:cNvSpPr txBox="1"/>
          <p:nvPr/>
        </p:nvSpPr>
        <p:spPr>
          <a:xfrm>
            <a:off x="914400" y="2286000"/>
            <a:ext cx="3098800" cy="3175000"/>
          </a:xfrm>
          <a:prstGeom prst="rect">
            <a:avLst/>
          </a:prstGeom>
          <a:solidFill>
            <a:srgbClr val="F3EAD6"/>
          </a:solidFill>
          <a:ln>
            <a:noFill/>
          </a:ln>
        </p:spPr>
        <p:txBody>
          <a:bodyPr wrap="square" lIns="254000" tIns="279400" rIns="254000" bIns="279400" rtlCol="0" anchor="t">
            <a:noAutofit/>
          </a:bodyPr>
          <a:lstStyle/>
          <a:p>
            <a:pPr algn="l">
              <a:lnSpc>
                <a:spcPct val="100000"/>
              </a:lnSpc>
              <a:spcBef>
                <a:spcPts val="0"/>
              </a:spcBef>
              <a:buNone/>
            </a:pPr>
            <a:r>
              <a:rPr lang="en-US" sz="4000" b="0" dirty="0">
                <a:solidFill>
                  <a:srgbClr val="8A6A22"/>
                </a:solidFill>
                <a:latin typeface="+mj-lt"/>
              </a:rPr>
              <a:t>01</a:t>
            </a:r>
          </a:p>
          <a:p>
            <a:pPr algn="l">
              <a:lnSpc>
                <a:spcPct val="100000"/>
              </a:lnSpc>
              <a:spcBef>
                <a:spcPts val="1800"/>
              </a:spcBef>
              <a:buNone/>
            </a:pPr>
            <a:r>
              <a:rPr lang="en-US" sz="2800" b="1" dirty="0">
                <a:solidFill>
                  <a:srgbClr val="1F2A44"/>
                </a:solidFill>
                <a:latin typeface="+mj-lt"/>
              </a:rPr>
              <a:t>Pay attention</a:t>
            </a:r>
          </a:p>
          <a:p>
            <a:pPr algn="l">
              <a:lnSpc>
                <a:spcPct val="105000"/>
              </a:lnSpc>
              <a:spcBef>
                <a:spcPts val="600"/>
              </a:spcBef>
              <a:buNone/>
            </a:pPr>
            <a:r>
              <a:rPr lang="en-US" sz="2000" b="0" dirty="0">
                <a:solidFill>
                  <a:srgbClr val="1C2333"/>
                </a:solidFill>
              </a:rPr>
              <a:t>to the time we are in</a:t>
            </a:r>
          </a:p>
        </p:txBody>
      </p:sp>
      <p:sp>
        <p:nvSpPr>
          <p:cNvPr id="30" name="Arrow 1"/>
          <p:cNvSpPr txBox="1"/>
          <p:nvPr/>
        </p:nvSpPr>
        <p:spPr>
          <a:xfrm>
            <a:off x="4127500" y="3695700"/>
            <a:ext cx="304800" cy="355600"/>
          </a:xfrm>
          <a:prstGeom prst="chevron">
            <a:avLst/>
          </a:prstGeom>
          <a:solidFill>
            <a:srgbClr val="B8913A"/>
          </a:solidFill>
          <a:ln>
            <a:noFill/>
          </a:ln>
        </p:spPr>
        <p:txBody>
          <a:bodyPr wrap="square" lIns="91440" tIns="45720" rIns="91440" bIns="45720" rtlCol="0" anchor="t">
            <a:noAutofit/>
          </a:bodyPr>
          <a:lstStyle/>
          <a:p>
            <a:endParaRPr lang="en-US" dirty="0"/>
          </a:p>
        </p:txBody>
      </p:sp>
      <p:sp>
        <p:nvSpPr>
          <p:cNvPr id="21" name="Card 2"/>
          <p:cNvSpPr txBox="1"/>
          <p:nvPr/>
        </p:nvSpPr>
        <p:spPr>
          <a:xfrm>
            <a:off x="4546600" y="2286000"/>
            <a:ext cx="3098800" cy="3175000"/>
          </a:xfrm>
          <a:prstGeom prst="rect">
            <a:avLst/>
          </a:prstGeom>
          <a:solidFill>
            <a:srgbClr val="F3EAD6"/>
          </a:solidFill>
          <a:ln>
            <a:noFill/>
          </a:ln>
        </p:spPr>
        <p:txBody>
          <a:bodyPr wrap="square" lIns="254000" tIns="279400" rIns="254000" bIns="279400" rtlCol="0" anchor="t">
            <a:noAutofit/>
          </a:bodyPr>
          <a:lstStyle/>
          <a:p>
            <a:pPr algn="l">
              <a:lnSpc>
                <a:spcPct val="100000"/>
              </a:lnSpc>
              <a:spcBef>
                <a:spcPts val="0"/>
              </a:spcBef>
              <a:buNone/>
            </a:pPr>
            <a:r>
              <a:rPr lang="en-US" sz="4000" b="0" dirty="0">
                <a:solidFill>
                  <a:srgbClr val="8A6A22"/>
                </a:solidFill>
                <a:latin typeface="+mj-lt"/>
              </a:rPr>
              <a:t>02</a:t>
            </a:r>
          </a:p>
          <a:p>
            <a:pPr algn="l">
              <a:lnSpc>
                <a:spcPct val="100000"/>
              </a:lnSpc>
              <a:spcBef>
                <a:spcPts val="1800"/>
              </a:spcBef>
              <a:buNone/>
            </a:pPr>
            <a:r>
              <a:rPr lang="en-US" sz="2800" b="1" dirty="0">
                <a:solidFill>
                  <a:srgbClr val="1F2A44"/>
                </a:solidFill>
                <a:latin typeface="+mj-lt"/>
              </a:rPr>
              <a:t>Discern</a:t>
            </a:r>
          </a:p>
          <a:p>
            <a:pPr algn="l">
              <a:lnSpc>
                <a:spcPct val="105000"/>
              </a:lnSpc>
              <a:spcBef>
                <a:spcPts val="600"/>
              </a:spcBef>
              <a:buNone/>
            </a:pPr>
            <a:r>
              <a:rPr lang="en-US" sz="2000" b="0" dirty="0">
                <a:solidFill>
                  <a:srgbClr val="1C2333"/>
                </a:solidFill>
              </a:rPr>
              <a:t>what we ought to do</a:t>
            </a:r>
          </a:p>
        </p:txBody>
      </p:sp>
      <p:sp>
        <p:nvSpPr>
          <p:cNvPr id="31" name="Arrow 2"/>
          <p:cNvSpPr txBox="1"/>
          <p:nvPr/>
        </p:nvSpPr>
        <p:spPr>
          <a:xfrm>
            <a:off x="7759700" y="3695700"/>
            <a:ext cx="304800" cy="355600"/>
          </a:xfrm>
          <a:prstGeom prst="chevron">
            <a:avLst/>
          </a:prstGeom>
          <a:solidFill>
            <a:srgbClr val="B8913A"/>
          </a:solidFill>
          <a:ln>
            <a:noFill/>
          </a:ln>
        </p:spPr>
        <p:txBody>
          <a:bodyPr wrap="square" lIns="91440" tIns="45720" rIns="91440" bIns="45720" rtlCol="0" anchor="t">
            <a:noAutofit/>
          </a:bodyPr>
          <a:lstStyle/>
          <a:p>
            <a:endParaRPr lang="en-US" dirty="0"/>
          </a:p>
        </p:txBody>
      </p:sp>
      <p:sp>
        <p:nvSpPr>
          <p:cNvPr id="22" name="Card 3"/>
          <p:cNvSpPr txBox="1"/>
          <p:nvPr/>
        </p:nvSpPr>
        <p:spPr>
          <a:xfrm>
            <a:off x="8178800" y="2286000"/>
            <a:ext cx="3098800" cy="3175000"/>
          </a:xfrm>
          <a:prstGeom prst="rect">
            <a:avLst/>
          </a:prstGeom>
          <a:solidFill>
            <a:srgbClr val="F3EAD6"/>
          </a:solidFill>
          <a:ln>
            <a:noFill/>
          </a:ln>
        </p:spPr>
        <p:txBody>
          <a:bodyPr wrap="square" lIns="254000" tIns="279400" rIns="254000" bIns="279400" rtlCol="0" anchor="t">
            <a:noAutofit/>
          </a:bodyPr>
          <a:lstStyle/>
          <a:p>
            <a:pPr algn="l">
              <a:lnSpc>
                <a:spcPct val="100000"/>
              </a:lnSpc>
              <a:spcBef>
                <a:spcPts val="0"/>
              </a:spcBef>
              <a:buNone/>
            </a:pPr>
            <a:r>
              <a:rPr lang="en-US" sz="4000" b="0" dirty="0">
                <a:solidFill>
                  <a:srgbClr val="8A6A22"/>
                </a:solidFill>
                <a:latin typeface="+mj-lt"/>
              </a:rPr>
              <a:t>03</a:t>
            </a:r>
          </a:p>
          <a:p>
            <a:pPr algn="l">
              <a:lnSpc>
                <a:spcPct val="100000"/>
              </a:lnSpc>
              <a:spcBef>
                <a:spcPts val="1800"/>
              </a:spcBef>
              <a:buNone/>
            </a:pPr>
            <a:r>
              <a:rPr lang="en-US" sz="2800" b="1" dirty="0">
                <a:solidFill>
                  <a:srgbClr val="1F2A44"/>
                </a:solidFill>
                <a:latin typeface="+mj-lt"/>
              </a:rPr>
              <a:t>Build</a:t>
            </a:r>
          </a:p>
          <a:p>
            <a:pPr algn="l">
              <a:lnSpc>
                <a:spcPct val="105000"/>
              </a:lnSpc>
              <a:spcBef>
                <a:spcPts val="600"/>
              </a:spcBef>
              <a:buNone/>
            </a:pPr>
            <a:r>
              <a:rPr lang="en-US" sz="2000" b="0" dirty="0">
                <a:solidFill>
                  <a:srgbClr val="1C2333"/>
                </a:solidFill>
              </a:rPr>
              <a:t>with wisdom, understanding, and knowledge</a:t>
            </a:r>
          </a:p>
        </p:txBody>
      </p:sp>
    </p:spTree>
    <p:extLst>
      <p:ext uri="{BB962C8B-B14F-4D97-AF65-F5344CB8AC3E}">
        <p14:creationId xmlns:p14="http://schemas.microsoft.com/office/powerpoint/2010/main" val="744295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2413000"/>
            <a:ext cx="7112000" cy="381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Part One</a:t>
            </a:r>
          </a:p>
        </p:txBody>
      </p:sp>
      <p:sp>
        <p:nvSpPr>
          <p:cNvPr id="2" name="Title"/>
          <p:cNvSpPr>
            <a:spLocks noGrp="1"/>
          </p:cNvSpPr>
          <p:nvPr>
            <p:ph type="title"/>
          </p:nvPr>
        </p:nvSpPr>
        <p:spPr>
          <a:xfrm>
            <a:off x="838200" y="2870200"/>
            <a:ext cx="7874000" cy="1651000"/>
          </a:xfrm>
          <a:prstGeom prst="rect">
            <a:avLst/>
          </a:prstGeom>
          <a:noFill/>
          <a:ln>
            <a:noFill/>
          </a:ln>
        </p:spPr>
        <p:txBody>
          <a:bodyPr wrap="square" lIns="91440" tIns="45720" rIns="91440" bIns="45720" rtlCol="0" anchor="t">
            <a:noAutofit/>
          </a:bodyPr>
          <a:lstStyle/>
          <a:p>
            <a:pPr algn="l">
              <a:lnSpc>
                <a:spcPct val="95000"/>
              </a:lnSpc>
              <a:spcBef>
                <a:spcPts val="0"/>
              </a:spcBef>
              <a:buNone/>
            </a:pPr>
            <a:r>
              <a:rPr lang="en-US" sz="5000" b="1" dirty="0">
                <a:solidFill>
                  <a:srgbClr val="FBF7EE"/>
                </a:solidFill>
                <a:latin typeface="+mj-lt"/>
              </a:rPr>
              <a:t>Understanding the Moment</a:t>
            </a:r>
          </a:p>
        </p:txBody>
      </p:sp>
      <p:sp>
        <p:nvSpPr>
          <p:cNvPr id="9" name="Rule 9"/>
          <p:cNvSpPr txBox="1"/>
          <p:nvPr/>
        </p:nvSpPr>
        <p:spPr>
          <a:xfrm>
            <a:off x="914400" y="472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3952574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Questions for Discernment</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Num 1"/>
          <p:cNvSpPr txBox="1"/>
          <p:nvPr/>
        </p:nvSpPr>
        <p:spPr>
          <a:xfrm>
            <a:off x="838200" y="19050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01</a:t>
            </a:r>
          </a:p>
        </p:txBody>
      </p:sp>
      <p:sp>
        <p:nvSpPr>
          <p:cNvPr id="30" name="Q 1"/>
          <p:cNvSpPr txBox="1"/>
          <p:nvPr/>
        </p:nvSpPr>
        <p:spPr>
          <a:xfrm>
            <a:off x="1727200" y="19050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has changed?</a:t>
            </a:r>
          </a:p>
        </p:txBody>
      </p:sp>
      <p:sp>
        <p:nvSpPr>
          <p:cNvPr id="40" name="Rule 40"/>
          <p:cNvSpPr txBox="1"/>
          <p:nvPr/>
        </p:nvSpPr>
        <p:spPr>
          <a:xfrm>
            <a:off x="1727200" y="26797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1" name="Num 2"/>
          <p:cNvSpPr txBox="1"/>
          <p:nvPr/>
        </p:nvSpPr>
        <p:spPr>
          <a:xfrm>
            <a:off x="838200" y="27432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02</a:t>
            </a:r>
          </a:p>
        </p:txBody>
      </p:sp>
      <p:sp>
        <p:nvSpPr>
          <p:cNvPr id="31" name="Q 2"/>
          <p:cNvSpPr txBox="1"/>
          <p:nvPr/>
        </p:nvSpPr>
        <p:spPr>
          <a:xfrm>
            <a:off x="1727200" y="27432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has remained constant?</a:t>
            </a:r>
          </a:p>
        </p:txBody>
      </p:sp>
      <p:sp>
        <p:nvSpPr>
          <p:cNvPr id="41" name="Rule 41"/>
          <p:cNvSpPr txBox="1"/>
          <p:nvPr/>
        </p:nvSpPr>
        <p:spPr>
          <a:xfrm>
            <a:off x="1727200" y="35179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2" name="Num 3"/>
          <p:cNvSpPr txBox="1"/>
          <p:nvPr/>
        </p:nvSpPr>
        <p:spPr>
          <a:xfrm>
            <a:off x="838200" y="35814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03</a:t>
            </a:r>
          </a:p>
        </p:txBody>
      </p:sp>
      <p:sp>
        <p:nvSpPr>
          <p:cNvPr id="32" name="Q 3"/>
          <p:cNvSpPr txBox="1"/>
          <p:nvPr/>
        </p:nvSpPr>
        <p:spPr>
          <a:xfrm>
            <a:off x="1727200" y="35814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Who is affected but not in the room?</a:t>
            </a:r>
          </a:p>
        </p:txBody>
      </p:sp>
      <p:sp>
        <p:nvSpPr>
          <p:cNvPr id="42" name="Rule 42"/>
          <p:cNvSpPr txBox="1"/>
          <p:nvPr/>
        </p:nvSpPr>
        <p:spPr>
          <a:xfrm>
            <a:off x="1727200" y="43561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3" name="Num 4"/>
          <p:cNvSpPr txBox="1"/>
          <p:nvPr/>
        </p:nvSpPr>
        <p:spPr>
          <a:xfrm>
            <a:off x="838200" y="44196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04</a:t>
            </a:r>
          </a:p>
        </p:txBody>
      </p:sp>
      <p:sp>
        <p:nvSpPr>
          <p:cNvPr id="33" name="Q 4"/>
          <p:cNvSpPr txBox="1"/>
          <p:nvPr/>
        </p:nvSpPr>
        <p:spPr>
          <a:xfrm>
            <a:off x="1727200" y="44196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do we know, and what are we assuming?</a:t>
            </a:r>
          </a:p>
        </p:txBody>
      </p:sp>
      <p:sp>
        <p:nvSpPr>
          <p:cNvPr id="43" name="Rule 43"/>
          <p:cNvSpPr txBox="1"/>
          <p:nvPr/>
        </p:nvSpPr>
        <p:spPr>
          <a:xfrm>
            <a:off x="1727200" y="5194300"/>
            <a:ext cx="9652000" cy="12700"/>
          </a:xfrm>
          <a:prstGeom prst="rect">
            <a:avLst/>
          </a:prstGeom>
          <a:solidFill>
            <a:srgbClr val="E4D7B8"/>
          </a:solidFill>
          <a:ln>
            <a:noFill/>
          </a:ln>
        </p:spPr>
        <p:txBody>
          <a:bodyPr wrap="square" lIns="91440" tIns="45720" rIns="91440" bIns="45720" rtlCol="0" anchor="t">
            <a:noAutofit/>
          </a:bodyPr>
          <a:lstStyle/>
          <a:p>
            <a:endParaRPr lang="en-US" dirty="0"/>
          </a:p>
        </p:txBody>
      </p:sp>
      <p:sp>
        <p:nvSpPr>
          <p:cNvPr id="24" name="Num 5"/>
          <p:cNvSpPr txBox="1"/>
          <p:nvPr/>
        </p:nvSpPr>
        <p:spPr>
          <a:xfrm>
            <a:off x="838200" y="5257800"/>
            <a:ext cx="76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800" b="0" dirty="0">
                <a:solidFill>
                  <a:srgbClr val="8A6A22"/>
                </a:solidFill>
                <a:latin typeface="+mj-lt"/>
              </a:rPr>
              <a:t>05</a:t>
            </a:r>
          </a:p>
        </p:txBody>
      </p:sp>
      <p:sp>
        <p:nvSpPr>
          <p:cNvPr id="34" name="Q 5"/>
          <p:cNvSpPr txBox="1"/>
          <p:nvPr/>
        </p:nvSpPr>
        <p:spPr>
          <a:xfrm>
            <a:off x="1727200" y="5257800"/>
            <a:ext cx="96520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dirty="0">
                <a:solidFill>
                  <a:srgbClr val="1F2A44"/>
                </a:solidFill>
                <a:latin typeface="+mj-lt"/>
              </a:rPr>
              <a:t>What does this moment require of us?</a:t>
            </a:r>
          </a:p>
        </p:txBody>
      </p:sp>
    </p:spTree>
    <p:extLst>
      <p:ext uri="{BB962C8B-B14F-4D97-AF65-F5344CB8AC3E}">
        <p14:creationId xmlns:p14="http://schemas.microsoft.com/office/powerpoint/2010/main" val="396880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9" name="Rule 9"/>
          <p:cNvSpPr txBox="1"/>
          <p:nvPr/>
        </p:nvSpPr>
        <p:spPr>
          <a:xfrm>
            <a:off x="5689600" y="1905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1524000" y="2286000"/>
            <a:ext cx="9144000" cy="2540000"/>
          </a:xfrm>
          <a:prstGeom prst="rect">
            <a:avLst/>
          </a:prstGeom>
          <a:noFill/>
          <a:ln>
            <a:noFill/>
          </a:ln>
        </p:spPr>
        <p:txBody>
          <a:bodyPr wrap="square" lIns="91440" tIns="45720" rIns="91440" bIns="45720" rtlCol="0" anchor="ctr">
            <a:noAutofit/>
          </a:bodyPr>
          <a:lstStyle/>
          <a:p>
            <a:pPr algn="ctr">
              <a:lnSpc>
                <a:spcPct val="110000"/>
              </a:lnSpc>
              <a:spcBef>
                <a:spcPts val="0"/>
              </a:spcBef>
              <a:buNone/>
            </a:pPr>
            <a:r>
              <a:rPr lang="en-US" sz="4000" b="1" dirty="0">
                <a:solidFill>
                  <a:srgbClr val="1F2A44"/>
                </a:solidFill>
                <a:latin typeface="+mj-lt"/>
              </a:rPr>
              <a:t>Discernment begins when we are willing to look carefully—and to tell the truth about what we see.</a:t>
            </a:r>
            <a:br>
              <a:rPr lang="en-US" sz="4000" b="1" dirty="0">
                <a:solidFill>
                  <a:srgbClr val="1F2A44"/>
                </a:solidFill>
                <a:latin typeface="+mj-lt"/>
              </a:rPr>
            </a:br>
            <a:r>
              <a:rPr lang="en-US" sz="4000" b="1" dirty="0">
                <a:solidFill>
                  <a:srgbClr val="1F2A44"/>
                </a:solidFill>
                <a:latin typeface="+mj-lt"/>
              </a:rPr>
              <a:t>(Poll 1)</a:t>
            </a:r>
          </a:p>
        </p:txBody>
      </p:sp>
      <p:sp>
        <p:nvSpPr>
          <p:cNvPr id="10" name="Rule 10"/>
          <p:cNvSpPr txBox="1"/>
          <p:nvPr/>
        </p:nvSpPr>
        <p:spPr>
          <a:xfrm>
            <a:off x="5689600" y="5080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48736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2413000"/>
            <a:ext cx="7112000" cy="381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Part Two</a:t>
            </a:r>
          </a:p>
        </p:txBody>
      </p:sp>
      <p:sp>
        <p:nvSpPr>
          <p:cNvPr id="2" name="Title"/>
          <p:cNvSpPr>
            <a:spLocks noGrp="1"/>
          </p:cNvSpPr>
          <p:nvPr>
            <p:ph type="title"/>
          </p:nvPr>
        </p:nvSpPr>
        <p:spPr>
          <a:xfrm>
            <a:off x="838200" y="2870200"/>
            <a:ext cx="7874000" cy="1651000"/>
          </a:xfrm>
          <a:prstGeom prst="rect">
            <a:avLst/>
          </a:prstGeom>
          <a:noFill/>
          <a:ln>
            <a:noFill/>
          </a:ln>
        </p:spPr>
        <p:txBody>
          <a:bodyPr wrap="square" lIns="91440" tIns="45720" rIns="91440" bIns="45720" rtlCol="0" anchor="t">
            <a:noAutofit/>
          </a:bodyPr>
          <a:lstStyle/>
          <a:p>
            <a:pPr algn="l">
              <a:lnSpc>
                <a:spcPct val="95000"/>
              </a:lnSpc>
              <a:spcBef>
                <a:spcPts val="0"/>
              </a:spcBef>
              <a:buNone/>
            </a:pPr>
            <a:r>
              <a:rPr lang="en-US" sz="5000" b="1" dirty="0">
                <a:solidFill>
                  <a:srgbClr val="FBF7EE"/>
                </a:solidFill>
                <a:latin typeface="+mj-lt"/>
              </a:rPr>
              <a:t>Stewarding the Mission</a:t>
            </a:r>
          </a:p>
        </p:txBody>
      </p:sp>
      <p:sp>
        <p:nvSpPr>
          <p:cNvPr id="9" name="Rule 9"/>
          <p:cNvSpPr txBox="1"/>
          <p:nvPr/>
        </p:nvSpPr>
        <p:spPr>
          <a:xfrm>
            <a:off x="914400" y="472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pic>
        <p:nvPicPr>
          <p:cNvPr id="10" name="Graphic 10" descr="House outline, Proverbs 24:3–4"/>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0" y="1905000"/>
            <a:ext cx="2794000" cy="2794000"/>
          </a:xfrm>
          <a:prstGeom prst="rect">
            <a:avLst/>
          </a:prstGeom>
        </p:spPr>
      </p:pic>
    </p:spTree>
    <p:extLst>
      <p:ext uri="{BB962C8B-B14F-4D97-AF65-F5344CB8AC3E}">
        <p14:creationId xmlns:p14="http://schemas.microsoft.com/office/powerpoint/2010/main" val="3540082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Stewardship Is Not Simply Preservation</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5" name="Lead"/>
          <p:cNvSpPr txBox="1"/>
          <p:nvPr/>
        </p:nvSpPr>
        <p:spPr>
          <a:xfrm>
            <a:off x="838200" y="2362200"/>
            <a:ext cx="10515600" cy="508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000" b="0" i="1" dirty="0">
                <a:solidFill>
                  <a:srgbClr val="5B6B86"/>
                </a:solidFill>
              </a:rPr>
              <a:t>To steward something well is to…</a:t>
            </a:r>
          </a:p>
        </p:txBody>
      </p:sp>
      <p:sp>
        <p:nvSpPr>
          <p:cNvPr id="20" name="Rule 20"/>
          <p:cNvSpPr txBox="1"/>
          <p:nvPr/>
        </p:nvSpPr>
        <p:spPr>
          <a:xfrm>
            <a:off x="914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0" name="Item 1"/>
          <p:cNvSpPr txBox="1"/>
          <p:nvPr/>
        </p:nvSpPr>
        <p:spPr>
          <a:xfrm>
            <a:off x="825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Understand</a:t>
            </a:r>
          </a:p>
          <a:p>
            <a:pPr algn="l">
              <a:lnSpc>
                <a:spcPct val="105000"/>
              </a:lnSpc>
              <a:spcBef>
                <a:spcPts val="800"/>
              </a:spcBef>
              <a:buNone/>
            </a:pPr>
            <a:r>
              <a:rPr lang="en-US" sz="2000" b="0" dirty="0">
                <a:solidFill>
                  <a:srgbClr val="1C2333"/>
                </a:solidFill>
              </a:rPr>
              <a:t>what has been entrusted to us</a:t>
            </a:r>
          </a:p>
        </p:txBody>
      </p:sp>
      <p:sp>
        <p:nvSpPr>
          <p:cNvPr id="21" name="Rule 21"/>
          <p:cNvSpPr txBox="1"/>
          <p:nvPr/>
        </p:nvSpPr>
        <p:spPr>
          <a:xfrm>
            <a:off x="3581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1" name="Item 2"/>
          <p:cNvSpPr txBox="1"/>
          <p:nvPr/>
        </p:nvSpPr>
        <p:spPr>
          <a:xfrm>
            <a:off x="3492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Protect</a:t>
            </a:r>
          </a:p>
          <a:p>
            <a:pPr algn="l">
              <a:lnSpc>
                <a:spcPct val="105000"/>
              </a:lnSpc>
              <a:spcBef>
                <a:spcPts val="800"/>
              </a:spcBef>
              <a:buNone/>
            </a:pPr>
            <a:r>
              <a:rPr lang="en-US" sz="2000" b="0" dirty="0">
                <a:solidFill>
                  <a:srgbClr val="1C2333"/>
                </a:solidFill>
              </a:rPr>
              <a:t>what is essential</a:t>
            </a:r>
          </a:p>
        </p:txBody>
      </p:sp>
      <p:sp>
        <p:nvSpPr>
          <p:cNvPr id="22" name="Rule 22"/>
          <p:cNvSpPr txBox="1"/>
          <p:nvPr/>
        </p:nvSpPr>
        <p:spPr>
          <a:xfrm>
            <a:off x="6248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2" name="Item 3"/>
          <p:cNvSpPr txBox="1"/>
          <p:nvPr/>
        </p:nvSpPr>
        <p:spPr>
          <a:xfrm>
            <a:off x="6159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Address</a:t>
            </a:r>
          </a:p>
          <a:p>
            <a:pPr algn="l">
              <a:lnSpc>
                <a:spcPct val="105000"/>
              </a:lnSpc>
              <a:spcBef>
                <a:spcPts val="800"/>
              </a:spcBef>
              <a:buNone/>
            </a:pPr>
            <a:r>
              <a:rPr lang="en-US" sz="2000" b="0" dirty="0">
                <a:solidFill>
                  <a:srgbClr val="1C2333"/>
                </a:solidFill>
              </a:rPr>
              <a:t>what is fragile</a:t>
            </a:r>
          </a:p>
        </p:txBody>
      </p:sp>
      <p:sp>
        <p:nvSpPr>
          <p:cNvPr id="23" name="Rule 23"/>
          <p:cNvSpPr txBox="1"/>
          <p:nvPr/>
        </p:nvSpPr>
        <p:spPr>
          <a:xfrm>
            <a:off x="8915400" y="3657600"/>
            <a:ext cx="2362200" cy="50800"/>
          </a:xfrm>
          <a:prstGeom prst="rect">
            <a:avLst/>
          </a:prstGeom>
          <a:solidFill>
            <a:srgbClr val="1F2A44"/>
          </a:solidFill>
          <a:ln>
            <a:noFill/>
          </a:ln>
        </p:spPr>
        <p:txBody>
          <a:bodyPr wrap="square" lIns="91440" tIns="45720" rIns="91440" bIns="45720" rtlCol="0" anchor="t">
            <a:noAutofit/>
          </a:bodyPr>
          <a:lstStyle/>
          <a:p>
            <a:endParaRPr lang="en-US" dirty="0"/>
          </a:p>
        </p:txBody>
      </p:sp>
      <p:sp>
        <p:nvSpPr>
          <p:cNvPr id="33" name="Item 4"/>
          <p:cNvSpPr txBox="1"/>
          <p:nvPr/>
        </p:nvSpPr>
        <p:spPr>
          <a:xfrm>
            <a:off x="8826500" y="3860800"/>
            <a:ext cx="2540000" cy="2794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2800" b="1" dirty="0">
                <a:solidFill>
                  <a:srgbClr val="1F2A44"/>
                </a:solidFill>
                <a:latin typeface="+mj-lt"/>
              </a:rPr>
              <a:t>Prepare</a:t>
            </a:r>
          </a:p>
          <a:p>
            <a:pPr algn="l">
              <a:lnSpc>
                <a:spcPct val="105000"/>
              </a:lnSpc>
              <a:spcBef>
                <a:spcPts val="800"/>
              </a:spcBef>
              <a:buNone/>
            </a:pPr>
            <a:r>
              <a:rPr lang="en-US" sz="2000" b="0" dirty="0">
                <a:solidFill>
                  <a:srgbClr val="1C2333"/>
                </a:solidFill>
              </a:rPr>
              <a:t>it to serve in the season ahead</a:t>
            </a:r>
          </a:p>
        </p:txBody>
      </p:sp>
    </p:spTree>
    <p:extLst>
      <p:ext uri="{BB962C8B-B14F-4D97-AF65-F5344CB8AC3E}">
        <p14:creationId xmlns:p14="http://schemas.microsoft.com/office/powerpoint/2010/main" val="1271722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9" name="Rule 9"/>
          <p:cNvSpPr txBox="1"/>
          <p:nvPr/>
        </p:nvSpPr>
        <p:spPr>
          <a:xfrm>
            <a:off x="5689600" y="1905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1524000" y="2286000"/>
            <a:ext cx="9144000" cy="2540000"/>
          </a:xfrm>
          <a:prstGeom prst="rect">
            <a:avLst/>
          </a:prstGeom>
          <a:noFill/>
          <a:ln>
            <a:noFill/>
          </a:ln>
        </p:spPr>
        <p:txBody>
          <a:bodyPr wrap="square" lIns="91440" tIns="45720" rIns="91440" bIns="45720" rtlCol="0" anchor="ctr">
            <a:noAutofit/>
          </a:bodyPr>
          <a:lstStyle/>
          <a:p>
            <a:pPr algn="ctr">
              <a:lnSpc>
                <a:spcPct val="110000"/>
              </a:lnSpc>
              <a:spcBef>
                <a:spcPts val="0"/>
              </a:spcBef>
              <a:buNone/>
            </a:pPr>
            <a:r>
              <a:rPr lang="en-US" sz="4000" b="1" dirty="0">
                <a:solidFill>
                  <a:srgbClr val="1F2A44"/>
                </a:solidFill>
                <a:latin typeface="+mj-lt"/>
              </a:rPr>
              <a:t>Wisdom is not opposed to vision. Wisdom helps vision become something people can inhabit.</a:t>
            </a:r>
            <a:br>
              <a:rPr lang="en-US" sz="4000" b="1" dirty="0">
                <a:solidFill>
                  <a:srgbClr val="1F2A44"/>
                </a:solidFill>
                <a:latin typeface="+mj-lt"/>
              </a:rPr>
            </a:br>
            <a:r>
              <a:rPr lang="en-US" sz="4000" b="1" dirty="0">
                <a:solidFill>
                  <a:srgbClr val="1F2A44"/>
                </a:solidFill>
                <a:latin typeface="+mj-lt"/>
              </a:rPr>
              <a:t>(Poll 2)</a:t>
            </a:r>
          </a:p>
        </p:txBody>
      </p:sp>
      <p:sp>
        <p:nvSpPr>
          <p:cNvPr id="10" name="Rule 10"/>
          <p:cNvSpPr txBox="1"/>
          <p:nvPr/>
        </p:nvSpPr>
        <p:spPr>
          <a:xfrm>
            <a:off x="5689600" y="5080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1985330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2413000"/>
            <a:ext cx="7112000" cy="3810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Part Three</a:t>
            </a:r>
          </a:p>
        </p:txBody>
      </p:sp>
      <p:sp>
        <p:nvSpPr>
          <p:cNvPr id="2" name="Title"/>
          <p:cNvSpPr>
            <a:spLocks noGrp="1"/>
          </p:cNvSpPr>
          <p:nvPr>
            <p:ph type="title"/>
          </p:nvPr>
        </p:nvSpPr>
        <p:spPr>
          <a:xfrm>
            <a:off x="838200" y="2870200"/>
            <a:ext cx="6096000" cy="1651000"/>
          </a:xfrm>
          <a:prstGeom prst="rect">
            <a:avLst/>
          </a:prstGeom>
          <a:noFill/>
          <a:ln>
            <a:noFill/>
          </a:ln>
        </p:spPr>
        <p:txBody>
          <a:bodyPr wrap="square" lIns="91440" tIns="45720" rIns="91440" bIns="45720" rtlCol="0" anchor="t">
            <a:noAutofit/>
          </a:bodyPr>
          <a:lstStyle/>
          <a:p>
            <a:pPr algn="l">
              <a:lnSpc>
                <a:spcPct val="95000"/>
              </a:lnSpc>
              <a:spcBef>
                <a:spcPts val="0"/>
              </a:spcBef>
              <a:buNone/>
            </a:pPr>
            <a:r>
              <a:rPr lang="en-US" sz="5000" b="1" dirty="0">
                <a:solidFill>
                  <a:srgbClr val="FBF7EE"/>
                </a:solidFill>
                <a:latin typeface="+mj-lt"/>
              </a:rPr>
              <a:t>Leading What Comes Next</a:t>
            </a:r>
          </a:p>
        </p:txBody>
      </p:sp>
      <p:sp>
        <p:nvSpPr>
          <p:cNvPr id="9" name="Rule 9"/>
          <p:cNvSpPr txBox="1"/>
          <p:nvPr/>
        </p:nvSpPr>
        <p:spPr>
          <a:xfrm>
            <a:off x="914400" y="472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Tree>
    <p:extLst>
      <p:ext uri="{BB962C8B-B14F-4D97-AF65-F5344CB8AC3E}">
        <p14:creationId xmlns:p14="http://schemas.microsoft.com/office/powerpoint/2010/main" val="263741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838200" y="609600"/>
            <a:ext cx="10515600" cy="762000"/>
          </a:xfrm>
          <a:prstGeom prst="rect">
            <a:avLst/>
          </a:prstGeom>
          <a:noFill/>
          <a:ln>
            <a:noFill/>
          </a:ln>
        </p:spPr>
        <p:txBody>
          <a:bodyPr wrap="square" lIns="91440" tIns="45720" rIns="91440" bIns="45720" rtlCol="0" anchor="b">
            <a:noAutofit/>
          </a:bodyPr>
          <a:lstStyle/>
          <a:p>
            <a:pPr algn="l">
              <a:lnSpc>
                <a:spcPct val="100000"/>
              </a:lnSpc>
              <a:spcBef>
                <a:spcPts val="0"/>
              </a:spcBef>
              <a:buNone/>
            </a:pPr>
            <a:r>
              <a:rPr lang="en-US" sz="3600" b="1" dirty="0">
                <a:solidFill>
                  <a:srgbClr val="1F2A44"/>
                </a:solidFill>
                <a:latin typeface="+mj-lt"/>
              </a:rPr>
              <a:t>Three Questions to Carry</a:t>
            </a:r>
          </a:p>
        </p:txBody>
      </p:sp>
      <p:sp>
        <p:nvSpPr>
          <p:cNvPr id="9" name="Rule 9"/>
          <p:cNvSpPr txBox="1"/>
          <p:nvPr/>
        </p:nvSpPr>
        <p:spPr>
          <a:xfrm>
            <a:off x="914400" y="14986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Num 1"/>
          <p:cNvSpPr txBox="1"/>
          <p:nvPr/>
        </p:nvSpPr>
        <p:spPr>
          <a:xfrm>
            <a:off x="914400" y="2133600"/>
            <a:ext cx="914400" cy="914400"/>
          </a:xfrm>
          <a:prstGeom prst="ellipse">
            <a:avLst/>
          </a:prstGeom>
          <a:solidFill>
            <a:srgbClr val="1F2A44"/>
          </a:solidFill>
          <a:ln>
            <a:noFill/>
          </a:ln>
        </p:spPr>
        <p:txBody>
          <a:bodyPr wrap="square" lIns="0" tIns="0" rIns="0" bIns="0" rtlCol="0" anchor="ctr">
            <a:noAutofit/>
          </a:bodyPr>
          <a:lstStyle/>
          <a:p>
            <a:pPr algn="ctr">
              <a:lnSpc>
                <a:spcPct val="100000"/>
              </a:lnSpc>
              <a:spcBef>
                <a:spcPts val="0"/>
              </a:spcBef>
              <a:buNone/>
            </a:pPr>
            <a:r>
              <a:rPr lang="en-US" sz="3200" b="1" dirty="0">
                <a:solidFill>
                  <a:srgbClr val="FBF7EE"/>
                </a:solidFill>
                <a:latin typeface="+mj-lt"/>
              </a:rPr>
              <a:t>1</a:t>
            </a:r>
          </a:p>
        </p:txBody>
      </p:sp>
      <p:sp>
        <p:nvSpPr>
          <p:cNvPr id="30" name="Q 1"/>
          <p:cNvSpPr txBox="1"/>
          <p:nvPr/>
        </p:nvSpPr>
        <p:spPr>
          <a:xfrm>
            <a:off x="2159000" y="2032000"/>
            <a:ext cx="9144000" cy="11176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3000" b="0" dirty="0">
                <a:solidFill>
                  <a:srgbClr val="1F2A44"/>
                </a:solidFill>
                <a:latin typeface="+mj-lt"/>
              </a:rPr>
              <a:t>What is this moment asking us to notice?</a:t>
            </a:r>
          </a:p>
        </p:txBody>
      </p:sp>
      <p:sp>
        <p:nvSpPr>
          <p:cNvPr id="21" name="Num 2"/>
          <p:cNvSpPr txBox="1"/>
          <p:nvPr/>
        </p:nvSpPr>
        <p:spPr>
          <a:xfrm>
            <a:off x="914400" y="3556000"/>
            <a:ext cx="914400" cy="914400"/>
          </a:xfrm>
          <a:prstGeom prst="ellipse">
            <a:avLst/>
          </a:prstGeom>
          <a:solidFill>
            <a:srgbClr val="1F2A44"/>
          </a:solidFill>
          <a:ln>
            <a:noFill/>
          </a:ln>
        </p:spPr>
        <p:txBody>
          <a:bodyPr wrap="square" lIns="0" tIns="0" rIns="0" bIns="0" rtlCol="0" anchor="ctr">
            <a:noAutofit/>
          </a:bodyPr>
          <a:lstStyle/>
          <a:p>
            <a:pPr algn="ctr">
              <a:lnSpc>
                <a:spcPct val="100000"/>
              </a:lnSpc>
              <a:spcBef>
                <a:spcPts val="0"/>
              </a:spcBef>
              <a:buNone/>
            </a:pPr>
            <a:r>
              <a:rPr lang="en-US" sz="3200" b="1" dirty="0">
                <a:solidFill>
                  <a:srgbClr val="FBF7EE"/>
                </a:solidFill>
                <a:latin typeface="+mj-lt"/>
              </a:rPr>
              <a:t>2</a:t>
            </a:r>
          </a:p>
        </p:txBody>
      </p:sp>
      <p:sp>
        <p:nvSpPr>
          <p:cNvPr id="31" name="Q 2"/>
          <p:cNvSpPr txBox="1"/>
          <p:nvPr/>
        </p:nvSpPr>
        <p:spPr>
          <a:xfrm>
            <a:off x="2159000" y="3454400"/>
            <a:ext cx="9144000" cy="11176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3000" b="0" dirty="0">
                <a:solidFill>
                  <a:srgbClr val="1F2A44"/>
                </a:solidFill>
                <a:latin typeface="+mj-lt"/>
              </a:rPr>
              <a:t>What has been entrusted to us to steward?</a:t>
            </a:r>
          </a:p>
        </p:txBody>
      </p:sp>
      <p:sp>
        <p:nvSpPr>
          <p:cNvPr id="22" name="Num 3"/>
          <p:cNvSpPr txBox="1"/>
          <p:nvPr/>
        </p:nvSpPr>
        <p:spPr>
          <a:xfrm>
            <a:off x="914400" y="4978400"/>
            <a:ext cx="914400" cy="914400"/>
          </a:xfrm>
          <a:prstGeom prst="ellipse">
            <a:avLst/>
          </a:prstGeom>
          <a:solidFill>
            <a:srgbClr val="1F2A44"/>
          </a:solidFill>
          <a:ln>
            <a:noFill/>
          </a:ln>
        </p:spPr>
        <p:txBody>
          <a:bodyPr wrap="square" lIns="0" tIns="0" rIns="0" bIns="0" rtlCol="0" anchor="ctr">
            <a:noAutofit/>
          </a:bodyPr>
          <a:lstStyle/>
          <a:p>
            <a:pPr algn="ctr">
              <a:lnSpc>
                <a:spcPct val="100000"/>
              </a:lnSpc>
              <a:spcBef>
                <a:spcPts val="0"/>
              </a:spcBef>
              <a:buNone/>
            </a:pPr>
            <a:r>
              <a:rPr lang="en-US" sz="3200" b="1" dirty="0">
                <a:solidFill>
                  <a:srgbClr val="FBF7EE"/>
                </a:solidFill>
                <a:latin typeface="+mj-lt"/>
              </a:rPr>
              <a:t>3</a:t>
            </a:r>
          </a:p>
        </p:txBody>
      </p:sp>
      <p:sp>
        <p:nvSpPr>
          <p:cNvPr id="32" name="Q 3"/>
          <p:cNvSpPr txBox="1"/>
          <p:nvPr/>
        </p:nvSpPr>
        <p:spPr>
          <a:xfrm>
            <a:off x="2159000" y="4876800"/>
            <a:ext cx="9144000" cy="11176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3000" b="0" dirty="0">
                <a:solidFill>
                  <a:srgbClr val="1F2A44"/>
                </a:solidFill>
                <a:latin typeface="+mj-lt"/>
              </a:rPr>
              <a:t>What is the next faithful action?</a:t>
            </a:r>
          </a:p>
        </p:txBody>
      </p:sp>
    </p:spTree>
    <p:extLst>
      <p:ext uri="{BB962C8B-B14F-4D97-AF65-F5344CB8AC3E}">
        <p14:creationId xmlns:p14="http://schemas.microsoft.com/office/powerpoint/2010/main" val="186083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838200" y="508000"/>
            <a:ext cx="7620000" cy="3556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1600" b="1" cap="all" spc="300" dirty="0">
                <a:solidFill>
                  <a:srgbClr val="B8913A"/>
                </a:solidFill>
              </a:rPr>
              <a:t>Reflection &amp; Free Writing</a:t>
            </a:r>
          </a:p>
        </p:txBody>
      </p:sp>
      <p:sp>
        <p:nvSpPr>
          <p:cNvPr id="2" name="Title"/>
          <p:cNvSpPr>
            <a:spLocks noGrp="1"/>
          </p:cNvSpPr>
          <p:nvPr>
            <p:ph type="title"/>
          </p:nvPr>
        </p:nvSpPr>
        <p:spPr>
          <a:xfrm>
            <a:off x="838200" y="838200"/>
            <a:ext cx="10515600" cy="711200"/>
          </a:xfrm>
          <a:prstGeom prst="rect">
            <a:avLst/>
          </a:prstGeom>
          <a:noFill/>
          <a:ln>
            <a:noFill/>
          </a:ln>
        </p:spPr>
        <p:txBody>
          <a:bodyPr wrap="square" lIns="91440" tIns="45720" rIns="91440" bIns="45720" rtlCol="0" anchor="t">
            <a:noAutofit/>
          </a:bodyPr>
          <a:lstStyle/>
          <a:p>
            <a:pPr algn="l">
              <a:lnSpc>
                <a:spcPct val="100000"/>
              </a:lnSpc>
              <a:spcBef>
                <a:spcPts val="0"/>
              </a:spcBef>
              <a:buNone/>
            </a:pPr>
            <a:r>
              <a:rPr lang="en-US" sz="3200" b="1" dirty="0">
                <a:solidFill>
                  <a:srgbClr val="FBF7EE"/>
                </a:solidFill>
                <a:latin typeface="+mj-lt"/>
              </a:rPr>
              <a:t>Write freely. You do not need to share.</a:t>
            </a:r>
          </a:p>
        </p:txBody>
      </p:sp>
      <p:sp>
        <p:nvSpPr>
          <p:cNvPr id="9" name="Rule 9"/>
          <p:cNvSpPr txBox="1"/>
          <p:nvPr/>
        </p:nvSpPr>
        <p:spPr>
          <a:xfrm>
            <a:off x="914400" y="16510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Starter 1"/>
          <p:cNvSpPr txBox="1"/>
          <p:nvPr/>
        </p:nvSpPr>
        <p:spPr>
          <a:xfrm>
            <a:off x="838200" y="2032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The decision in front of me is…</a:t>
            </a:r>
          </a:p>
        </p:txBody>
      </p:sp>
      <p:sp>
        <p:nvSpPr>
          <p:cNvPr id="40" name="Rule 40"/>
          <p:cNvSpPr txBox="1"/>
          <p:nvPr/>
        </p:nvSpPr>
        <p:spPr>
          <a:xfrm>
            <a:off x="914400" y="2832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1" name="Starter 2"/>
          <p:cNvSpPr txBox="1"/>
          <p:nvPr/>
        </p:nvSpPr>
        <p:spPr>
          <a:xfrm>
            <a:off x="838200" y="2921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What I need to understand about this moment is…</a:t>
            </a:r>
          </a:p>
        </p:txBody>
      </p:sp>
      <p:sp>
        <p:nvSpPr>
          <p:cNvPr id="41" name="Rule 41"/>
          <p:cNvSpPr txBox="1"/>
          <p:nvPr/>
        </p:nvSpPr>
        <p:spPr>
          <a:xfrm>
            <a:off x="914400" y="3721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2" name="Starter 3"/>
          <p:cNvSpPr txBox="1"/>
          <p:nvPr/>
        </p:nvSpPr>
        <p:spPr>
          <a:xfrm>
            <a:off x="838200" y="3810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This decision must serve…</a:t>
            </a:r>
          </a:p>
        </p:txBody>
      </p:sp>
      <p:sp>
        <p:nvSpPr>
          <p:cNvPr id="42" name="Rule 42"/>
          <p:cNvSpPr txBox="1"/>
          <p:nvPr/>
        </p:nvSpPr>
        <p:spPr>
          <a:xfrm>
            <a:off x="914400" y="4610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3" name="Starter 4"/>
          <p:cNvSpPr txBox="1"/>
          <p:nvPr/>
        </p:nvSpPr>
        <p:spPr>
          <a:xfrm>
            <a:off x="838200" y="4699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Before I act, I need to learn, verify, or ask…</a:t>
            </a:r>
          </a:p>
        </p:txBody>
      </p:sp>
      <p:sp>
        <p:nvSpPr>
          <p:cNvPr id="43" name="Rule 43"/>
          <p:cNvSpPr txBox="1"/>
          <p:nvPr/>
        </p:nvSpPr>
        <p:spPr>
          <a:xfrm>
            <a:off x="914400" y="5499100"/>
            <a:ext cx="10363200" cy="12700"/>
          </a:xfrm>
          <a:prstGeom prst="rect">
            <a:avLst/>
          </a:prstGeom>
          <a:solidFill>
            <a:srgbClr val="3A4766"/>
          </a:solidFill>
          <a:ln>
            <a:noFill/>
          </a:ln>
        </p:spPr>
        <p:txBody>
          <a:bodyPr wrap="square" lIns="91440" tIns="45720" rIns="91440" bIns="45720" rtlCol="0" anchor="t">
            <a:noAutofit/>
          </a:bodyPr>
          <a:lstStyle/>
          <a:p>
            <a:endParaRPr lang="en-US" dirty="0"/>
          </a:p>
        </p:txBody>
      </p:sp>
      <p:sp>
        <p:nvSpPr>
          <p:cNvPr id="24" name="Starter 5"/>
          <p:cNvSpPr txBox="1"/>
          <p:nvPr/>
        </p:nvSpPr>
        <p:spPr>
          <a:xfrm>
            <a:off x="838200" y="5588000"/>
            <a:ext cx="10515600" cy="711200"/>
          </a:xfrm>
          <a:prstGeom prst="rect">
            <a:avLst/>
          </a:prstGeom>
          <a:noFill/>
          <a:ln>
            <a:noFill/>
          </a:ln>
        </p:spPr>
        <p:txBody>
          <a:bodyPr wrap="square" lIns="91440" tIns="45720" rIns="91440" bIns="45720" rtlCol="0" anchor="ctr">
            <a:noAutofit/>
          </a:bodyPr>
          <a:lstStyle/>
          <a:p>
            <a:pPr algn="l">
              <a:lnSpc>
                <a:spcPct val="100000"/>
              </a:lnSpc>
              <a:spcBef>
                <a:spcPts val="0"/>
              </a:spcBef>
              <a:buNone/>
            </a:pPr>
            <a:r>
              <a:rPr lang="en-US" sz="2600" b="0" i="1" dirty="0">
                <a:solidFill>
                  <a:srgbClr val="FBF7EE"/>
                </a:solidFill>
                <a:latin typeface="+mj-lt"/>
              </a:rPr>
              <a:t>One faithful next step I can take is…</a:t>
            </a:r>
          </a:p>
        </p:txBody>
      </p:sp>
    </p:spTree>
    <p:extLst>
      <p:ext uri="{BB962C8B-B14F-4D97-AF65-F5344CB8AC3E}">
        <p14:creationId xmlns:p14="http://schemas.microsoft.com/office/powerpoint/2010/main" val="545049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5" name="Circle"/>
          <p:cNvSpPr txBox="1"/>
          <p:nvPr/>
        </p:nvSpPr>
        <p:spPr>
          <a:xfrm>
            <a:off x="3238500" y="571500"/>
            <a:ext cx="5715000" cy="5715000"/>
          </a:xfrm>
          <a:prstGeom prst="ellipse">
            <a:avLst/>
          </a:prstGeom>
          <a:noFill/>
          <a:ln w="38100">
            <a:solidFill>
              <a:srgbClr val="B8913A"/>
            </a:solid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4000500" y="1905000"/>
            <a:ext cx="4191000" cy="3048000"/>
          </a:xfrm>
          <a:prstGeom prst="rect">
            <a:avLst/>
          </a:prstGeom>
          <a:noFill/>
          <a:ln>
            <a:noFill/>
          </a:ln>
        </p:spPr>
        <p:txBody>
          <a:bodyPr wrap="square" lIns="91440" tIns="45720" rIns="91440" bIns="45720" rtlCol="0" anchor="ctr">
            <a:noAutofit/>
          </a:bodyPr>
          <a:lstStyle/>
          <a:p>
            <a:pPr algn="ctr">
              <a:lnSpc>
                <a:spcPct val="105000"/>
              </a:lnSpc>
              <a:spcBef>
                <a:spcPts val="0"/>
              </a:spcBef>
              <a:buNone/>
            </a:pPr>
            <a:r>
              <a:rPr lang="en-US" sz="3400" b="1" dirty="0">
                <a:solidFill>
                  <a:srgbClr val="1F2A44"/>
                </a:solidFill>
                <a:latin typeface="+mj-lt"/>
              </a:rPr>
              <a:t>Circle one word or phrase you do not want to lose.</a:t>
            </a:r>
          </a:p>
        </p:txBody>
      </p:sp>
    </p:spTree>
    <p:extLst>
      <p:ext uri="{BB962C8B-B14F-4D97-AF65-F5344CB8AC3E}">
        <p14:creationId xmlns:p14="http://schemas.microsoft.com/office/powerpoint/2010/main" val="2173622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4" name="Eyebrow"/>
          <p:cNvSpPr txBox="1"/>
          <p:nvPr/>
        </p:nvSpPr>
        <p:spPr>
          <a:xfrm>
            <a:off x="1016000" y="889000"/>
            <a:ext cx="10160000" cy="3556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1600" b="1" cap="all" spc="300" dirty="0">
                <a:solidFill>
                  <a:srgbClr val="B8913A"/>
                </a:solidFill>
              </a:rPr>
              <a:t>Call and Response</a:t>
            </a:r>
          </a:p>
        </p:txBody>
      </p:sp>
      <p:sp>
        <p:nvSpPr>
          <p:cNvPr id="2" name="Title"/>
          <p:cNvSpPr>
            <a:spLocks noGrp="1"/>
          </p:cNvSpPr>
          <p:nvPr>
            <p:ph type="title"/>
          </p:nvPr>
        </p:nvSpPr>
        <p:spPr>
          <a:xfrm>
            <a:off x="1016000" y="1270000"/>
            <a:ext cx="10160000" cy="762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3600" b="1" dirty="0">
                <a:solidFill>
                  <a:srgbClr val="FBF7EE"/>
                </a:solidFill>
                <a:latin typeface="+mj-lt"/>
              </a:rPr>
              <a:t>Our Commitment</a:t>
            </a:r>
          </a:p>
        </p:txBody>
      </p:sp>
      <p:sp>
        <p:nvSpPr>
          <p:cNvPr id="9" name="Rule 9"/>
          <p:cNvSpPr txBox="1"/>
          <p:nvPr/>
        </p:nvSpPr>
        <p:spPr>
          <a:xfrm>
            <a:off x="5689600" y="21844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0" name="Line 1"/>
          <p:cNvSpPr txBox="1"/>
          <p:nvPr/>
        </p:nvSpPr>
        <p:spPr>
          <a:xfrm>
            <a:off x="1016000" y="2667000"/>
            <a:ext cx="10160000" cy="9144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4000" b="1" dirty="0">
                <a:solidFill>
                  <a:srgbClr val="FBF7EE"/>
                </a:solidFill>
                <a:latin typeface="+mj-lt"/>
              </a:rPr>
              <a:t>We will understand the moment.</a:t>
            </a:r>
          </a:p>
        </p:txBody>
      </p:sp>
      <p:sp>
        <p:nvSpPr>
          <p:cNvPr id="21" name="Line 2"/>
          <p:cNvSpPr txBox="1"/>
          <p:nvPr/>
        </p:nvSpPr>
        <p:spPr>
          <a:xfrm>
            <a:off x="1016000" y="3733800"/>
            <a:ext cx="10160000" cy="9144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4000" b="1" dirty="0">
                <a:solidFill>
                  <a:srgbClr val="FBF7EE"/>
                </a:solidFill>
                <a:latin typeface="+mj-lt"/>
              </a:rPr>
              <a:t>We will steward the mission.</a:t>
            </a:r>
          </a:p>
        </p:txBody>
      </p:sp>
      <p:sp>
        <p:nvSpPr>
          <p:cNvPr id="22" name="Line 3"/>
          <p:cNvSpPr txBox="1"/>
          <p:nvPr/>
        </p:nvSpPr>
        <p:spPr>
          <a:xfrm>
            <a:off x="1016000" y="4800600"/>
            <a:ext cx="10160000" cy="914400"/>
          </a:xfrm>
          <a:prstGeom prst="rect">
            <a:avLst/>
          </a:prstGeom>
          <a:noFill/>
          <a:ln>
            <a:noFill/>
          </a:ln>
        </p:spPr>
        <p:txBody>
          <a:bodyPr wrap="square" lIns="91440" tIns="45720" rIns="91440" bIns="45720" rtlCol="0" anchor="ctr">
            <a:noAutofit/>
          </a:bodyPr>
          <a:lstStyle/>
          <a:p>
            <a:pPr algn="ctr">
              <a:lnSpc>
                <a:spcPct val="100000"/>
              </a:lnSpc>
              <a:spcBef>
                <a:spcPts val="0"/>
              </a:spcBef>
              <a:buNone/>
            </a:pPr>
            <a:r>
              <a:rPr lang="en-US" sz="4000" b="1" dirty="0">
                <a:solidFill>
                  <a:srgbClr val="B8913A"/>
                </a:solidFill>
                <a:latin typeface="+mj-lt"/>
              </a:rPr>
              <a:t>We will lead what comes next.</a:t>
            </a:r>
          </a:p>
        </p:txBody>
      </p:sp>
    </p:spTree>
    <p:extLst>
      <p:ext uri="{BB962C8B-B14F-4D97-AF65-F5344CB8AC3E}">
        <p14:creationId xmlns:p14="http://schemas.microsoft.com/office/powerpoint/2010/main" val="4159713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F7EE"/>
        </a:solidFill>
        <a:effectLst/>
      </p:bgPr>
    </p:bg>
    <p:spTree>
      <p:nvGrpSpPr>
        <p:cNvPr id="1" name=""/>
        <p:cNvGrpSpPr/>
        <p:nvPr/>
      </p:nvGrpSpPr>
      <p:grpSpPr>
        <a:xfrm>
          <a:off x="0" y="0"/>
          <a:ext cx="0" cy="0"/>
          <a:chOff x="0" y="0"/>
          <a:chExt cx="0" cy="0"/>
        </a:xfrm>
      </p:grpSpPr>
      <p:sp>
        <p:nvSpPr>
          <p:cNvPr id="4" name="Eyebrow"/>
          <p:cNvSpPr txBox="1"/>
          <p:nvPr/>
        </p:nvSpPr>
        <p:spPr>
          <a:xfrm>
            <a:off x="1016000" y="1143000"/>
            <a:ext cx="10160000" cy="3556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1600" b="1" cap="all" spc="300" dirty="0">
                <a:solidFill>
                  <a:srgbClr val="8A6A22"/>
                </a:solidFill>
              </a:rPr>
              <a:t>Closing Charge</a:t>
            </a:r>
          </a:p>
        </p:txBody>
      </p:sp>
      <p:sp>
        <p:nvSpPr>
          <p:cNvPr id="9" name="Rule 9"/>
          <p:cNvSpPr txBox="1"/>
          <p:nvPr/>
        </p:nvSpPr>
        <p:spPr>
          <a:xfrm>
            <a:off x="5689600" y="16002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2" name="Title"/>
          <p:cNvSpPr>
            <a:spLocks noGrp="1"/>
          </p:cNvSpPr>
          <p:nvPr>
            <p:ph type="title"/>
          </p:nvPr>
        </p:nvSpPr>
        <p:spPr>
          <a:xfrm>
            <a:off x="1270000" y="1905000"/>
            <a:ext cx="9652000" cy="2667000"/>
          </a:xfrm>
          <a:prstGeom prst="rect">
            <a:avLst/>
          </a:prstGeom>
          <a:noFill/>
          <a:ln>
            <a:noFill/>
          </a:ln>
        </p:spPr>
        <p:txBody>
          <a:bodyPr wrap="square" lIns="91440" tIns="45720" rIns="91440" bIns="45720" rtlCol="0" anchor="ctr">
            <a:noAutofit/>
          </a:bodyPr>
          <a:lstStyle/>
          <a:p>
            <a:pPr algn="ctr">
              <a:lnSpc>
                <a:spcPct val="110000"/>
              </a:lnSpc>
              <a:spcBef>
                <a:spcPts val="0"/>
              </a:spcBef>
              <a:buNone/>
            </a:pPr>
            <a:r>
              <a:rPr lang="en-US" sz="3400" b="1" dirty="0">
                <a:solidFill>
                  <a:srgbClr val="1F2A44"/>
                </a:solidFill>
                <a:latin typeface="+mj-lt"/>
              </a:rPr>
              <a:t>May we be leaders who do both: who look honestly at the moment before us, and who build carefully for the people who will live with our decisions.</a:t>
            </a:r>
          </a:p>
        </p:txBody>
      </p:sp>
      <p:sp>
        <p:nvSpPr>
          <p:cNvPr id="10" name="Rule 10"/>
          <p:cNvSpPr txBox="1"/>
          <p:nvPr/>
        </p:nvSpPr>
        <p:spPr>
          <a:xfrm>
            <a:off x="5689600" y="4876800"/>
            <a:ext cx="812800" cy="25400"/>
          </a:xfrm>
          <a:prstGeom prst="rect">
            <a:avLst/>
          </a:prstGeom>
          <a:solidFill>
            <a:srgbClr val="B8913A"/>
          </a:solidFill>
          <a:ln>
            <a:noFill/>
          </a:ln>
        </p:spPr>
        <p:txBody>
          <a:bodyPr wrap="square" lIns="91440" tIns="45720" rIns="91440" bIns="45720" rtlCol="0" anchor="t">
            <a:noAutofit/>
          </a:bodyPr>
          <a:lstStyle/>
          <a:p>
            <a:endParaRPr lang="en-US" dirty="0"/>
          </a:p>
        </p:txBody>
      </p:sp>
      <p:sp>
        <p:nvSpPr>
          <p:cNvPr id="5" name="Thanks"/>
          <p:cNvSpPr txBox="1"/>
          <p:nvPr/>
        </p:nvSpPr>
        <p:spPr>
          <a:xfrm>
            <a:off x="1016000" y="5130800"/>
            <a:ext cx="10160000" cy="635000"/>
          </a:xfrm>
          <a:prstGeom prst="rect">
            <a:avLst/>
          </a:prstGeom>
          <a:noFill/>
          <a:ln>
            <a:noFill/>
          </a:ln>
        </p:spPr>
        <p:txBody>
          <a:bodyPr wrap="square" lIns="91440" tIns="45720" rIns="91440" bIns="45720" rtlCol="0" anchor="t">
            <a:noAutofit/>
          </a:bodyPr>
          <a:lstStyle/>
          <a:p>
            <a:pPr algn="ctr">
              <a:lnSpc>
                <a:spcPct val="100000"/>
              </a:lnSpc>
              <a:spcBef>
                <a:spcPts val="0"/>
              </a:spcBef>
              <a:buNone/>
            </a:pPr>
            <a:r>
              <a:rPr lang="en-US" sz="2800" b="0" i="1" dirty="0">
                <a:solidFill>
                  <a:srgbClr val="8A6A22"/>
                </a:solidFill>
                <a:latin typeface="+mj-lt"/>
              </a:rPr>
              <a:t>Thank you.</a:t>
            </a:r>
          </a:p>
        </p:txBody>
      </p:sp>
    </p:spTree>
    <p:extLst>
      <p:ext uri="{BB962C8B-B14F-4D97-AF65-F5344CB8AC3E}">
        <p14:creationId xmlns:p14="http://schemas.microsoft.com/office/powerpoint/2010/main" val="2816298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F2A44"/>
        </a:solidFill>
        <a:effectLst/>
      </p:bgPr>
    </p:bg>
    <p:spTree>
      <p:nvGrpSpPr>
        <p:cNvPr id="1" name=""/>
        <p:cNvGrpSpPr/>
        <p:nvPr/>
      </p:nvGrpSpPr>
      <p:grpSpPr>
        <a:xfrm>
          <a:off x="0" y="0"/>
          <a:ext cx="0" cy="0"/>
          <a:chOff x="0" y="0"/>
          <a:chExt cx="0" cy="0"/>
        </a:xfrm>
      </p:grpSpPr>
      <p:sp>
        <p:nvSpPr>
          <p:cNvPr id="9" name="Shape 9"/>
          <p:cNvSpPr txBox="1"/>
          <p:nvPr/>
        </p:nvSpPr>
        <p:spPr>
          <a:xfrm>
            <a:off x="5689600" y="2717800"/>
            <a:ext cx="812800" cy="25400"/>
          </a:xfrm>
          <a:prstGeom prst="rect">
            <a:avLst/>
          </a:prstGeom>
          <a:solidFill>
            <a:srgbClr val="B8913A"/>
          </a:solidFill>
          <a:ln>
            <a:noFill/>
          </a:ln>
        </p:spPr>
        <p:txBody>
          <a:bodyPr wrap="square" lIns="91440" tIns="45720" rIns="91440" bIns="45720" anchor="ctr">
            <a:noAutofit/>
          </a:bodyPr>
          <a:lstStyle/>
          <a:p>
            <a:endParaRPr lang="en-US" dirty="0"/>
          </a:p>
        </p:txBody>
      </p:sp>
      <p:sp>
        <p:nvSpPr>
          <p:cNvPr id="2" name="Shape 2"/>
          <p:cNvSpPr txBox="1"/>
          <p:nvPr/>
        </p:nvSpPr>
        <p:spPr>
          <a:xfrm>
            <a:off x="2286000" y="2921000"/>
            <a:ext cx="7620000" cy="1270000"/>
          </a:xfrm>
          <a:prstGeom prst="rect">
            <a:avLst/>
          </a:prstGeom>
          <a:noFill/>
          <a:ln>
            <a:noFill/>
          </a:ln>
        </p:spPr>
        <p:txBody>
          <a:bodyPr wrap="square" lIns="91440" tIns="45720" rIns="91440" bIns="45720" anchor="ctr">
            <a:noAutofit/>
          </a:bodyPr>
          <a:lstStyle/>
          <a:p>
            <a:pPr algn="ctr">
              <a:lnSpc>
                <a:spcPct val="120000"/>
              </a:lnSpc>
              <a:buNone/>
            </a:pPr>
            <a:r>
              <a:rPr lang="en-US" sz="1400" dirty="0">
                <a:solidFill>
                  <a:srgbClr val="FBF7EE"/>
                </a:solidFill>
              </a:rPr>
              <a:t>Scripture quotations are from the ESV® Bible (The Holy Bible, English Standard Version®), © 2001 by Crossway, a publishing ministry of Good News Publishers. Used by permission. All rights reserved.</a:t>
            </a:r>
          </a:p>
        </p:txBody>
      </p:sp>
    </p:spTree>
    <p:extLst>
      <p:ext uri="{BB962C8B-B14F-4D97-AF65-F5344CB8AC3E}">
        <p14:creationId xmlns:p14="http://schemas.microsoft.com/office/powerpoint/2010/main" val="3015257707"/>
      </p:ext>
    </p:extLst>
  </p:cSld>
  <p:clrMapOvr>
    <a:masterClrMapping/>
  </p:clrMapOvr>
</p:sld>
</file>

<file path=ppt/theme/theme1.xml><?xml version="1.0" encoding="utf-8"?>
<a:theme xmlns:a="http://schemas.openxmlformats.org/drawingml/2006/main" name="Office Theme [1792628918425]">
  <a:themeElements>
    <a:clrScheme name="Discerning">
      <a:dk1>
        <a:srgbClr val="1C2333"/>
      </a:dk1>
      <a:lt1>
        <a:srgbClr val="FBF7EE"/>
      </a:lt1>
      <a:dk2>
        <a:srgbClr val="1F2A44"/>
      </a:dk2>
      <a:lt2>
        <a:srgbClr val="F3EAD6"/>
      </a:lt2>
      <a:accent1>
        <a:srgbClr val="B8913A"/>
      </a:accent1>
      <a:accent2>
        <a:srgbClr val="1F2A44"/>
      </a:accent2>
      <a:accent3>
        <a:srgbClr val="7A8597"/>
      </a:accent3>
      <a:accent4>
        <a:srgbClr val="D9C08A"/>
      </a:accent4>
      <a:accent5>
        <a:srgbClr val="5B6B86"/>
      </a:accent5>
      <a:accent6>
        <a:srgbClr val="8C6D2C"/>
      </a:accent6>
      <a:hlink>
        <a:srgbClr val="8C6D2C"/>
      </a:hlink>
      <a:folHlink>
        <a:srgbClr val="5B6B86"/>
      </a:folHlink>
    </a:clrScheme>
    <a:fontScheme name="Office">
      <a:majorFont>
        <a:latin typeface="Georgia"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0803B2D-171F-4FFD-BACF-2E26160232AD}">
  <we:reference id="WA200010001" version="1.0.0.1" store="Omex" storeType="OMEX"/>
  <we:alternateReferences>
    <we:reference id="WA200010001" version="1.0.0.1" store="WA200010001" storeType="OMEX"/>
  </we:alternateReferences>
  <we:properties>
    <we:property name="claude.fileId" value="&quot;5b68defb-d361-4e09-acbd-fb299c2b1c2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64</TotalTime>
  <Words>2996</Words>
  <Application>Microsoft Office PowerPoint</Application>
  <PresentationFormat>Widescreen</PresentationFormat>
  <Paragraphs>170</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Georgia</vt:lpstr>
      <vt:lpstr>Office Theme [1792628918425]</vt:lpstr>
      <vt:lpstr>Discerning the Times: Leading with Wisdom</vt:lpstr>
      <vt:lpstr>Sherrye Willis</vt:lpstr>
      <vt:lpstr>The Men of Issachar</vt:lpstr>
      <vt:lpstr>A House Built by Wisdom</vt:lpstr>
      <vt:lpstr>A Sequence for Leadership</vt:lpstr>
      <vt:lpstr>Understanding the Moment</vt:lpstr>
      <vt:lpstr>Questions for Discernment</vt:lpstr>
      <vt:lpstr>Discernment begins when we are willing to look carefully—and to tell the truth about what we see. (Poll 1)</vt:lpstr>
      <vt:lpstr>Stewarding the Mission</vt:lpstr>
      <vt:lpstr>Stewardship Is Not Simply Preservation</vt:lpstr>
      <vt:lpstr>Wisdom is not opposed to vision. Wisdom helps vision become something people can inhabit. (Poll 2)</vt:lpstr>
      <vt:lpstr>Leading What Comes Next</vt:lpstr>
      <vt:lpstr>Three Questions to Carry</vt:lpstr>
      <vt:lpstr>Write freely. You do not need to share.</vt:lpstr>
      <vt:lpstr>Circle one word or phrase you do not want to lose.</vt:lpstr>
      <vt:lpstr>Our Commitment</vt:lpstr>
      <vt:lpstr>May we be leaders who do both: who look honestly at the moment before us, and who build carefully for the people who will live with our decisions.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Author</dc:creator>
  <cp:lastModifiedBy>Author</cp:lastModifiedBy>
  <cp:revision>4</cp:revision>
  <dcterms:created xsi:type="dcterms:W3CDTF">2026-10-22T00:28:38Z</dcterms:created>
  <dcterms:modified xsi:type="dcterms:W3CDTF">2026-10-23T17:28:58Z</dcterms:modified>
</cp:coreProperties>
</file>