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3"/>
  </p:sldMasterIdLst>
  <p:notesMasterIdLst>
    <p:notesMasterId r:id="rId78"/>
  </p:notesMasterIdLst>
  <p:handoutMasterIdLst>
    <p:handoutMasterId r:id="rId79"/>
  </p:handoutMasterIdLst>
  <p:sldIdLst>
    <p:sldId id="1434" r:id="rId4"/>
    <p:sldId id="1235" r:id="rId5"/>
    <p:sldId id="1469" r:id="rId6"/>
    <p:sldId id="2064" r:id="rId7"/>
    <p:sldId id="1470" r:id="rId8"/>
    <p:sldId id="1464" r:id="rId9"/>
    <p:sldId id="1471" r:id="rId10"/>
    <p:sldId id="919" r:id="rId11"/>
    <p:sldId id="1301" r:id="rId12"/>
    <p:sldId id="2054" r:id="rId13"/>
    <p:sldId id="1302" r:id="rId14"/>
    <p:sldId id="1307" r:id="rId15"/>
    <p:sldId id="1311" r:id="rId16"/>
    <p:sldId id="1312" r:id="rId17"/>
    <p:sldId id="2066" r:id="rId18"/>
    <p:sldId id="1971" r:id="rId19"/>
    <p:sldId id="2055" r:id="rId20"/>
    <p:sldId id="2002" r:id="rId21"/>
    <p:sldId id="2003" r:id="rId22"/>
    <p:sldId id="1563" r:id="rId23"/>
    <p:sldId id="1954" r:id="rId24"/>
    <p:sldId id="2059" r:id="rId25"/>
    <p:sldId id="2060" r:id="rId26"/>
    <p:sldId id="2061" r:id="rId27"/>
    <p:sldId id="2056" r:id="rId28"/>
    <p:sldId id="2062" r:id="rId29"/>
    <p:sldId id="2063" r:id="rId30"/>
    <p:sldId id="1973" r:id="rId31"/>
    <p:sldId id="1982" r:id="rId32"/>
    <p:sldId id="1077" r:id="rId33"/>
    <p:sldId id="1740" r:id="rId34"/>
    <p:sldId id="1644" r:id="rId35"/>
    <p:sldId id="1715" r:id="rId36"/>
    <p:sldId id="1717" r:id="rId37"/>
    <p:sldId id="1718" r:id="rId38"/>
    <p:sldId id="1716" r:id="rId39"/>
    <p:sldId id="1967" r:id="rId40"/>
    <p:sldId id="1719" r:id="rId41"/>
    <p:sldId id="1727" r:id="rId42"/>
    <p:sldId id="1728" r:id="rId43"/>
    <p:sldId id="1730" r:id="rId44"/>
    <p:sldId id="1731" r:id="rId45"/>
    <p:sldId id="1741" r:id="rId46"/>
    <p:sldId id="1742" r:id="rId47"/>
    <p:sldId id="1743" r:id="rId48"/>
    <p:sldId id="1968" r:id="rId49"/>
    <p:sldId id="1969" r:id="rId50"/>
    <p:sldId id="1970" r:id="rId51"/>
    <p:sldId id="1667" r:id="rId52"/>
    <p:sldId id="1724" r:id="rId53"/>
    <p:sldId id="1725" r:id="rId54"/>
    <p:sldId id="1746" r:id="rId55"/>
    <p:sldId id="2068" r:id="rId56"/>
    <p:sldId id="1629" r:id="rId57"/>
    <p:sldId id="1395" r:id="rId58"/>
    <p:sldId id="1620" r:id="rId59"/>
    <p:sldId id="2004" r:id="rId60"/>
    <p:sldId id="2005" r:id="rId61"/>
    <p:sldId id="2006" r:id="rId62"/>
    <p:sldId id="2007" r:id="rId63"/>
    <p:sldId id="2008" r:id="rId64"/>
    <p:sldId id="2009" r:id="rId65"/>
    <p:sldId id="2010" r:id="rId66"/>
    <p:sldId id="2018" r:id="rId67"/>
    <p:sldId id="2019" r:id="rId68"/>
    <p:sldId id="1581" r:id="rId69"/>
    <p:sldId id="2057" r:id="rId70"/>
    <p:sldId id="2026" r:id="rId71"/>
    <p:sldId id="2027" r:id="rId72"/>
    <p:sldId id="2030" r:id="rId73"/>
    <p:sldId id="2031" r:id="rId74"/>
    <p:sldId id="2033" r:id="rId75"/>
    <p:sldId id="2034" r:id="rId76"/>
    <p:sldId id="1003" r:id="rId77"/>
  </p:sldIdLst>
  <p:sldSz cx="12192000" cy="6858000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000099"/>
    <a:srgbClr val="FFFF00"/>
    <a:srgbClr val="CCECFF"/>
    <a:srgbClr val="CCFFFF"/>
    <a:srgbClr val="FF9933"/>
    <a:srgbClr val="FFFFCC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85" autoAdjust="0"/>
    <p:restoredTop sz="94707" autoAdjust="0"/>
  </p:normalViewPr>
  <p:slideViewPr>
    <p:cSldViewPr>
      <p:cViewPr varScale="1">
        <p:scale>
          <a:sx n="114" d="100"/>
          <a:sy n="114" d="100"/>
        </p:scale>
        <p:origin x="113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theme" Target="theme/theme1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notesMaster" Target="notesMasters/notesMaster1.xml"/><Relationship Id="rId8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customXml" Target="../customXml/item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585D62-7EF3-4174-887D-06A05587371F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en-US"/>
        </a:p>
      </dgm:t>
    </dgm:pt>
    <dgm:pt modelId="{DBEAFDC3-E7CF-4E03-BABF-AF7067064026}" type="pres">
      <dgm:prSet presAssocID="{8B585D62-7EF3-4174-887D-06A05587371F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B042FB84-980F-4480-AE7D-E1891C648D71}" type="presOf" srcId="{8B585D62-7EF3-4174-887D-06A05587371F}" destId="{DBEAFDC3-E7CF-4E03-BABF-AF7067064026}" srcOrd="0" destOrd="0" presId="urn:microsoft.com/office/officeart/2005/8/layout/vList2"/>
  </dgm:cxnLst>
  <dgm:bg/>
  <dgm:whole>
    <a:ln w="28575"/>
    <a:effectLst/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585D62-7EF3-4174-887D-06A05587371F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en-US"/>
        </a:p>
      </dgm:t>
    </dgm:pt>
    <dgm:pt modelId="{DBEAFDC3-E7CF-4E03-BABF-AF7067064026}" type="pres">
      <dgm:prSet presAssocID="{8B585D62-7EF3-4174-887D-06A05587371F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B042FB84-980F-4480-AE7D-E1891C648D71}" type="presOf" srcId="{8B585D62-7EF3-4174-887D-06A05587371F}" destId="{DBEAFDC3-E7CF-4E03-BABF-AF7067064026}" srcOrd="0" destOrd="0" presId="urn:microsoft.com/office/officeart/2005/8/layout/vList2"/>
  </dgm:cxnLst>
  <dgm:bg/>
  <dgm:whole>
    <a:ln w="28575"/>
    <a:effectLst/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3784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02" tIns="46800" rIns="93602" bIns="46800" numCol="1" anchor="t" anchorCtr="0" compatLnSpc="1">
            <a:prstTxWarp prst="textNoShape">
              <a:avLst/>
            </a:prstTxWarp>
          </a:bodyPr>
          <a:lstStyle>
            <a:lvl1pPr defTabSz="936245" eaLnBrk="1" hangingPunct="1">
              <a:defRPr sz="1200"/>
            </a:lvl1pPr>
          </a:lstStyle>
          <a:p>
            <a:endParaRPr lang="en-US" dirty="0"/>
          </a:p>
        </p:txBody>
      </p:sp>
      <p:sp>
        <p:nvSpPr>
          <p:cNvPr id="2467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561" y="1"/>
            <a:ext cx="303784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02" tIns="46800" rIns="93602" bIns="46800" numCol="1" anchor="t" anchorCtr="0" compatLnSpc="1">
            <a:prstTxWarp prst="textNoShape">
              <a:avLst/>
            </a:prstTxWarp>
          </a:bodyPr>
          <a:lstStyle>
            <a:lvl1pPr algn="r" defTabSz="936245" eaLnBrk="1" hangingPunct="1">
              <a:defRPr sz="1200"/>
            </a:lvl1pPr>
          </a:lstStyle>
          <a:p>
            <a:endParaRPr lang="en-US" dirty="0"/>
          </a:p>
        </p:txBody>
      </p:sp>
      <p:sp>
        <p:nvSpPr>
          <p:cNvPr id="2467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1264"/>
            <a:ext cx="3037840" cy="465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02" tIns="46800" rIns="93602" bIns="46800" numCol="1" anchor="b" anchorCtr="0" compatLnSpc="1">
            <a:prstTxWarp prst="textNoShape">
              <a:avLst/>
            </a:prstTxWarp>
          </a:bodyPr>
          <a:lstStyle>
            <a:lvl1pPr defTabSz="936245" eaLnBrk="1" hangingPunct="1">
              <a:defRPr sz="1200"/>
            </a:lvl1pPr>
          </a:lstStyle>
          <a:p>
            <a:endParaRPr lang="en-US" dirty="0"/>
          </a:p>
        </p:txBody>
      </p:sp>
      <p:sp>
        <p:nvSpPr>
          <p:cNvPr id="2467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561" y="8831264"/>
            <a:ext cx="3037840" cy="465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02" tIns="46800" rIns="93602" bIns="46800" numCol="1" anchor="b" anchorCtr="0" compatLnSpc="1">
            <a:prstTxWarp prst="textNoShape">
              <a:avLst/>
            </a:prstTxWarp>
          </a:bodyPr>
          <a:lstStyle>
            <a:lvl1pPr algn="r" defTabSz="936245" eaLnBrk="1" hangingPunct="1">
              <a:defRPr sz="1200"/>
            </a:lvl1pPr>
          </a:lstStyle>
          <a:p>
            <a:fld id="{0ACCE3F7-3986-4388-AE20-1603D98F510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46750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3784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02" tIns="46800" rIns="93602" bIns="46800" numCol="1" anchor="t" anchorCtr="0" compatLnSpc="1">
            <a:prstTxWarp prst="textNoShape">
              <a:avLst/>
            </a:prstTxWarp>
          </a:bodyPr>
          <a:lstStyle>
            <a:lvl1pPr defTabSz="936245" eaLnBrk="1" hangingPunct="1">
              <a:defRPr sz="1200"/>
            </a:lvl1pPr>
          </a:lstStyle>
          <a:p>
            <a:endParaRPr lang="en-US" dirty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1"/>
            <a:ext cx="303784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02" tIns="46800" rIns="93602" bIns="46800" numCol="1" anchor="t" anchorCtr="0" compatLnSpc="1">
            <a:prstTxWarp prst="textNoShape">
              <a:avLst/>
            </a:prstTxWarp>
          </a:bodyPr>
          <a:lstStyle>
            <a:lvl1pPr algn="r" defTabSz="936245" eaLnBrk="1" hangingPunct="1">
              <a:defRPr sz="1200"/>
            </a:lvl1pPr>
          </a:lstStyle>
          <a:p>
            <a:endParaRPr lang="en-US" dirty="0"/>
          </a:p>
        </p:txBody>
      </p:sp>
      <p:sp>
        <p:nvSpPr>
          <p:cNvPr id="532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7988" y="698500"/>
            <a:ext cx="6194425" cy="34845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6427"/>
            <a:ext cx="560832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02" tIns="46800" rIns="93602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29675"/>
            <a:ext cx="303784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02" tIns="46800" rIns="93602" bIns="46800" numCol="1" anchor="b" anchorCtr="0" compatLnSpc="1">
            <a:prstTxWarp prst="textNoShape">
              <a:avLst/>
            </a:prstTxWarp>
          </a:bodyPr>
          <a:lstStyle>
            <a:lvl1pPr defTabSz="936245" eaLnBrk="1" hangingPunct="1">
              <a:defRPr sz="1200"/>
            </a:lvl1pPr>
          </a:lstStyle>
          <a:p>
            <a:endParaRPr lang="en-US" dirty="0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675"/>
            <a:ext cx="303784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02" tIns="46800" rIns="93602" bIns="46800" numCol="1" anchor="b" anchorCtr="0" compatLnSpc="1">
            <a:prstTxWarp prst="textNoShape">
              <a:avLst/>
            </a:prstTxWarp>
          </a:bodyPr>
          <a:lstStyle>
            <a:lvl1pPr algn="r" defTabSz="936245" eaLnBrk="1" hangingPunct="1">
              <a:defRPr sz="1200"/>
            </a:lvl1pPr>
          </a:lstStyle>
          <a:p>
            <a:fld id="{AC2BC392-BD81-4AC4-B0C9-8F9728C37C7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54955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8500"/>
            <a:ext cx="6194425" cy="34845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586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3354443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0935D-434E-A9C5-EE2B-97338C3AB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>
            <a:extLst>
              <a:ext uri="{FF2B5EF4-FFF2-40B4-BE49-F238E27FC236}">
                <a16:creationId xmlns:a16="http://schemas.microsoft.com/office/drawing/2014/main" id="{65DF5727-99A3-BCEB-8B5D-D7687CE445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>
            <a:extLst>
              <a:ext uri="{FF2B5EF4-FFF2-40B4-BE49-F238E27FC236}">
                <a16:creationId xmlns:a16="http://schemas.microsoft.com/office/drawing/2014/main" id="{762B22C1-F487-F177-DC79-DF116A1722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429418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1554908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2485035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3908628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3776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2905454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A59C2-B603-A3CA-9823-8C01B80CF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938" name="Rectangle 2">
            <a:extLst>
              <a:ext uri="{FF2B5EF4-FFF2-40B4-BE49-F238E27FC236}">
                <a16:creationId xmlns:a16="http://schemas.microsoft.com/office/drawing/2014/main" id="{0CCF95F0-5BDD-8B8E-D285-76CEF0BEFE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7939" name="Rectangle 3">
            <a:extLst>
              <a:ext uri="{FF2B5EF4-FFF2-40B4-BE49-F238E27FC236}">
                <a16:creationId xmlns:a16="http://schemas.microsoft.com/office/drawing/2014/main" id="{6BF02493-A4E3-8BB9-BD21-23A951FFE6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33777204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35920068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2903837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35085317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881842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343B5-D106-DB65-E232-B5FD4B3DB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>
            <a:extLst>
              <a:ext uri="{FF2B5EF4-FFF2-40B4-BE49-F238E27FC236}">
                <a16:creationId xmlns:a16="http://schemas.microsoft.com/office/drawing/2014/main" id="{F1302407-F5E0-92F6-2E03-260C41102E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>
            <a:extLst>
              <a:ext uri="{FF2B5EF4-FFF2-40B4-BE49-F238E27FC236}">
                <a16:creationId xmlns:a16="http://schemas.microsoft.com/office/drawing/2014/main" id="{13AEC274-95C4-D2B4-3FD2-0DEBC09F15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23494608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1D381-1BBE-0ECA-40F7-C5457FB9F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>
            <a:extLst>
              <a:ext uri="{FF2B5EF4-FFF2-40B4-BE49-F238E27FC236}">
                <a16:creationId xmlns:a16="http://schemas.microsoft.com/office/drawing/2014/main" id="{8CEF5C5E-797A-DDB8-A53A-3A3E95B996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>
            <a:extLst>
              <a:ext uri="{FF2B5EF4-FFF2-40B4-BE49-F238E27FC236}">
                <a16:creationId xmlns:a16="http://schemas.microsoft.com/office/drawing/2014/main" id="{DCB11AA7-C3AF-91BF-EE3C-D5C7E472E1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14464444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269E2-1486-79EF-083D-86D5F7C92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>
            <a:extLst>
              <a:ext uri="{FF2B5EF4-FFF2-40B4-BE49-F238E27FC236}">
                <a16:creationId xmlns:a16="http://schemas.microsoft.com/office/drawing/2014/main" id="{0D49D47E-AA76-FF00-32F1-4498E2432C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>
            <a:extLst>
              <a:ext uri="{FF2B5EF4-FFF2-40B4-BE49-F238E27FC236}">
                <a16:creationId xmlns:a16="http://schemas.microsoft.com/office/drawing/2014/main" id="{B3E2F108-0519-80CD-C67A-E4912F2FBA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15862848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10661765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5C2D8-9094-B31A-9AA5-FA26FDDDD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>
            <a:extLst>
              <a:ext uri="{FF2B5EF4-FFF2-40B4-BE49-F238E27FC236}">
                <a16:creationId xmlns:a16="http://schemas.microsoft.com/office/drawing/2014/main" id="{96DBC738-148E-5F8D-7047-E5DC521B8E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>
            <a:extLst>
              <a:ext uri="{FF2B5EF4-FFF2-40B4-BE49-F238E27FC236}">
                <a16:creationId xmlns:a16="http://schemas.microsoft.com/office/drawing/2014/main" id="{6C023976-3DE0-79B1-E585-CBB738D86E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14793994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63580-1CBD-C35C-6A58-D43E107DE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>
            <a:extLst>
              <a:ext uri="{FF2B5EF4-FFF2-40B4-BE49-F238E27FC236}">
                <a16:creationId xmlns:a16="http://schemas.microsoft.com/office/drawing/2014/main" id="{A1D0BFCD-7CA6-626E-1BEF-5EF48D124C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>
            <a:extLst>
              <a:ext uri="{FF2B5EF4-FFF2-40B4-BE49-F238E27FC236}">
                <a16:creationId xmlns:a16="http://schemas.microsoft.com/office/drawing/2014/main" id="{BF394369-2693-E3E3-625C-201280A4D6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36400824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ABACD-063B-64EF-98CA-866577C81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>
            <a:extLst>
              <a:ext uri="{FF2B5EF4-FFF2-40B4-BE49-F238E27FC236}">
                <a16:creationId xmlns:a16="http://schemas.microsoft.com/office/drawing/2014/main" id="{402F3B54-2156-92B2-0352-F20E315813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>
            <a:extLst>
              <a:ext uri="{FF2B5EF4-FFF2-40B4-BE49-F238E27FC236}">
                <a16:creationId xmlns:a16="http://schemas.microsoft.com/office/drawing/2014/main" id="{09C2B94E-BA93-A8C3-42D7-E7E78A95B5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25985733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21DAE-0B66-6A24-7DF0-A075BAFD4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>
            <a:extLst>
              <a:ext uri="{FF2B5EF4-FFF2-40B4-BE49-F238E27FC236}">
                <a16:creationId xmlns:a16="http://schemas.microsoft.com/office/drawing/2014/main" id="{2A01FB21-7134-A1B7-FB1C-B00CA041D9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>
            <a:extLst>
              <a:ext uri="{FF2B5EF4-FFF2-40B4-BE49-F238E27FC236}">
                <a16:creationId xmlns:a16="http://schemas.microsoft.com/office/drawing/2014/main" id="{E01B0E9E-E6D7-9267-59F2-B921152FB3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42454798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19CA3-0985-29B6-16EA-299A36335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>
            <a:extLst>
              <a:ext uri="{FF2B5EF4-FFF2-40B4-BE49-F238E27FC236}">
                <a16:creationId xmlns:a16="http://schemas.microsoft.com/office/drawing/2014/main" id="{51904952-8B3A-E8E6-7E27-0E66C609C4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>
            <a:extLst>
              <a:ext uri="{FF2B5EF4-FFF2-40B4-BE49-F238E27FC236}">
                <a16:creationId xmlns:a16="http://schemas.microsoft.com/office/drawing/2014/main" id="{C90A9CC8-B18F-977B-D694-15D12D7EC4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18577679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5043A-CFCE-C617-7D06-3CBBDB2A3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>
            <a:extLst>
              <a:ext uri="{FF2B5EF4-FFF2-40B4-BE49-F238E27FC236}">
                <a16:creationId xmlns:a16="http://schemas.microsoft.com/office/drawing/2014/main" id="{8953F3F5-CB52-9C11-B9E4-631B2C16A6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>
            <a:extLst>
              <a:ext uri="{FF2B5EF4-FFF2-40B4-BE49-F238E27FC236}">
                <a16:creationId xmlns:a16="http://schemas.microsoft.com/office/drawing/2014/main" id="{62E666C6-37A9-8822-0509-75E3EA9F5D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2218074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2FD36-4B4D-99CD-7EDF-6D53D514E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>
            <a:extLst>
              <a:ext uri="{FF2B5EF4-FFF2-40B4-BE49-F238E27FC236}">
                <a16:creationId xmlns:a16="http://schemas.microsoft.com/office/drawing/2014/main" id="{4BC94CA4-DAD8-7F96-21A1-320A60EC61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>
            <a:extLst>
              <a:ext uri="{FF2B5EF4-FFF2-40B4-BE49-F238E27FC236}">
                <a16:creationId xmlns:a16="http://schemas.microsoft.com/office/drawing/2014/main" id="{CC99A6FF-136B-C7EE-E541-A763E4E93F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4470946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DAA80-94CE-DFCA-C5F3-B07A95320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>
            <a:extLst>
              <a:ext uri="{FF2B5EF4-FFF2-40B4-BE49-F238E27FC236}">
                <a16:creationId xmlns:a16="http://schemas.microsoft.com/office/drawing/2014/main" id="{B4F17CA7-D0AC-38C8-ADE3-02062418E3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>
            <a:extLst>
              <a:ext uri="{FF2B5EF4-FFF2-40B4-BE49-F238E27FC236}">
                <a16:creationId xmlns:a16="http://schemas.microsoft.com/office/drawing/2014/main" id="{46D79299-DE7B-7995-A7D8-53547A9D6D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32772251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3F683-2A47-ED1B-F9A0-C639AA005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>
            <a:extLst>
              <a:ext uri="{FF2B5EF4-FFF2-40B4-BE49-F238E27FC236}">
                <a16:creationId xmlns:a16="http://schemas.microsoft.com/office/drawing/2014/main" id="{EEC066E6-0A3C-DC63-E4FA-4FC9177139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>
            <a:extLst>
              <a:ext uri="{FF2B5EF4-FFF2-40B4-BE49-F238E27FC236}">
                <a16:creationId xmlns:a16="http://schemas.microsoft.com/office/drawing/2014/main" id="{9E4B36D7-C8D6-3C14-C1AC-53889E7BD5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10435674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7988" y="696913"/>
            <a:ext cx="6207125" cy="3492500"/>
          </a:xfrm>
          <a:ln/>
        </p:spPr>
      </p:sp>
      <p:sp>
        <p:nvSpPr>
          <p:cNvPr id="549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993" y="4420235"/>
            <a:ext cx="5615940" cy="4189131"/>
          </a:xfrm>
        </p:spPr>
        <p:txBody>
          <a:bodyPr/>
          <a:lstStyle/>
          <a:p>
            <a:r>
              <a:rPr lang="en-US" dirty="0"/>
              <a:t>4.00</a:t>
            </a:r>
          </a:p>
        </p:txBody>
      </p:sp>
    </p:spTree>
    <p:extLst>
      <p:ext uri="{BB962C8B-B14F-4D97-AF65-F5344CB8AC3E}">
        <p14:creationId xmlns:p14="http://schemas.microsoft.com/office/powerpoint/2010/main" val="29667055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7988" y="696913"/>
            <a:ext cx="6207125" cy="3492500"/>
          </a:xfrm>
          <a:ln/>
        </p:spPr>
      </p:sp>
      <p:sp>
        <p:nvSpPr>
          <p:cNvPr id="549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993" y="4420235"/>
            <a:ext cx="5615940" cy="4189131"/>
          </a:xfrm>
        </p:spPr>
        <p:txBody>
          <a:bodyPr/>
          <a:lstStyle/>
          <a:p>
            <a:r>
              <a:rPr lang="en-US" dirty="0"/>
              <a:t>4.00</a:t>
            </a:r>
          </a:p>
        </p:txBody>
      </p:sp>
    </p:spTree>
    <p:extLst>
      <p:ext uri="{BB962C8B-B14F-4D97-AF65-F5344CB8AC3E}">
        <p14:creationId xmlns:p14="http://schemas.microsoft.com/office/powerpoint/2010/main" val="8444780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262597833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100442044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11633346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43414549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46743339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150261506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95747244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179528449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28995242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61258802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25549698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13146876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123265955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308140433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170666694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383986715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322042747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93742807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9575" y="698500"/>
            <a:ext cx="6194425" cy="3484563"/>
          </a:xfrm>
          <a:ln/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268372638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9575" y="698500"/>
            <a:ext cx="6194425" cy="3484563"/>
          </a:xfrm>
          <a:ln/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164199776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157361060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FD85F-FF00-F0AA-59BB-D283EF857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>
            <a:extLst>
              <a:ext uri="{FF2B5EF4-FFF2-40B4-BE49-F238E27FC236}">
                <a16:creationId xmlns:a16="http://schemas.microsoft.com/office/drawing/2014/main" id="{A8DEEE65-4A98-8836-0539-E1ACF755A4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>
            <a:extLst>
              <a:ext uri="{FF2B5EF4-FFF2-40B4-BE49-F238E27FC236}">
                <a16:creationId xmlns:a16="http://schemas.microsoft.com/office/drawing/2014/main" id="{FA5DBC45-EA01-B239-8290-CCA9EE2A63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23364649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9575" y="698500"/>
            <a:ext cx="6194425" cy="3484563"/>
          </a:xfrm>
          <a:ln/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101866826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194253846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9575" y="698500"/>
            <a:ext cx="6194425" cy="3484563"/>
          </a:xfrm>
          <a:ln/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275512208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AD043-2068-D66E-3A93-9D569FC8F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>
            <a:extLst>
              <a:ext uri="{FF2B5EF4-FFF2-40B4-BE49-F238E27FC236}">
                <a16:creationId xmlns:a16="http://schemas.microsoft.com/office/drawing/2014/main" id="{424346BB-6B92-4C9C-A347-39E103B0FD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9575" y="698500"/>
            <a:ext cx="6194425" cy="3484563"/>
          </a:xfrm>
          <a:ln/>
        </p:spPr>
      </p:sp>
      <p:sp>
        <p:nvSpPr>
          <p:cNvPr id="809987" name="Rectangle 3">
            <a:extLst>
              <a:ext uri="{FF2B5EF4-FFF2-40B4-BE49-F238E27FC236}">
                <a16:creationId xmlns:a16="http://schemas.microsoft.com/office/drawing/2014/main" id="{ABF7D2BB-BB63-14B4-9B65-52222646EB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27247008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7A455-2F40-E841-15C7-4510235CD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>
            <a:extLst>
              <a:ext uri="{FF2B5EF4-FFF2-40B4-BE49-F238E27FC236}">
                <a16:creationId xmlns:a16="http://schemas.microsoft.com/office/drawing/2014/main" id="{A2E364AE-4081-0AC5-BD09-DCA5AB05DE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9575" y="698500"/>
            <a:ext cx="6194425" cy="3484563"/>
          </a:xfrm>
          <a:ln/>
        </p:spPr>
      </p:sp>
      <p:sp>
        <p:nvSpPr>
          <p:cNvPr id="809987" name="Rectangle 3">
            <a:extLst>
              <a:ext uri="{FF2B5EF4-FFF2-40B4-BE49-F238E27FC236}">
                <a16:creationId xmlns:a16="http://schemas.microsoft.com/office/drawing/2014/main" id="{1C9F7EAB-D64A-D122-951E-A5112946E6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224204028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CC236-E3D2-1AE3-E032-E087000BC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>
            <a:extLst>
              <a:ext uri="{FF2B5EF4-FFF2-40B4-BE49-F238E27FC236}">
                <a16:creationId xmlns:a16="http://schemas.microsoft.com/office/drawing/2014/main" id="{78A97129-06D6-49F4-1AE3-32A765E2C6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9575" y="698500"/>
            <a:ext cx="6194425" cy="3484563"/>
          </a:xfrm>
          <a:ln/>
        </p:spPr>
      </p:sp>
      <p:sp>
        <p:nvSpPr>
          <p:cNvPr id="809987" name="Rectangle 3">
            <a:extLst>
              <a:ext uri="{FF2B5EF4-FFF2-40B4-BE49-F238E27FC236}">
                <a16:creationId xmlns:a16="http://schemas.microsoft.com/office/drawing/2014/main" id="{A70871E4-ED93-D383-C0B7-D6ABD7A280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60396214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BE9C8-7B96-4118-AC77-E6863813B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>
            <a:extLst>
              <a:ext uri="{FF2B5EF4-FFF2-40B4-BE49-F238E27FC236}">
                <a16:creationId xmlns:a16="http://schemas.microsoft.com/office/drawing/2014/main" id="{3D15C442-89A8-E8DE-AB8D-DFCD3581AC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9575" y="698500"/>
            <a:ext cx="6194425" cy="3484563"/>
          </a:xfrm>
          <a:ln/>
        </p:spPr>
      </p:sp>
      <p:sp>
        <p:nvSpPr>
          <p:cNvPr id="809987" name="Rectangle 3">
            <a:extLst>
              <a:ext uri="{FF2B5EF4-FFF2-40B4-BE49-F238E27FC236}">
                <a16:creationId xmlns:a16="http://schemas.microsoft.com/office/drawing/2014/main" id="{E2A03A6E-E2D1-0BD8-C0D8-35CD609248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66911886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EAD0B-D0E5-F0F2-B1A2-984846FEC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>
            <a:extLst>
              <a:ext uri="{FF2B5EF4-FFF2-40B4-BE49-F238E27FC236}">
                <a16:creationId xmlns:a16="http://schemas.microsoft.com/office/drawing/2014/main" id="{B7BF9B27-340C-EA78-1C4F-25E1858937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9575" y="698500"/>
            <a:ext cx="6194425" cy="3484563"/>
          </a:xfrm>
          <a:ln/>
        </p:spPr>
      </p:sp>
      <p:sp>
        <p:nvSpPr>
          <p:cNvPr id="809987" name="Rectangle 3">
            <a:extLst>
              <a:ext uri="{FF2B5EF4-FFF2-40B4-BE49-F238E27FC236}">
                <a16:creationId xmlns:a16="http://schemas.microsoft.com/office/drawing/2014/main" id="{E2349356-3C36-114E-D1A2-828BC5AE68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322919496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D497A-22A4-0E6E-F434-BDBEBD579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>
            <a:extLst>
              <a:ext uri="{FF2B5EF4-FFF2-40B4-BE49-F238E27FC236}">
                <a16:creationId xmlns:a16="http://schemas.microsoft.com/office/drawing/2014/main" id="{C4022FF0-6EAD-FC51-6BF9-647692A2A5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9575" y="698500"/>
            <a:ext cx="6194425" cy="3484563"/>
          </a:xfrm>
          <a:ln/>
        </p:spPr>
      </p:sp>
      <p:sp>
        <p:nvSpPr>
          <p:cNvPr id="809987" name="Rectangle 3">
            <a:extLst>
              <a:ext uri="{FF2B5EF4-FFF2-40B4-BE49-F238E27FC236}">
                <a16:creationId xmlns:a16="http://schemas.microsoft.com/office/drawing/2014/main" id="{9C034B80-631C-54BA-2D1E-9547FFD110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106770966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0C107-014D-8BE1-BE8C-CEC4D996A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>
            <a:extLst>
              <a:ext uri="{FF2B5EF4-FFF2-40B4-BE49-F238E27FC236}">
                <a16:creationId xmlns:a16="http://schemas.microsoft.com/office/drawing/2014/main" id="{5750AD7C-7B47-4F07-43E2-332A938586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9575" y="698500"/>
            <a:ext cx="6194425" cy="3484563"/>
          </a:xfrm>
          <a:ln/>
        </p:spPr>
      </p:sp>
      <p:sp>
        <p:nvSpPr>
          <p:cNvPr id="809987" name="Rectangle 3">
            <a:extLst>
              <a:ext uri="{FF2B5EF4-FFF2-40B4-BE49-F238E27FC236}">
                <a16:creationId xmlns:a16="http://schemas.microsoft.com/office/drawing/2014/main" id="{F2D6E448-5F89-2ABA-1DB1-5A045193C6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8483040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053D99-1A34-42C3-8897-3F2FD82F0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>
            <a:extLst>
              <a:ext uri="{FF2B5EF4-FFF2-40B4-BE49-F238E27FC236}">
                <a16:creationId xmlns:a16="http://schemas.microsoft.com/office/drawing/2014/main" id="{21197816-6151-98A3-1AC2-356C679A89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>
            <a:extLst>
              <a:ext uri="{FF2B5EF4-FFF2-40B4-BE49-F238E27FC236}">
                <a16:creationId xmlns:a16="http://schemas.microsoft.com/office/drawing/2014/main" id="{A356EC4B-5E9D-E900-DEB0-80BDF62FB0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45924452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377D2-16A9-945B-686C-8722F4836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>
            <a:extLst>
              <a:ext uri="{FF2B5EF4-FFF2-40B4-BE49-F238E27FC236}">
                <a16:creationId xmlns:a16="http://schemas.microsoft.com/office/drawing/2014/main" id="{7171EC60-84D9-F525-790A-D8ED25755D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>
            <a:extLst>
              <a:ext uri="{FF2B5EF4-FFF2-40B4-BE49-F238E27FC236}">
                <a16:creationId xmlns:a16="http://schemas.microsoft.com/office/drawing/2014/main" id="{72E69E78-AC6F-EF41-7B93-EA74278D1A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80881734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404736658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262597833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74F7D-E2CB-01FE-81F8-6E5DC7B77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>
            <a:extLst>
              <a:ext uri="{FF2B5EF4-FFF2-40B4-BE49-F238E27FC236}">
                <a16:creationId xmlns:a16="http://schemas.microsoft.com/office/drawing/2014/main" id="{EE60AB20-9A4A-4888-8309-83BF978C79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>
            <a:extLst>
              <a:ext uri="{FF2B5EF4-FFF2-40B4-BE49-F238E27FC236}">
                <a16:creationId xmlns:a16="http://schemas.microsoft.com/office/drawing/2014/main" id="{A10895D9-C528-4725-235F-AC73EC068B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96316559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D1FAF-2610-D3D5-6C29-FBF891CB1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>
            <a:extLst>
              <a:ext uri="{FF2B5EF4-FFF2-40B4-BE49-F238E27FC236}">
                <a16:creationId xmlns:a16="http://schemas.microsoft.com/office/drawing/2014/main" id="{7851D775-CB2B-DB97-2EA7-3075A60CB2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>
            <a:extLst>
              <a:ext uri="{FF2B5EF4-FFF2-40B4-BE49-F238E27FC236}">
                <a16:creationId xmlns:a16="http://schemas.microsoft.com/office/drawing/2014/main" id="{7435FFAA-E2D0-7DDB-86A4-68CF71DE54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282528190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655FB-1437-2901-6BBF-40B53B56F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>
            <a:extLst>
              <a:ext uri="{FF2B5EF4-FFF2-40B4-BE49-F238E27FC236}">
                <a16:creationId xmlns:a16="http://schemas.microsoft.com/office/drawing/2014/main" id="{DB8656E4-8329-9BF5-4DB8-7123840EC0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>
            <a:extLst>
              <a:ext uri="{FF2B5EF4-FFF2-40B4-BE49-F238E27FC236}">
                <a16:creationId xmlns:a16="http://schemas.microsoft.com/office/drawing/2014/main" id="{415A27B4-BBB9-9830-5C70-26C7859D57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87823314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46E1E-9DF8-5F29-CE3A-7D835F3DE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>
            <a:extLst>
              <a:ext uri="{FF2B5EF4-FFF2-40B4-BE49-F238E27FC236}">
                <a16:creationId xmlns:a16="http://schemas.microsoft.com/office/drawing/2014/main" id="{9838FB7E-0A13-C8E0-4795-8CC9B79BA0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>
            <a:extLst>
              <a:ext uri="{FF2B5EF4-FFF2-40B4-BE49-F238E27FC236}">
                <a16:creationId xmlns:a16="http://schemas.microsoft.com/office/drawing/2014/main" id="{40D2284A-1554-8C32-4F88-88F6D776D5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373250129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7F4F1-AD9B-A69B-BE40-8D1FF7BFD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>
            <a:extLst>
              <a:ext uri="{FF2B5EF4-FFF2-40B4-BE49-F238E27FC236}">
                <a16:creationId xmlns:a16="http://schemas.microsoft.com/office/drawing/2014/main" id="{74CDD174-0739-236B-044C-0B8C516009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>
            <a:extLst>
              <a:ext uri="{FF2B5EF4-FFF2-40B4-BE49-F238E27FC236}">
                <a16:creationId xmlns:a16="http://schemas.microsoft.com/office/drawing/2014/main" id="{37B2AB13-493A-552A-50C1-3734CA6D73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132281060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200775" cy="3489325"/>
          </a:xfrm>
          <a:ln/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.50</a:t>
            </a:r>
          </a:p>
        </p:txBody>
      </p:sp>
    </p:spTree>
    <p:extLst>
      <p:ext uri="{BB962C8B-B14F-4D97-AF65-F5344CB8AC3E}">
        <p14:creationId xmlns:p14="http://schemas.microsoft.com/office/powerpoint/2010/main" val="3325758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558129" y="434162"/>
            <a:ext cx="11075745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963168" y="1820206"/>
            <a:ext cx="103632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963168" y="3685032"/>
            <a:ext cx="103632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E6ABD-D1DA-42E0-A0F0-42E77373F22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60" y="530352"/>
            <a:ext cx="10911840" cy="41879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66C3-3E9B-428B-80BE-80AF469F45B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558129" y="434163"/>
            <a:ext cx="11075745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459" y="4928616"/>
            <a:ext cx="1091184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459" y="5624484"/>
            <a:ext cx="1091184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DF3F3-6C20-4936-82F0-6822988DE3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3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0480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850A4-DF8E-4D86-9780-974A3A0B373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632" y="579438"/>
            <a:ext cx="524256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02892" y="579438"/>
            <a:ext cx="524256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80963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289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D7332-B4DE-4EB8-AF98-49D9220D32A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E1F51-6E7A-4DC5-9558-19CA7AAFAE2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1F872-1329-474D-8634-0E053CAEF6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5045" y="533400"/>
            <a:ext cx="39624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385129" y="1447802"/>
            <a:ext cx="39624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015163" y="930144"/>
            <a:ext cx="6168212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C9F34-165C-45DA-AA21-C36354DF051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ound Single Corner Rectangle 10"/>
          <p:cNvSpPr/>
          <p:nvPr/>
        </p:nvSpPr>
        <p:spPr>
          <a:xfrm>
            <a:off x="8534401" y="434162"/>
            <a:ext cx="3099473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012056"/>
            <a:ext cx="109728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8616949" y="533400"/>
            <a:ext cx="298704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20C00-DEC9-4D9D-8CA8-1EB7FF2D2DB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1973" y="435768"/>
            <a:ext cx="7900416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/>
              <a:t>Click icon to add picture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0560" y="530352"/>
            <a:ext cx="10911840" cy="4187952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736A9-44D7-4694-9FF5-A951BF5777B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533405"/>
            <a:ext cx="2641600" cy="5257799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1200" y="533403"/>
            <a:ext cx="7924800" cy="525780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BED97-5446-41BA-930C-EA83B222490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914400" y="1752600"/>
            <a:ext cx="5080000" cy="4191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752600"/>
            <a:ext cx="5080000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0198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0198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44000" y="60198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DDC13B83-8EC2-429C-A53A-CABE8F34CD8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529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558129" y="434162"/>
            <a:ext cx="11075745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670560" y="4985590"/>
            <a:ext cx="1091184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70560" y="530352"/>
            <a:ext cx="1091184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5035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8083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131104" y="6111876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976C73D-1210-4460-A6DA-DD51C55C26D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</p:sldLayoutIdLst>
  <p:transition>
    <p:fade thruBlk="1"/>
  </p:transition>
  <p:hf hdr="0" ftr="0" dt="0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4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623928" y="2667000"/>
            <a:ext cx="7577472" cy="30480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endParaRPr lang="en-US" sz="1600" b="1" dirty="0"/>
          </a:p>
          <a:p>
            <a:pPr>
              <a:lnSpc>
                <a:spcPct val="80000"/>
              </a:lnSpc>
            </a:pPr>
            <a:endParaRPr lang="en-US" sz="1600" b="1" dirty="0"/>
          </a:p>
          <a:p>
            <a:pPr>
              <a:lnSpc>
                <a:spcPct val="80000"/>
              </a:lnSpc>
            </a:pPr>
            <a:endParaRPr lang="en-US" sz="1800" b="1" dirty="0"/>
          </a:p>
          <a:p>
            <a:pPr>
              <a:lnSpc>
                <a:spcPct val="80000"/>
              </a:lnSpc>
            </a:pPr>
            <a:endParaRPr lang="en-US" sz="1800" b="1" dirty="0"/>
          </a:p>
          <a:p>
            <a:pPr>
              <a:lnSpc>
                <a:spcPct val="80000"/>
              </a:lnSpc>
            </a:pPr>
            <a:endParaRPr lang="en-US" sz="1600" b="1" dirty="0"/>
          </a:p>
          <a:p>
            <a:pPr>
              <a:lnSpc>
                <a:spcPct val="80000"/>
              </a:lnSpc>
            </a:pPr>
            <a:endParaRPr lang="en-US" sz="1600" b="1" dirty="0"/>
          </a:p>
          <a:p>
            <a:pPr>
              <a:lnSpc>
                <a:spcPct val="80000"/>
              </a:lnSpc>
            </a:pPr>
            <a:endParaRPr lang="en-US" sz="1600" b="1" dirty="0"/>
          </a:p>
          <a:p>
            <a:pPr>
              <a:lnSpc>
                <a:spcPct val="80000"/>
              </a:lnSpc>
            </a:pPr>
            <a:endParaRPr lang="en-US" sz="1600" b="1" dirty="0"/>
          </a:p>
          <a:p>
            <a:pPr>
              <a:lnSpc>
                <a:spcPct val="80000"/>
              </a:lnSpc>
            </a:pPr>
            <a:endParaRPr lang="en-US" sz="1600" b="1" dirty="0"/>
          </a:p>
          <a:p>
            <a:pPr>
              <a:lnSpc>
                <a:spcPct val="80000"/>
              </a:lnSpc>
            </a:pPr>
            <a:endParaRPr lang="en-US" sz="1600" b="1" dirty="0"/>
          </a:p>
          <a:p>
            <a:pPr>
              <a:lnSpc>
                <a:spcPct val="80000"/>
              </a:lnSpc>
            </a:pPr>
            <a:endParaRPr lang="en-US" sz="1600" b="1" dirty="0"/>
          </a:p>
          <a:p>
            <a:pPr>
              <a:lnSpc>
                <a:spcPct val="80000"/>
              </a:lnSpc>
            </a:pPr>
            <a:endParaRPr lang="en-US" sz="1600" b="1" dirty="0"/>
          </a:p>
          <a:p>
            <a:pPr>
              <a:lnSpc>
                <a:spcPct val="80000"/>
              </a:lnSpc>
            </a:pPr>
            <a:r>
              <a:rPr lang="en-US" sz="1500" b="1" dirty="0"/>
              <a:t>Presented by</a:t>
            </a:r>
          </a:p>
          <a:p>
            <a:pPr>
              <a:lnSpc>
                <a:spcPct val="80000"/>
              </a:lnSpc>
            </a:pPr>
            <a:r>
              <a:rPr lang="en-US" sz="1500" b="1" dirty="0"/>
              <a:t>STEVE DAWSON CPA, CFE</a:t>
            </a:r>
          </a:p>
          <a:p>
            <a:pPr>
              <a:lnSpc>
                <a:spcPct val="80000"/>
              </a:lnSpc>
            </a:pPr>
            <a:endParaRPr lang="en-US" b="1" dirty="0">
              <a:latin typeface="Baskerville Old Face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E6ABD-D1DA-42E0-A0F0-42E77373F221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3" name="Picture 2" descr="Logo, company name">
            <a:extLst>
              <a:ext uri="{FF2B5EF4-FFF2-40B4-BE49-F238E27FC236}">
                <a16:creationId xmlns:a16="http://schemas.microsoft.com/office/drawing/2014/main" id="{39AAF725-9356-4238-E7BD-F380A2BC6D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092861"/>
            <a:ext cx="3882563" cy="1417637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C6B979D-B73D-765A-02F1-594C6FC4FD14}"/>
              </a:ext>
            </a:extLst>
          </p:cNvPr>
          <p:cNvSpPr/>
          <p:nvPr/>
        </p:nvSpPr>
        <p:spPr>
          <a:xfrm>
            <a:off x="914400" y="838200"/>
            <a:ext cx="10287000" cy="1417637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2026 INTERNAL FRAUD UPDATE:</a:t>
            </a:r>
          </a:p>
          <a:p>
            <a:endParaRPr lang="en-US" sz="2000" b="1" dirty="0">
              <a:solidFill>
                <a:schemeClr val="bg1"/>
              </a:solidFill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Current Issues in Anti-Fraud Program Internal Controls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9" name="Picture 8" descr="Logo, company name">
            <a:extLst>
              <a:ext uri="{FF2B5EF4-FFF2-40B4-BE49-F238E27FC236}">
                <a16:creationId xmlns:a16="http://schemas.microsoft.com/office/drawing/2014/main" id="{DFA8D133-8D69-0D98-F9B6-B7521417B2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3689921"/>
            <a:ext cx="2223516" cy="2223516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5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1828800"/>
            <a:ext cx="8077200" cy="4495800"/>
          </a:xfrm>
        </p:spPr>
        <p:txBody>
          <a:bodyPr>
            <a:normAutofit/>
          </a:bodyPr>
          <a:lstStyle/>
          <a:p>
            <a:pPr algn="l"/>
            <a:endParaRPr lang="en-US" sz="1800" b="1" dirty="0"/>
          </a:p>
          <a:p>
            <a:pPr algn="l"/>
            <a:endParaRPr lang="en-US" b="1" dirty="0">
              <a:solidFill>
                <a:schemeClr val="tx1"/>
              </a:solidFill>
            </a:endParaRPr>
          </a:p>
          <a:p>
            <a:pPr algn="l"/>
            <a:endParaRPr lang="en-US" sz="2400" b="1" dirty="0">
              <a:solidFill>
                <a:schemeClr val="tx1"/>
              </a:solidFill>
            </a:endParaRPr>
          </a:p>
          <a:p>
            <a:pPr algn="l"/>
            <a:r>
              <a:rPr lang="en-US" sz="2400" b="1" dirty="0">
                <a:solidFill>
                  <a:schemeClr val="tx1"/>
                </a:solidFill>
              </a:rPr>
              <a:t>Fraud committed against the organization by its own officers, directors, or employees</a:t>
            </a:r>
          </a:p>
          <a:p>
            <a:pPr algn="l"/>
            <a:endParaRPr lang="en-US" b="1" dirty="0">
              <a:solidFill>
                <a:schemeClr val="tx1"/>
              </a:solidFill>
            </a:endParaRPr>
          </a:p>
          <a:p>
            <a:pPr algn="l"/>
            <a:r>
              <a:rPr lang="en-US" sz="2400" b="1" dirty="0">
                <a:solidFill>
                  <a:schemeClr val="tx1"/>
                </a:solidFill>
              </a:rPr>
              <a:t>… an attack from within</a:t>
            </a:r>
          </a:p>
          <a:p>
            <a:pPr algn="l"/>
            <a:endParaRPr lang="en-US" sz="2800" b="1" i="1" dirty="0">
              <a:solidFill>
                <a:schemeClr val="tx1"/>
              </a:solidFill>
            </a:endParaRPr>
          </a:p>
          <a:p>
            <a:pPr algn="l"/>
            <a:r>
              <a:rPr lang="en-US" sz="2400" b="1" dirty="0">
                <a:solidFill>
                  <a:schemeClr val="tx1"/>
                </a:solidFill>
              </a:rPr>
              <a:t>… a betrayal of trust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AE8BA0-B3B7-4EAE-8330-700631B313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4191000"/>
            <a:ext cx="3581400" cy="1143000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1AB2BA4-C2A2-84C8-33C5-1F140F7BAB04}"/>
              </a:ext>
            </a:extLst>
          </p:cNvPr>
          <p:cNvSpPr/>
          <p:nvPr/>
        </p:nvSpPr>
        <p:spPr>
          <a:xfrm>
            <a:off x="762001" y="762000"/>
            <a:ext cx="10668000" cy="106680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2600" b="1" dirty="0">
                <a:solidFill>
                  <a:schemeClr val="bg1"/>
                </a:solidFill>
              </a:rPr>
              <a:t>INTERNAL FRAUD, EMBEZZLEMENT, MISAPPROPRIATION, EMPLOYEE THEFT </a:t>
            </a:r>
            <a:endParaRPr lang="en-US" sz="2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882131"/>
      </p:ext>
    </p:extLst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1371600" y="1752600"/>
            <a:ext cx="9448800" cy="32766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000" b="1" dirty="0"/>
          </a:p>
          <a:p>
            <a:pPr marL="0" indent="0" algn="ctr">
              <a:buNone/>
            </a:pPr>
            <a:r>
              <a:rPr lang="en-US" sz="2600" b="1" dirty="0"/>
              <a:t>Presentation of the Issue</a:t>
            </a:r>
          </a:p>
          <a:p>
            <a:pPr marL="0" indent="0" algn="ctr">
              <a:buNone/>
            </a:pPr>
            <a:endParaRPr lang="en-US" sz="2600" b="1" dirty="0"/>
          </a:p>
          <a:p>
            <a:pPr marL="0" indent="0" algn="ctr">
              <a:buNone/>
            </a:pPr>
            <a:r>
              <a:rPr lang="en-US" sz="2600" b="1" dirty="0">
                <a:solidFill>
                  <a:schemeClr val="accent2">
                    <a:lumMod val="50000"/>
                  </a:schemeClr>
                </a:solidFill>
              </a:rPr>
              <a:t>Fraud Prevention Process Tip</a:t>
            </a:r>
          </a:p>
          <a:p>
            <a:pPr marL="0" indent="0">
              <a:buNone/>
            </a:pPr>
            <a:endParaRPr lang="en-US" sz="2400" b="1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BE6C370-AC1B-C6BD-EA47-9F15A60B3C82}"/>
              </a:ext>
            </a:extLst>
          </p:cNvPr>
          <p:cNvSpPr/>
          <p:nvPr/>
        </p:nvSpPr>
        <p:spPr>
          <a:xfrm>
            <a:off x="1371600" y="771144"/>
            <a:ext cx="9448800" cy="600456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2600" b="1" dirty="0">
                <a:solidFill>
                  <a:schemeClr val="bg1"/>
                </a:solidFill>
              </a:rPr>
              <a:t>FORMAT FOR THIS SESSION</a:t>
            </a:r>
            <a:endParaRPr lang="en-US" sz="2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651537"/>
      </p:ext>
    </p:extLst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CBCA9-7FB6-CFF4-C8E8-80FCDD61F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>
            <a:extLst>
              <a:ext uri="{FF2B5EF4-FFF2-40B4-BE49-F238E27FC236}">
                <a16:creationId xmlns:a16="http://schemas.microsoft.com/office/drawing/2014/main" id="{4EA83A88-F17F-3BF5-0029-8BD0B99B323E}"/>
              </a:ext>
            </a:extLst>
          </p:cNvPr>
          <p:cNvSpPr>
            <a:spLocks noGrp="1" noRot="1" noChangeArrowheads="1"/>
          </p:cNvSpPr>
          <p:nvPr>
            <p:ph idx="1"/>
          </p:nvPr>
        </p:nvSpPr>
        <p:spPr>
          <a:xfrm>
            <a:off x="1143000" y="1752600"/>
            <a:ext cx="9982200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000" b="1" dirty="0"/>
          </a:p>
          <a:p>
            <a:pPr marL="0" indent="0">
              <a:buNone/>
            </a:pPr>
            <a:r>
              <a:rPr lang="en-US" sz="2400" b="1" dirty="0"/>
              <a:t>The CEO used company funds to live the good life.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After the SECOND time of being caught, he was finally terminated.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DFG and law enforcement were called in to do the investigation.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1800" b="1" u="sng" dirty="0">
                <a:solidFill>
                  <a:schemeClr val="accent2">
                    <a:lumMod val="50000"/>
                  </a:schemeClr>
                </a:solidFill>
              </a:rPr>
              <a:t>Fraud Prevention Process Tip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</a:rPr>
              <a:t>: As much as we want to, do not provide a second chance with fraud.</a:t>
            </a:r>
          </a:p>
        </p:txBody>
      </p:sp>
      <p:pic>
        <p:nvPicPr>
          <p:cNvPr id="2" name="Content Placeholder 4" descr="Police officers in uniform outside a house&#10;&#10;Description automatically generated">
            <a:extLst>
              <a:ext uri="{FF2B5EF4-FFF2-40B4-BE49-F238E27FC236}">
                <a16:creationId xmlns:a16="http://schemas.microsoft.com/office/drawing/2014/main" id="{98AB7019-0767-EF09-6D83-4DBDC4CBFD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723900"/>
            <a:ext cx="2590800" cy="14478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941E2C0-1E13-ED63-77F4-2B6AB33FA75C}"/>
              </a:ext>
            </a:extLst>
          </p:cNvPr>
          <p:cNvSpPr/>
          <p:nvPr/>
        </p:nvSpPr>
        <p:spPr>
          <a:xfrm>
            <a:off x="1371600" y="771144"/>
            <a:ext cx="4625404" cy="106680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600" b="1" dirty="0">
                <a:solidFill>
                  <a:schemeClr val="bg1"/>
                </a:solidFill>
              </a:rPr>
              <a:t>DEBITS AND</a:t>
            </a:r>
          </a:p>
          <a:p>
            <a:r>
              <a:rPr lang="en-US" sz="2600" b="1" dirty="0">
                <a:solidFill>
                  <a:schemeClr val="bg1"/>
                </a:solidFill>
              </a:rPr>
              <a:t>CREDITS?</a:t>
            </a:r>
            <a:endParaRPr lang="en-US" sz="2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371285"/>
      </p:ext>
    </p:extLst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1219200" y="1752600"/>
            <a:ext cx="9829800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On day one of the on-site investigation, we suspected the now former CEO was at his house determining which documents would need to go in the “bonfire”.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We immediately obtained a search warrant from the court and…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BA9A7E8-0BFC-CB4B-3EE9-05AE7CA463E6}"/>
              </a:ext>
            </a:extLst>
          </p:cNvPr>
          <p:cNvSpPr/>
          <p:nvPr/>
        </p:nvSpPr>
        <p:spPr>
          <a:xfrm>
            <a:off x="1143000" y="685800"/>
            <a:ext cx="9906000" cy="60960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600" b="1" dirty="0">
                <a:solidFill>
                  <a:schemeClr val="bg1"/>
                </a:solidFill>
              </a:rPr>
              <a:t>DEBITS AND CREDITS?</a:t>
            </a:r>
            <a:endParaRPr lang="en-US" sz="2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897291"/>
      </p:ext>
    </p:extLst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Police officers in uniform outside a house&#10;&#10;Description automatically generated">
            <a:extLst>
              <a:ext uri="{FF2B5EF4-FFF2-40B4-BE49-F238E27FC236}">
                <a16:creationId xmlns:a16="http://schemas.microsoft.com/office/drawing/2014/main" id="{8556FF15-2A7D-4696-B904-9DDEE66849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132" y="1752601"/>
            <a:ext cx="6281737" cy="4187825"/>
          </a:xfr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EB5BC71-27EC-C318-D930-577A5838D0D6}"/>
              </a:ext>
            </a:extLst>
          </p:cNvPr>
          <p:cNvSpPr/>
          <p:nvPr/>
        </p:nvSpPr>
        <p:spPr>
          <a:xfrm>
            <a:off x="1143000" y="685800"/>
            <a:ext cx="9906000" cy="60960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600" b="1" dirty="0">
                <a:solidFill>
                  <a:schemeClr val="bg1"/>
                </a:solidFill>
              </a:rPr>
              <a:t>DEBITS AND CREDITS?</a:t>
            </a:r>
            <a:endParaRPr lang="en-US" sz="2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921315"/>
      </p:ext>
    </p:extLst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1219200" y="1752600"/>
            <a:ext cx="9753599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The CEO did not have control over the accounting, but did have control over the accountant…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	Or so he THOUGHT.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In reality, the accountant was accumulating documents for every instance of fraud the CEO was committing.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E493751-DDC1-46D7-1E6F-C367B5EB7286}"/>
              </a:ext>
            </a:extLst>
          </p:cNvPr>
          <p:cNvSpPr/>
          <p:nvPr/>
        </p:nvSpPr>
        <p:spPr>
          <a:xfrm>
            <a:off x="1219200" y="685800"/>
            <a:ext cx="9753599" cy="60960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600" b="1" dirty="0">
                <a:solidFill>
                  <a:schemeClr val="bg1"/>
                </a:solidFill>
              </a:rPr>
              <a:t>DEBITS AND CREDITS?</a:t>
            </a:r>
            <a:endParaRPr lang="en-US" sz="2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838852"/>
      </p:ext>
    </p:extLst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4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81400" y="2718515"/>
            <a:ext cx="6477000" cy="30480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sz="1600" b="1" dirty="0"/>
          </a:p>
          <a:p>
            <a:pPr>
              <a:lnSpc>
                <a:spcPct val="80000"/>
              </a:lnSpc>
            </a:pPr>
            <a:endParaRPr lang="en-US" sz="1600" b="1" dirty="0"/>
          </a:p>
          <a:p>
            <a:pPr>
              <a:lnSpc>
                <a:spcPct val="80000"/>
              </a:lnSpc>
            </a:pPr>
            <a:endParaRPr lang="en-US" sz="1600" b="1" dirty="0"/>
          </a:p>
          <a:p>
            <a:pPr>
              <a:lnSpc>
                <a:spcPct val="80000"/>
              </a:lnSpc>
            </a:pPr>
            <a:endParaRPr lang="en-US" sz="1600" b="1" dirty="0"/>
          </a:p>
          <a:p>
            <a:pPr>
              <a:lnSpc>
                <a:spcPct val="80000"/>
              </a:lnSpc>
            </a:pPr>
            <a:endParaRPr lang="en-US" sz="1600" b="1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34A9950-168E-8D47-AD4A-F61EAE1D895D}"/>
              </a:ext>
            </a:extLst>
          </p:cNvPr>
          <p:cNvSpPr/>
          <p:nvPr/>
        </p:nvSpPr>
        <p:spPr>
          <a:xfrm>
            <a:off x="2080197" y="2286000"/>
            <a:ext cx="8031607" cy="1396286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2600" b="1" dirty="0">
                <a:solidFill>
                  <a:schemeClr val="bg1"/>
                </a:solidFill>
              </a:rPr>
              <a:t>FRAUD TRENDS UPDATE</a:t>
            </a:r>
          </a:p>
          <a:p>
            <a:pPr algn="ctr"/>
            <a:endParaRPr lang="en-US" sz="2600" b="1" dirty="0">
              <a:solidFill>
                <a:schemeClr val="bg1"/>
              </a:solidFill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2026 ACFE Report to the Nations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271645"/>
      </p:ext>
    </p:extLst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91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905000" y="1600200"/>
            <a:ext cx="8229600" cy="36576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i="1" u="sng" dirty="0"/>
          </a:p>
          <a:p>
            <a:pPr marL="0" indent="0">
              <a:buNone/>
            </a:pPr>
            <a:r>
              <a:rPr lang="en-US" b="1" dirty="0"/>
              <a:t>Asset Misappropriation		90%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Corruption					45%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Financial Statement Fraud		  6%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i="1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F5B8A75-35B4-A97E-F590-221C1A9AC650}"/>
              </a:ext>
            </a:extLst>
          </p:cNvPr>
          <p:cNvSpPr/>
          <p:nvPr/>
        </p:nvSpPr>
        <p:spPr>
          <a:xfrm>
            <a:off x="1219200" y="609600"/>
            <a:ext cx="9829799" cy="91440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600" b="1" dirty="0">
                <a:solidFill>
                  <a:schemeClr val="bg1"/>
                </a:solidFill>
              </a:rPr>
              <a:t>How Fraud is Committed</a:t>
            </a:r>
          </a:p>
          <a:p>
            <a:r>
              <a:rPr lang="en-US" b="1" dirty="0">
                <a:solidFill>
                  <a:schemeClr val="bg1"/>
                </a:solidFill>
              </a:rPr>
              <a:t>2026 ACFE Report to the Nations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145595"/>
      </p:ext>
    </p:extLst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B1922-7CEE-8012-D23A-D5F8A200A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915" name="Rectangle 3">
            <a:extLst>
              <a:ext uri="{FF2B5EF4-FFF2-40B4-BE49-F238E27FC236}">
                <a16:creationId xmlns:a16="http://schemas.microsoft.com/office/drawing/2014/main" id="{54179C8E-FAC7-FEE6-7D58-F2D6AD60744D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>
          <a:xfrm>
            <a:off x="1219200" y="1600200"/>
            <a:ext cx="9829799" cy="4648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i="1" u="sng" dirty="0"/>
          </a:p>
          <a:p>
            <a:pPr marL="0" indent="0">
              <a:buNone/>
            </a:pPr>
            <a:r>
              <a:rPr lang="en-US" sz="3200" b="1" u="sng" dirty="0"/>
              <a:t>Tips</a:t>
            </a:r>
            <a:r>
              <a:rPr lang="en-US" b="1" dirty="0"/>
              <a:t>						43%</a:t>
            </a:r>
          </a:p>
          <a:p>
            <a:pPr marL="0" indent="0">
              <a:buNone/>
            </a:pPr>
            <a:endParaRPr lang="en-US" b="1" dirty="0"/>
          </a:p>
          <a:p>
            <a:pPr>
              <a:buClrTx/>
              <a:buSzPct val="60000"/>
              <a:buFont typeface="Wingdings" panose="05000000000000000000" pitchFamily="2" charset="2"/>
              <a:buChar char="q"/>
            </a:pPr>
            <a:r>
              <a:rPr lang="en-US" b="1" dirty="0"/>
              <a:t>From Employees				55%</a:t>
            </a:r>
          </a:p>
          <a:p>
            <a:pPr marL="0" indent="0">
              <a:buClrTx/>
              <a:buSzPct val="60000"/>
              <a:buNone/>
            </a:pPr>
            <a:endParaRPr lang="en-US" sz="1500" b="1" dirty="0"/>
          </a:p>
          <a:p>
            <a:pPr>
              <a:buClrTx/>
              <a:buSzPct val="60000"/>
              <a:buFont typeface="Wingdings" panose="05000000000000000000" pitchFamily="2" charset="2"/>
              <a:buChar char="q"/>
            </a:pPr>
            <a:r>
              <a:rPr lang="en-US" b="1" dirty="0"/>
              <a:t>From Vendors/Customers		32%</a:t>
            </a:r>
          </a:p>
          <a:p>
            <a:pPr marL="0" indent="0">
              <a:buNone/>
            </a:pPr>
            <a:endParaRPr lang="en-US" b="1" i="1" dirty="0"/>
          </a:p>
          <a:p>
            <a:pPr marL="0" indent="0">
              <a:buNone/>
            </a:pPr>
            <a:endParaRPr lang="en-US" b="1" i="1" dirty="0"/>
          </a:p>
          <a:p>
            <a:pPr marL="0" indent="0">
              <a:buNone/>
            </a:pPr>
            <a:r>
              <a:rPr lang="en-US" sz="1800" b="1" u="sng" dirty="0">
                <a:solidFill>
                  <a:schemeClr val="accent2">
                    <a:lumMod val="50000"/>
                  </a:schemeClr>
                </a:solidFill>
              </a:rPr>
              <a:t>Fraud Prevention Process Tip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</a:rPr>
              <a:t>: Implement an Anonymous Reporting Mechanism for Employees and Vendors</a:t>
            </a:r>
          </a:p>
          <a:p>
            <a:pPr marL="0" indent="0">
              <a:buNone/>
            </a:pPr>
            <a:endParaRPr lang="en-US" b="1" i="1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ECE723E-0DB9-8A5B-AB93-763E5D216850}"/>
              </a:ext>
            </a:extLst>
          </p:cNvPr>
          <p:cNvSpPr/>
          <p:nvPr/>
        </p:nvSpPr>
        <p:spPr>
          <a:xfrm>
            <a:off x="1219200" y="609600"/>
            <a:ext cx="9829799" cy="91440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600" b="1" dirty="0">
                <a:solidFill>
                  <a:schemeClr val="bg1"/>
                </a:solidFill>
              </a:rPr>
              <a:t>How Fraud is Detected</a:t>
            </a:r>
          </a:p>
          <a:p>
            <a:r>
              <a:rPr lang="en-US" b="1" dirty="0">
                <a:solidFill>
                  <a:schemeClr val="bg1"/>
                </a:solidFill>
              </a:rPr>
              <a:t>2026 ACFE Report to the Nations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850074"/>
      </p:ext>
    </p:extLst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91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905000" y="1600200"/>
            <a:ext cx="8229600" cy="36576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i="1" u="sng" dirty="0"/>
          </a:p>
          <a:p>
            <a:pPr marL="0" indent="0">
              <a:buNone/>
            </a:pPr>
            <a:r>
              <a:rPr lang="en-US" b="1" dirty="0"/>
              <a:t>&lt; 6 Months				$  40,000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19 – 24 Months			$168,000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&gt; 60 Months			     $1,115,000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i="1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071AEEE-7A25-3B41-C585-0BC2B39A21A0}"/>
              </a:ext>
            </a:extLst>
          </p:cNvPr>
          <p:cNvSpPr/>
          <p:nvPr/>
        </p:nvSpPr>
        <p:spPr>
          <a:xfrm>
            <a:off x="1219200" y="685800"/>
            <a:ext cx="9677399" cy="91440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400" b="1" dirty="0">
                <a:solidFill>
                  <a:schemeClr val="bg1"/>
                </a:solidFill>
              </a:rPr>
              <a:t>Duration of Fraud Schemes – Median Loss</a:t>
            </a:r>
          </a:p>
          <a:p>
            <a:r>
              <a:rPr lang="en-US" b="1" dirty="0">
                <a:solidFill>
                  <a:schemeClr val="bg1"/>
                </a:solidFill>
              </a:rPr>
              <a:t>2026 ACFE Report to the Nations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079974"/>
      </p:ext>
    </p:extLst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91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905000" y="1600200"/>
            <a:ext cx="8229600" cy="36576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i="1" u="sng" dirty="0"/>
          </a:p>
          <a:p>
            <a:pPr>
              <a:buClrTx/>
              <a:buSzPct val="60000"/>
              <a:buFont typeface="Wingdings" panose="05000000000000000000" pitchFamily="2" charset="2"/>
              <a:buChar char="q"/>
            </a:pPr>
            <a:r>
              <a:rPr lang="en-US" b="1" dirty="0"/>
              <a:t>Never Charged or			88% </a:t>
            </a:r>
          </a:p>
          <a:p>
            <a:pPr marL="0" indent="0">
              <a:buClrTx/>
              <a:buSzPct val="60000"/>
              <a:buNone/>
            </a:pPr>
            <a:r>
              <a:rPr lang="en-US" b="1" dirty="0"/>
              <a:t>  Convicted</a:t>
            </a:r>
          </a:p>
          <a:p>
            <a:pPr>
              <a:buClrTx/>
              <a:buSzPct val="60000"/>
              <a:buFont typeface="Wingdings" panose="05000000000000000000" pitchFamily="2" charset="2"/>
              <a:buChar char="q"/>
            </a:pPr>
            <a:endParaRPr lang="en-US" b="1" dirty="0"/>
          </a:p>
          <a:p>
            <a:pPr>
              <a:buClrTx/>
              <a:buSzPct val="60000"/>
              <a:buFont typeface="Wingdings" panose="05000000000000000000" pitchFamily="2" charset="2"/>
              <a:buChar char="q"/>
            </a:pPr>
            <a:r>
              <a:rPr lang="en-US" b="1" dirty="0"/>
              <a:t>Charged / Not Convicted		  6%</a:t>
            </a:r>
          </a:p>
          <a:p>
            <a:pPr>
              <a:buClrTx/>
              <a:buSzPct val="60000"/>
              <a:buFont typeface="Wingdings" panose="05000000000000000000" pitchFamily="2" charset="2"/>
              <a:buChar char="q"/>
            </a:pPr>
            <a:endParaRPr lang="en-US" b="1" dirty="0"/>
          </a:p>
          <a:p>
            <a:pPr>
              <a:buClrTx/>
              <a:buSzPct val="60000"/>
              <a:buFont typeface="Wingdings" panose="05000000000000000000" pitchFamily="2" charset="2"/>
              <a:buChar char="q"/>
            </a:pPr>
            <a:r>
              <a:rPr lang="en-US" b="1" dirty="0"/>
              <a:t>Prior Convictions			  4%</a:t>
            </a:r>
            <a:endParaRPr lang="en-US" b="1" i="1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FB93693-B180-5AD0-2B02-EEB5B72A4F14}"/>
              </a:ext>
            </a:extLst>
          </p:cNvPr>
          <p:cNvSpPr/>
          <p:nvPr/>
        </p:nvSpPr>
        <p:spPr>
          <a:xfrm>
            <a:off x="1371600" y="609600"/>
            <a:ext cx="9601199" cy="91440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600" b="1" dirty="0">
                <a:solidFill>
                  <a:schemeClr val="bg1"/>
                </a:solidFill>
              </a:rPr>
              <a:t>Perpetrator’s Criminal Background</a:t>
            </a:r>
          </a:p>
          <a:p>
            <a:r>
              <a:rPr lang="en-US" sz="1600" b="1" dirty="0">
                <a:solidFill>
                  <a:schemeClr val="bg1"/>
                </a:solidFill>
              </a:rPr>
              <a:t>2026 ACFE Report to the Nations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335152"/>
      </p:ext>
    </p:extLst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91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371600" y="1600200"/>
            <a:ext cx="9448799" cy="4495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b="1" i="1" u="sng" dirty="0"/>
          </a:p>
          <a:p>
            <a:pPr>
              <a:buClrTx/>
              <a:buSzPct val="60000"/>
              <a:buFont typeface="Wingdings" panose="05000000000000000000" pitchFamily="2" charset="2"/>
              <a:buChar char="q"/>
            </a:pPr>
            <a:r>
              <a:rPr lang="en-US" b="1" dirty="0"/>
              <a:t>Internal Discipline			51%</a:t>
            </a:r>
          </a:p>
          <a:p>
            <a:pPr>
              <a:buClrTx/>
              <a:buSzPct val="60000"/>
              <a:buFont typeface="Wingdings" panose="05000000000000000000" pitchFamily="2" charset="2"/>
              <a:buChar char="q"/>
            </a:pPr>
            <a:r>
              <a:rPr lang="en-US" b="1" dirty="0"/>
              <a:t>Fear of Bad Publicity			35%</a:t>
            </a:r>
          </a:p>
          <a:p>
            <a:pPr>
              <a:buClrTx/>
              <a:buSzPct val="60000"/>
              <a:buFont typeface="Wingdings" panose="05000000000000000000" pitchFamily="2" charset="2"/>
              <a:buChar char="q"/>
            </a:pPr>
            <a:r>
              <a:rPr lang="en-US" b="1" dirty="0"/>
              <a:t>Private Settlement			20%</a:t>
            </a:r>
          </a:p>
          <a:p>
            <a:pPr>
              <a:buClrTx/>
              <a:buSzPct val="60000"/>
              <a:buFont typeface="Wingdings" panose="05000000000000000000" pitchFamily="2" charset="2"/>
              <a:buChar char="q"/>
            </a:pPr>
            <a:r>
              <a:rPr lang="en-US" b="1" dirty="0"/>
              <a:t>Too Costly					19%</a:t>
            </a:r>
          </a:p>
          <a:p>
            <a:pPr>
              <a:buClrTx/>
              <a:buSzPct val="60000"/>
              <a:buFont typeface="Wingdings" panose="05000000000000000000" pitchFamily="2" charset="2"/>
              <a:buChar char="q"/>
            </a:pPr>
            <a:r>
              <a:rPr lang="en-US" b="1" dirty="0"/>
              <a:t>Lack of Evidence				  9%</a:t>
            </a:r>
          </a:p>
          <a:p>
            <a:pPr>
              <a:buClrTx/>
              <a:buSzPct val="60000"/>
              <a:buFont typeface="Wingdings" panose="05000000000000000000" pitchFamily="2" charset="2"/>
              <a:buChar char="q"/>
            </a:pPr>
            <a:endParaRPr lang="en-US" b="1" dirty="0"/>
          </a:p>
          <a:p>
            <a:pPr marL="0" indent="0">
              <a:buClrTx/>
              <a:buSzPct val="60000"/>
              <a:buNone/>
            </a:pPr>
            <a:r>
              <a:rPr lang="en-US" sz="1800" b="1" u="sng" dirty="0">
                <a:solidFill>
                  <a:schemeClr val="accent2">
                    <a:lumMod val="50000"/>
                  </a:schemeClr>
                </a:solidFill>
              </a:rPr>
              <a:t>Fraud Prevention Process Tip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</a:rPr>
              <a:t>: Similar to the “second chance”, internal discipline has not proven successful. The “second chance” also voids any insurance coverage for employee dishonesty.</a:t>
            </a:r>
          </a:p>
          <a:p>
            <a:pPr marL="0" indent="0">
              <a:buClrTx/>
              <a:buSzPct val="60000"/>
              <a:buNone/>
            </a:pPr>
            <a:endParaRPr lang="en-US" sz="18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ClrTx/>
              <a:buSzPct val="60000"/>
              <a:buNone/>
            </a:pP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</a:rPr>
              <a:t>Bad publicity is worse if the word gets out that you found fraud… and did nothing about it.</a:t>
            </a:r>
            <a:endParaRPr lang="en-US" b="1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B6C8772-3236-17FA-F092-0E9A85873450}"/>
              </a:ext>
            </a:extLst>
          </p:cNvPr>
          <p:cNvSpPr/>
          <p:nvPr/>
        </p:nvSpPr>
        <p:spPr>
          <a:xfrm>
            <a:off x="1371600" y="609600"/>
            <a:ext cx="9448799" cy="91440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200" b="1" dirty="0">
                <a:solidFill>
                  <a:schemeClr val="bg1"/>
                </a:solidFill>
              </a:rPr>
              <a:t>Reasons for Not Referring to Law Enforcement</a:t>
            </a:r>
          </a:p>
          <a:p>
            <a:r>
              <a:rPr lang="en-US" sz="1600" b="1" dirty="0">
                <a:solidFill>
                  <a:schemeClr val="bg1"/>
                </a:solidFill>
              </a:rPr>
              <a:t>2026 ACFE Report to the Nations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503367"/>
      </p:ext>
    </p:extLst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91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295400" y="1600200"/>
            <a:ext cx="9601199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i="1" u="sng" dirty="0"/>
          </a:p>
          <a:p>
            <a:pPr>
              <a:buClrTx/>
              <a:buFont typeface="Wingdings" panose="05000000000000000000" pitchFamily="2" charset="2"/>
              <a:buChar char="q"/>
            </a:pPr>
            <a:r>
              <a:rPr lang="en-US" b="1" dirty="0"/>
              <a:t>Recovered Nothing			56%</a:t>
            </a:r>
          </a:p>
          <a:p>
            <a:pPr>
              <a:buClrTx/>
              <a:buFont typeface="Wingdings" panose="05000000000000000000" pitchFamily="2" charset="2"/>
              <a:buChar char="q"/>
            </a:pPr>
            <a:endParaRPr lang="en-US" b="1" dirty="0"/>
          </a:p>
          <a:p>
            <a:pPr>
              <a:buClrTx/>
              <a:buFont typeface="Wingdings" panose="05000000000000000000" pitchFamily="2" charset="2"/>
              <a:buChar char="q"/>
            </a:pPr>
            <a:r>
              <a:rPr lang="en-US" b="1" dirty="0"/>
              <a:t>Partial Recovery				29%</a:t>
            </a:r>
          </a:p>
          <a:p>
            <a:pPr>
              <a:buClrTx/>
              <a:buFont typeface="Wingdings" panose="05000000000000000000" pitchFamily="2" charset="2"/>
              <a:buChar char="q"/>
            </a:pPr>
            <a:endParaRPr lang="en-US" b="1" i="1" dirty="0"/>
          </a:p>
          <a:p>
            <a:pPr>
              <a:buClrTx/>
              <a:buFont typeface="Wingdings" panose="05000000000000000000" pitchFamily="2" charset="2"/>
              <a:buChar char="q"/>
            </a:pPr>
            <a:r>
              <a:rPr lang="en-US" b="1" dirty="0"/>
              <a:t>Recovered All Losses			15%</a:t>
            </a:r>
          </a:p>
          <a:p>
            <a:pPr>
              <a:buClrTx/>
              <a:buFont typeface="Wingdings" panose="05000000000000000000" pitchFamily="2" charset="2"/>
              <a:buChar char="q"/>
            </a:pPr>
            <a:endParaRPr lang="en-US" b="1" dirty="0"/>
          </a:p>
          <a:p>
            <a:pPr marL="0" indent="0">
              <a:buClrTx/>
              <a:buNone/>
            </a:pPr>
            <a:r>
              <a:rPr lang="en-US" sz="1800" b="1" u="sng" dirty="0">
                <a:solidFill>
                  <a:schemeClr val="accent2">
                    <a:lumMod val="50000"/>
                  </a:schemeClr>
                </a:solidFill>
              </a:rPr>
              <a:t>Fraud Prevention Process Tip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</a:rPr>
              <a:t>: Purchase employee dishonesty insurance coverage. Can also help pay some investigative costs.</a:t>
            </a:r>
          </a:p>
          <a:p>
            <a:pPr marL="0" indent="0">
              <a:buClrTx/>
              <a:buNone/>
            </a:pPr>
            <a:endParaRPr lang="en-US" b="1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95E4024-6DCF-06F9-A444-A0B386427F10}"/>
              </a:ext>
            </a:extLst>
          </p:cNvPr>
          <p:cNvSpPr/>
          <p:nvPr/>
        </p:nvSpPr>
        <p:spPr>
          <a:xfrm>
            <a:off x="1295400" y="609600"/>
            <a:ext cx="9601199" cy="91440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600" b="1" dirty="0">
                <a:solidFill>
                  <a:schemeClr val="bg1"/>
                </a:solidFill>
              </a:rPr>
              <a:t>Recovery of Fraud Losses</a:t>
            </a:r>
          </a:p>
          <a:p>
            <a:r>
              <a:rPr lang="en-US" sz="1600" b="1" dirty="0">
                <a:solidFill>
                  <a:schemeClr val="bg1"/>
                </a:solidFill>
              </a:rPr>
              <a:t>2026 ACFE Report to the Nations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603579"/>
      </p:ext>
    </p:extLst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A5669-C8A5-7304-F2F8-BD538C0A9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>
            <a:extLst>
              <a:ext uri="{FF2B5EF4-FFF2-40B4-BE49-F238E27FC236}">
                <a16:creationId xmlns:a16="http://schemas.microsoft.com/office/drawing/2014/main" id="{C775B5E2-0EA9-50A5-BBC9-6FBBE11DF91B}"/>
              </a:ext>
            </a:extLst>
          </p:cNvPr>
          <p:cNvSpPr>
            <a:spLocks noGrp="1" noRot="1" noChangeArrowheads="1"/>
          </p:cNvSpPr>
          <p:nvPr>
            <p:ph idx="1"/>
          </p:nvPr>
        </p:nvSpPr>
        <p:spPr>
          <a:xfrm>
            <a:off x="1295400" y="1943100"/>
            <a:ext cx="9677400" cy="43053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/>
              <a:t>	</a:t>
            </a:r>
            <a:r>
              <a:rPr lang="en-US" b="1" dirty="0">
                <a:solidFill>
                  <a:srgbClr val="800000"/>
                </a:solidFill>
              </a:rPr>
              <a:t>The number one way that fraud is detected is through: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/>
              <a:t>	A. Watching every move everyone makes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/>
              <a:t>	B. Tips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/>
              <a:t>	C. External audit of financial statements</a:t>
            </a:r>
          </a:p>
          <a:p>
            <a:pPr>
              <a:buNone/>
            </a:pPr>
            <a:endParaRPr lang="en-US" sz="1800" b="1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</a:rPr>
              <a:t>						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BE033DD-C88D-E04F-F712-9DB8D7AF7E6B}"/>
              </a:ext>
            </a:extLst>
          </p:cNvPr>
          <p:cNvSpPr/>
          <p:nvPr/>
        </p:nvSpPr>
        <p:spPr>
          <a:xfrm>
            <a:off x="1295400" y="800100"/>
            <a:ext cx="9677400" cy="51435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100" b="1" dirty="0">
                <a:solidFill>
                  <a:schemeClr val="bg1"/>
                </a:solidFill>
              </a:rPr>
              <a:t>POLLING QUESTION #1</a:t>
            </a:r>
            <a:endParaRPr lang="en-US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76701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0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0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0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90DA0-1BAC-382F-EC90-A5BC976D9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>
            <a:extLst>
              <a:ext uri="{FF2B5EF4-FFF2-40B4-BE49-F238E27FC236}">
                <a16:creationId xmlns:a16="http://schemas.microsoft.com/office/drawing/2014/main" id="{8B84AE46-5F63-6B89-8023-853715B8DD0B}"/>
              </a:ext>
            </a:extLst>
          </p:cNvPr>
          <p:cNvSpPr>
            <a:spLocks noGrp="1" noRot="1" noChangeArrowheads="1"/>
          </p:cNvSpPr>
          <p:nvPr>
            <p:ph idx="1"/>
          </p:nvPr>
        </p:nvSpPr>
        <p:spPr>
          <a:xfrm>
            <a:off x="838200" y="1752600"/>
            <a:ext cx="10515600" cy="44958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None/>
            </a:pPr>
            <a:endParaRPr lang="en-US" sz="500" b="1" dirty="0"/>
          </a:p>
          <a:p>
            <a:pPr marL="800100" marR="0" lvl="1" indent="-342900">
              <a:lnSpc>
                <a:spcPct val="115000"/>
              </a:lnSpc>
              <a:buClrTx/>
              <a:buSzPct val="65000"/>
              <a:buFont typeface="Wingdings" panose="05000000000000000000" pitchFamily="2" charset="2"/>
              <a:buChar char="§"/>
            </a:pPr>
            <a:r>
              <a:rPr lang="en-US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Nonprofit Organizations have the lowest implementation rate of fraud awareness training,</a:t>
            </a:r>
          </a:p>
          <a:p>
            <a:pPr marL="628650" marR="0" lvl="1" indent="-171450">
              <a:lnSpc>
                <a:spcPct val="115000"/>
              </a:lnSpc>
              <a:buClrTx/>
              <a:buSzPct val="65000"/>
              <a:buFont typeface="Wingdings" panose="05000000000000000000" pitchFamily="2" charset="2"/>
              <a:buChar char="§"/>
            </a:pPr>
            <a:endParaRPr lang="en-US" sz="10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marR="0" lvl="1" indent="-342900">
              <a:lnSpc>
                <a:spcPct val="115000"/>
              </a:lnSpc>
              <a:buClrTx/>
              <a:buSzPct val="65000"/>
              <a:buFont typeface="Wingdings" panose="05000000000000000000" pitchFamily="2" charset="2"/>
              <a:buChar char="§"/>
            </a:pPr>
            <a:r>
              <a:rPr lang="en-US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NPOs that provided fraud awareness training uncovered frauds 2.5x faster than those that did not (9 months vs 2 years),</a:t>
            </a:r>
          </a:p>
          <a:p>
            <a:pPr marL="628650" marR="0" lvl="1" indent="-171450">
              <a:lnSpc>
                <a:spcPct val="115000"/>
              </a:lnSpc>
              <a:buClrTx/>
              <a:buSzPct val="65000"/>
              <a:buFont typeface="Wingdings" panose="05000000000000000000" pitchFamily="2" charset="2"/>
              <a:buChar char="§"/>
            </a:pPr>
            <a:endParaRPr lang="en-US" sz="1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marR="0" lvl="1" indent="-342900">
              <a:lnSpc>
                <a:spcPct val="115000"/>
              </a:lnSpc>
              <a:buClrTx/>
              <a:buSzPct val="65000"/>
              <a:buFont typeface="Wingdings" panose="05000000000000000000" pitchFamily="2" charset="2"/>
              <a:buChar char="§"/>
            </a:pPr>
            <a:r>
              <a:rPr lang="en-US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Obviously, the median loss increases as the time to detection increases.</a:t>
            </a:r>
          </a:p>
          <a:p>
            <a:pPr marL="457200" marR="0" lvl="1" indent="0">
              <a:lnSpc>
                <a:spcPct val="115000"/>
              </a:lnSpc>
              <a:buClrTx/>
              <a:buSzPct val="65000"/>
              <a:buNone/>
            </a:pPr>
            <a:endParaRPr lang="en-US" sz="15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r>
              <a:rPr lang="en-US" sz="1800" b="1" u="sng" dirty="0">
                <a:solidFill>
                  <a:schemeClr val="accent2">
                    <a:lumMod val="50000"/>
                  </a:schemeClr>
                </a:solidFill>
              </a:rPr>
              <a:t>Fraud Prevention Process Tip</a:t>
            </a: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</a:rPr>
              <a:t>: Conduct regular fraud awareness training for all employees.</a:t>
            </a:r>
          </a:p>
          <a:p>
            <a:pPr marL="457200" marR="0" lvl="1" indent="0">
              <a:lnSpc>
                <a:spcPct val="115000"/>
              </a:lnSpc>
              <a:buClrTx/>
              <a:buSzPct val="65000"/>
              <a:buNone/>
            </a:pPr>
            <a:endParaRPr lang="en-US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marR="0" lvl="1" indent="-342900">
              <a:lnSpc>
                <a:spcPct val="115000"/>
              </a:lnSpc>
              <a:buClrTx/>
              <a:buSzPct val="65000"/>
              <a:buFont typeface="Wingdings" panose="05000000000000000000" pitchFamily="2" charset="2"/>
              <a:buChar char="Ø"/>
            </a:pPr>
            <a:endParaRPr lang="en-US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ClrTx/>
              <a:buNone/>
            </a:pP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B6E7AEC-B055-9767-BF73-6A14B8FD2037}"/>
              </a:ext>
            </a:extLst>
          </p:cNvPr>
          <p:cNvSpPr/>
          <p:nvPr/>
        </p:nvSpPr>
        <p:spPr>
          <a:xfrm>
            <a:off x="1181100" y="609600"/>
            <a:ext cx="9829799" cy="91440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600" b="1" dirty="0">
                <a:solidFill>
                  <a:schemeClr val="bg1"/>
                </a:solidFill>
              </a:rPr>
              <a:t>Fraud Awareness Training</a:t>
            </a:r>
          </a:p>
          <a:p>
            <a:r>
              <a:rPr lang="en-US" sz="1600" b="1" dirty="0">
                <a:solidFill>
                  <a:schemeClr val="bg1"/>
                </a:solidFill>
              </a:rPr>
              <a:t>2026 ACFE Report to the Nations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126739"/>
      </p:ext>
    </p:extLst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B75C5-CFAF-07E4-1156-145A4AA8A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>
            <a:extLst>
              <a:ext uri="{FF2B5EF4-FFF2-40B4-BE49-F238E27FC236}">
                <a16:creationId xmlns:a16="http://schemas.microsoft.com/office/drawing/2014/main" id="{1E2DFF7B-55F0-571D-47FF-21014CFF8535}"/>
              </a:ext>
            </a:extLst>
          </p:cNvPr>
          <p:cNvSpPr>
            <a:spLocks noGrp="1" noRot="1" noChangeArrowheads="1"/>
          </p:cNvSpPr>
          <p:nvPr>
            <p:ph idx="1"/>
          </p:nvPr>
        </p:nvSpPr>
        <p:spPr>
          <a:xfrm>
            <a:off x="838200" y="1752600"/>
            <a:ext cx="10515600" cy="3886200"/>
          </a:xfrm>
        </p:spPr>
        <p:txBody>
          <a:bodyPr>
            <a:normAutofit/>
          </a:bodyPr>
          <a:lstStyle/>
          <a:p>
            <a:pPr marL="457200" marR="0" lvl="1" indent="0" algn="ctr">
              <a:lnSpc>
                <a:spcPct val="115000"/>
              </a:lnSpc>
              <a:buClrTx/>
              <a:buSzPct val="65000"/>
              <a:buNone/>
            </a:pPr>
            <a:r>
              <a:rPr lang="en-US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Historically, in all industries nationwide, the </a:t>
            </a:r>
          </a:p>
          <a:p>
            <a:pPr marL="457200" marR="0" lvl="1" indent="0" algn="ctr">
              <a:lnSpc>
                <a:spcPct val="115000"/>
              </a:lnSpc>
              <a:buClrTx/>
              <a:buSzPct val="65000"/>
              <a:buNone/>
            </a:pPr>
            <a:r>
              <a:rPr lang="en-US" sz="2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“Trust… but Verify”</a:t>
            </a:r>
          </a:p>
          <a:p>
            <a:pPr marL="457200" marR="0" lvl="1" indent="0" algn="ctr">
              <a:lnSpc>
                <a:spcPct val="115000"/>
              </a:lnSpc>
              <a:buClrTx/>
              <a:buSzPct val="65000"/>
              <a:buNone/>
            </a:pPr>
            <a:r>
              <a:rPr lang="en-US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concept has always existed</a:t>
            </a:r>
          </a:p>
          <a:p>
            <a:pPr marL="457200" marR="0" lvl="1" indent="0">
              <a:lnSpc>
                <a:spcPct val="115000"/>
              </a:lnSpc>
              <a:buClrTx/>
              <a:buSzPct val="65000"/>
              <a:buNone/>
            </a:pPr>
            <a:endParaRPr lang="en-US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1" indent="0" algn="ctr">
              <a:lnSpc>
                <a:spcPct val="115000"/>
              </a:lnSpc>
              <a:buClrTx/>
              <a:buSzPct val="65000"/>
              <a:buNone/>
            </a:pPr>
            <a:r>
              <a:rPr lang="en-US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In the organizations represented here today, this level of TRUST is, by nature, exponentially higher.</a:t>
            </a: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2C57977-999A-3796-63E5-8AA78DCEF383}"/>
              </a:ext>
            </a:extLst>
          </p:cNvPr>
          <p:cNvSpPr/>
          <p:nvPr/>
        </p:nvSpPr>
        <p:spPr>
          <a:xfrm>
            <a:off x="1181100" y="609600"/>
            <a:ext cx="9829799" cy="60960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2600" b="1" dirty="0">
                <a:solidFill>
                  <a:schemeClr val="bg1"/>
                </a:solidFill>
              </a:rPr>
              <a:t>Trust… but Verify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903367"/>
      </p:ext>
    </p:extLst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09800" y="1845906"/>
            <a:ext cx="8077200" cy="4495800"/>
          </a:xfrm>
        </p:spPr>
        <p:txBody>
          <a:bodyPr>
            <a:normAutofit/>
          </a:bodyPr>
          <a:lstStyle/>
          <a:p>
            <a:pPr algn="l"/>
            <a:endParaRPr lang="en-US" sz="1800" b="1" dirty="0"/>
          </a:p>
          <a:p>
            <a:pPr algn="l"/>
            <a:r>
              <a:rPr lang="en-US" sz="2800" b="1" dirty="0">
                <a:solidFill>
                  <a:schemeClr val="tx1"/>
                </a:solidFill>
              </a:rPr>
              <a:t>WHY do people commit fraud?</a:t>
            </a:r>
          </a:p>
          <a:p>
            <a:pPr algn="l"/>
            <a:endParaRPr lang="en-US" sz="2400" b="1" dirty="0">
              <a:solidFill>
                <a:schemeClr val="tx1"/>
              </a:solidFill>
            </a:endParaRPr>
          </a:p>
          <a:p>
            <a:pPr algn="l"/>
            <a:r>
              <a:rPr lang="en-US" sz="2400" b="1" dirty="0">
                <a:solidFill>
                  <a:schemeClr val="tx1"/>
                </a:solidFill>
              </a:rPr>
              <a:t>	Need-based		95%</a:t>
            </a:r>
          </a:p>
          <a:p>
            <a:pPr algn="l"/>
            <a:endParaRPr lang="en-US" sz="2400" b="1" dirty="0">
              <a:solidFill>
                <a:schemeClr val="tx1"/>
              </a:solidFill>
            </a:endParaRPr>
          </a:p>
          <a:p>
            <a:pPr algn="l"/>
            <a:r>
              <a:rPr lang="en-US" sz="2400" b="1" dirty="0">
                <a:solidFill>
                  <a:schemeClr val="tx1"/>
                </a:solidFill>
              </a:rPr>
              <a:t>	Greed-based		4.5%</a:t>
            </a:r>
          </a:p>
          <a:p>
            <a:pPr algn="l"/>
            <a:endParaRPr lang="en-US" sz="2400" b="1" dirty="0">
              <a:solidFill>
                <a:schemeClr val="tx1"/>
              </a:solidFill>
            </a:endParaRPr>
          </a:p>
          <a:p>
            <a:pPr algn="l"/>
            <a:r>
              <a:rPr lang="en-US" sz="2400" b="1" dirty="0">
                <a:solidFill>
                  <a:schemeClr val="tx1"/>
                </a:solidFill>
              </a:rPr>
              <a:t>	Pathological		  .5%</a:t>
            </a:r>
            <a:endParaRPr lang="en-US" sz="1800" i="1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673A8C1-7486-3F33-11E8-322DD9F1EFF7}"/>
              </a:ext>
            </a:extLst>
          </p:cNvPr>
          <p:cNvSpPr/>
          <p:nvPr/>
        </p:nvSpPr>
        <p:spPr>
          <a:xfrm>
            <a:off x="1143000" y="609600"/>
            <a:ext cx="9753599" cy="68580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2600" b="1" dirty="0">
                <a:solidFill>
                  <a:schemeClr val="bg1"/>
                </a:solidFill>
              </a:rPr>
              <a:t>DFG Statistics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988535"/>
      </p:ext>
    </p:extLst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09800" y="1828800"/>
            <a:ext cx="8077200" cy="4495800"/>
          </a:xfrm>
        </p:spPr>
        <p:txBody>
          <a:bodyPr>
            <a:normAutofit/>
          </a:bodyPr>
          <a:lstStyle/>
          <a:p>
            <a:pPr algn="l"/>
            <a:endParaRPr lang="en-US" sz="1800" b="1" dirty="0"/>
          </a:p>
          <a:p>
            <a:pPr algn="l"/>
            <a:r>
              <a:rPr lang="en-US" sz="2800" b="1" dirty="0">
                <a:solidFill>
                  <a:schemeClr val="tx1"/>
                </a:solidFill>
              </a:rPr>
              <a:t>WHO is committing fraud?</a:t>
            </a:r>
          </a:p>
          <a:p>
            <a:pPr algn="l"/>
            <a:endParaRPr lang="en-US" sz="2400" b="1" dirty="0">
              <a:solidFill>
                <a:schemeClr val="tx1"/>
              </a:solidFill>
            </a:endParaRPr>
          </a:p>
          <a:p>
            <a:pPr algn="l"/>
            <a:r>
              <a:rPr lang="en-US" sz="2400" b="1" dirty="0">
                <a:solidFill>
                  <a:schemeClr val="tx1"/>
                </a:solidFill>
              </a:rPr>
              <a:t>	Decent People		95%</a:t>
            </a:r>
          </a:p>
          <a:p>
            <a:pPr algn="l"/>
            <a:endParaRPr lang="en-US" sz="2400" b="1" dirty="0">
              <a:solidFill>
                <a:schemeClr val="tx1"/>
              </a:solidFill>
            </a:endParaRPr>
          </a:p>
          <a:p>
            <a:pPr algn="l"/>
            <a:r>
              <a:rPr lang="en-US" sz="2400" b="1" dirty="0">
                <a:solidFill>
                  <a:schemeClr val="tx1"/>
                </a:solidFill>
              </a:rPr>
              <a:t>	Evil People		4.5%</a:t>
            </a:r>
          </a:p>
          <a:p>
            <a:pPr algn="l"/>
            <a:endParaRPr lang="en-US" sz="2400" b="1" dirty="0">
              <a:solidFill>
                <a:schemeClr val="tx1"/>
              </a:solidFill>
            </a:endParaRPr>
          </a:p>
          <a:p>
            <a:pPr algn="l"/>
            <a:r>
              <a:rPr lang="en-US" sz="2400" b="1" dirty="0">
                <a:solidFill>
                  <a:schemeClr val="tx1"/>
                </a:solidFill>
              </a:rPr>
              <a:t>	Sick People		  .5%</a:t>
            </a:r>
            <a:endParaRPr lang="en-US" sz="1800" i="1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B267E72-8D18-5592-E856-A2715388FA5B}"/>
              </a:ext>
            </a:extLst>
          </p:cNvPr>
          <p:cNvSpPr/>
          <p:nvPr/>
        </p:nvSpPr>
        <p:spPr>
          <a:xfrm>
            <a:off x="1295400" y="609600"/>
            <a:ext cx="9524999" cy="68580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2600" b="1" dirty="0">
                <a:solidFill>
                  <a:schemeClr val="bg1"/>
                </a:solidFill>
              </a:rPr>
              <a:t>DFG Statistics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672668"/>
      </p:ext>
    </p:extLst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magnifying glass with the word example&#10;&#10;AI-generated content may be incorrect.">
            <a:extLst>
              <a:ext uri="{FF2B5EF4-FFF2-40B4-BE49-F238E27FC236}">
                <a16:creationId xmlns:a16="http://schemas.microsoft.com/office/drawing/2014/main" id="{830C912E-1380-A27E-D952-52F01E7D98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656" y="1905000"/>
            <a:ext cx="3980688" cy="2971800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5E7AF4F-C204-F161-5B58-65C71AE8AD30}"/>
              </a:ext>
            </a:extLst>
          </p:cNvPr>
          <p:cNvSpPr/>
          <p:nvPr/>
        </p:nvSpPr>
        <p:spPr>
          <a:xfrm>
            <a:off x="1295401" y="609600"/>
            <a:ext cx="9525000" cy="68580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2600" b="1" dirty="0">
                <a:solidFill>
                  <a:schemeClr val="bg1"/>
                </a:solidFill>
              </a:rPr>
              <a:t>CURRENT RECURRING TYPES OF CASES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689343"/>
      </p:ext>
    </p:extLst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4B3E5-19FC-5520-CD8D-50AA0AF87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>
            <a:extLst>
              <a:ext uri="{FF2B5EF4-FFF2-40B4-BE49-F238E27FC236}">
                <a16:creationId xmlns:a16="http://schemas.microsoft.com/office/drawing/2014/main" id="{82B14F2F-9AD6-E5EB-47F3-48906A9B789A}"/>
              </a:ext>
            </a:extLst>
          </p:cNvPr>
          <p:cNvSpPr>
            <a:spLocks noGrp="1" noRot="1" noChangeArrowheads="1"/>
          </p:cNvSpPr>
          <p:nvPr>
            <p:ph idx="1"/>
          </p:nvPr>
        </p:nvSpPr>
        <p:spPr>
          <a:xfrm>
            <a:off x="838200" y="1600200"/>
            <a:ext cx="10515600" cy="4876800"/>
          </a:xfrm>
        </p:spPr>
        <p:txBody>
          <a:bodyPr>
            <a:normAutofit fontScale="92500" lnSpcReduction="20000"/>
          </a:bodyPr>
          <a:lstStyle/>
          <a:p>
            <a:pPr marL="457200" marR="0" lvl="1" indent="0">
              <a:lnSpc>
                <a:spcPct val="115000"/>
              </a:lnSpc>
              <a:buClrTx/>
              <a:buSzPct val="65000"/>
              <a:buNone/>
            </a:pPr>
            <a:r>
              <a:rPr lang="en-US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Personal Use of Credit / Debit Cards by Those in High Positions</a:t>
            </a:r>
          </a:p>
          <a:p>
            <a:pPr marL="457200" marR="0" lvl="1" indent="0">
              <a:lnSpc>
                <a:spcPct val="115000"/>
              </a:lnSpc>
              <a:buClrTx/>
              <a:buSzPct val="65000"/>
              <a:buNone/>
            </a:pPr>
            <a:endParaRPr lang="en-US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r>
              <a:rPr lang="en-US" b="1" u="sng" dirty="0">
                <a:solidFill>
                  <a:schemeClr val="accent2">
                    <a:lumMod val="50000"/>
                  </a:schemeClr>
                </a:solidFill>
              </a:rPr>
              <a:t>Fraud Prevention Process Tips</a:t>
            </a: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Implement a “Usage Policy”</a:t>
            </a: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  <a:p>
            <a:pPr marL="800100" lvl="1" indent="-342900">
              <a:lnSpc>
                <a:spcPct val="115000"/>
              </a:lnSpc>
              <a:buClrTx/>
              <a:buSzPct val="65000"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Card checkout processes</a:t>
            </a:r>
          </a:p>
          <a:p>
            <a:pPr marL="800100" lvl="1" indent="-342900">
              <a:lnSpc>
                <a:spcPct val="115000"/>
              </a:lnSpc>
              <a:buClrTx/>
              <a:buSzPct val="65000"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Required documentation</a:t>
            </a:r>
          </a:p>
          <a:p>
            <a:pPr marL="800100" lvl="1" indent="-342900">
              <a:lnSpc>
                <a:spcPct val="115000"/>
              </a:lnSpc>
              <a:buClrTx/>
              <a:buSzPct val="65000"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If receipt can’t be found, require the employee to reimburse</a:t>
            </a:r>
          </a:p>
          <a:p>
            <a:pPr marL="800100" lvl="1" indent="-342900">
              <a:lnSpc>
                <a:spcPct val="115000"/>
              </a:lnSpc>
              <a:buClrTx/>
              <a:buSzPct val="65000"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No circumstance for reimbursement to employee for business use of personal card</a:t>
            </a:r>
          </a:p>
          <a:p>
            <a:pPr marL="0" indent="0">
              <a:buClrTx/>
              <a:buNone/>
            </a:pPr>
            <a:endParaRPr lang="en-US" sz="2400" b="1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948330D-721F-C2D7-BB2F-60DC02DBEF58}"/>
              </a:ext>
            </a:extLst>
          </p:cNvPr>
          <p:cNvSpPr/>
          <p:nvPr/>
        </p:nvSpPr>
        <p:spPr>
          <a:xfrm>
            <a:off x="1295401" y="609600"/>
            <a:ext cx="9525000" cy="68580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2600" b="1" dirty="0">
                <a:solidFill>
                  <a:schemeClr val="bg1"/>
                </a:solidFill>
              </a:rPr>
              <a:t>CURRENT RECURRING TYPES OF CASES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314327"/>
      </p:ext>
    </p:extLst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E1562C-92C1-6893-AAC5-004247E52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>
            <a:extLst>
              <a:ext uri="{FF2B5EF4-FFF2-40B4-BE49-F238E27FC236}">
                <a16:creationId xmlns:a16="http://schemas.microsoft.com/office/drawing/2014/main" id="{98571E1A-E9A5-75F6-CB7A-A17848D15E83}"/>
              </a:ext>
            </a:extLst>
          </p:cNvPr>
          <p:cNvSpPr>
            <a:spLocks noGrp="1" noRot="1" noChangeArrowheads="1"/>
          </p:cNvSpPr>
          <p:nvPr>
            <p:ph idx="1"/>
          </p:nvPr>
        </p:nvSpPr>
        <p:spPr>
          <a:xfrm>
            <a:off x="838200" y="1600200"/>
            <a:ext cx="10515600" cy="4648200"/>
          </a:xfrm>
        </p:spPr>
        <p:txBody>
          <a:bodyPr>
            <a:normAutofit lnSpcReduction="10000"/>
          </a:bodyPr>
          <a:lstStyle/>
          <a:p>
            <a:pPr marL="457200" marR="0" lvl="1" indent="0">
              <a:lnSpc>
                <a:spcPct val="115000"/>
              </a:lnSpc>
              <a:buClrTx/>
              <a:buSzPct val="65000"/>
              <a:buNone/>
            </a:pPr>
            <a:endParaRPr lang="en-US" sz="11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1" indent="0">
              <a:lnSpc>
                <a:spcPct val="115000"/>
              </a:lnSpc>
              <a:buClrTx/>
              <a:buSzPct val="65000"/>
              <a:buNone/>
            </a:pPr>
            <a:r>
              <a:rPr lang="en-US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Check Forgery for “Extra” Checks / Paychecks to Themselves</a:t>
            </a:r>
          </a:p>
          <a:p>
            <a:pPr marL="457200" marR="0" lvl="1" indent="0">
              <a:lnSpc>
                <a:spcPct val="115000"/>
              </a:lnSpc>
              <a:buClrTx/>
              <a:buSzPct val="65000"/>
              <a:buNone/>
            </a:pPr>
            <a:endParaRPr lang="en-US" sz="11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r>
              <a:rPr lang="en-US" sz="2200" b="1" u="sng" dirty="0">
                <a:solidFill>
                  <a:schemeClr val="accent2">
                    <a:lumMod val="50000"/>
                  </a:schemeClr>
                </a:solidFill>
              </a:rPr>
              <a:t>Fraud Prevention Process Tips</a:t>
            </a: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endParaRPr lang="en-US" sz="22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</a:rPr>
              <a:t>Disbursement Review</a:t>
            </a: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endParaRPr lang="en-US" sz="22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</a:rPr>
              <a:t>Compare cleared descriptions to system descriptions – disguised payee</a:t>
            </a: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endParaRPr lang="en-US" sz="22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</a:rPr>
              <a:t>If voluminous, AI can assist</a:t>
            </a:r>
            <a:endParaRPr lang="en-US" sz="2200" b="1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147DA43-33B1-A796-0EE7-F8184C8AE74B}"/>
              </a:ext>
            </a:extLst>
          </p:cNvPr>
          <p:cNvSpPr/>
          <p:nvPr/>
        </p:nvSpPr>
        <p:spPr>
          <a:xfrm>
            <a:off x="1295401" y="609600"/>
            <a:ext cx="9525000" cy="68580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2600" b="1" dirty="0">
                <a:solidFill>
                  <a:schemeClr val="bg1"/>
                </a:solidFill>
              </a:rPr>
              <a:t>CURRENT RECURRING TYPES OF CASES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12019"/>
      </p:ext>
    </p:extLst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4D14B-47D4-047F-B15D-53B61D8E0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>
            <a:extLst>
              <a:ext uri="{FF2B5EF4-FFF2-40B4-BE49-F238E27FC236}">
                <a16:creationId xmlns:a16="http://schemas.microsoft.com/office/drawing/2014/main" id="{5A6E9339-A79C-3C50-24E1-73F4B282008F}"/>
              </a:ext>
            </a:extLst>
          </p:cNvPr>
          <p:cNvSpPr>
            <a:spLocks noGrp="1" noRot="1" noChangeArrowheads="1"/>
          </p:cNvSpPr>
          <p:nvPr>
            <p:ph idx="1"/>
          </p:nvPr>
        </p:nvSpPr>
        <p:spPr>
          <a:xfrm>
            <a:off x="838200" y="1828800"/>
            <a:ext cx="10515600" cy="4648200"/>
          </a:xfrm>
        </p:spPr>
        <p:txBody>
          <a:bodyPr>
            <a:normAutofit fontScale="92500" lnSpcReduction="10000"/>
          </a:bodyPr>
          <a:lstStyle/>
          <a:p>
            <a:pPr marL="457200" marR="0" lvl="1" indent="0">
              <a:lnSpc>
                <a:spcPct val="115000"/>
              </a:lnSpc>
              <a:buClrTx/>
              <a:buSzPct val="65000"/>
              <a:buNone/>
            </a:pPr>
            <a:r>
              <a:rPr lang="en-US" sz="2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Shell Company / Vendor Disbursement Fraud</a:t>
            </a: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endParaRPr lang="en-US" b="1" u="sng" dirty="0">
              <a:solidFill>
                <a:schemeClr val="accent2">
                  <a:lumMod val="50000"/>
                </a:schemeClr>
              </a:solidFill>
            </a:endParaRP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r>
              <a:rPr lang="en-US" b="1" u="sng" dirty="0">
                <a:solidFill>
                  <a:schemeClr val="accent2">
                    <a:lumMod val="50000"/>
                  </a:schemeClr>
                </a:solidFill>
              </a:rPr>
              <a:t>Fraud Prevention Process Tips</a:t>
            </a: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New Vendor Establishment Form</a:t>
            </a: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Vendor Information Change Form</a:t>
            </a: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Periodic Master Vendor File Review</a:t>
            </a: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Vendor Disbursement Analytics</a:t>
            </a:r>
            <a:endParaRPr lang="en-US" sz="2400" b="1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9B9C3E9-98D2-5EA3-4204-386E9639D76B}"/>
              </a:ext>
            </a:extLst>
          </p:cNvPr>
          <p:cNvSpPr/>
          <p:nvPr/>
        </p:nvSpPr>
        <p:spPr>
          <a:xfrm>
            <a:off x="1295401" y="609600"/>
            <a:ext cx="9525000" cy="68580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2600" b="1" dirty="0">
                <a:solidFill>
                  <a:schemeClr val="bg1"/>
                </a:solidFill>
              </a:rPr>
              <a:t>CURRENT RECURRING TYPES OF CASES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603191"/>
      </p:ext>
    </p:extLst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20881-0F98-5177-08AB-661E8D301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>
            <a:extLst>
              <a:ext uri="{FF2B5EF4-FFF2-40B4-BE49-F238E27FC236}">
                <a16:creationId xmlns:a16="http://schemas.microsoft.com/office/drawing/2014/main" id="{A6AD576B-BE69-2A55-8D25-A5D0A5161870}"/>
              </a:ext>
            </a:extLst>
          </p:cNvPr>
          <p:cNvSpPr>
            <a:spLocks noGrp="1" noRot="1" noChangeArrowheads="1"/>
          </p:cNvSpPr>
          <p:nvPr>
            <p:ph idx="1"/>
          </p:nvPr>
        </p:nvSpPr>
        <p:spPr>
          <a:xfrm>
            <a:off x="838200" y="1600200"/>
            <a:ext cx="10515600" cy="4876800"/>
          </a:xfrm>
        </p:spPr>
        <p:txBody>
          <a:bodyPr>
            <a:normAutofit/>
          </a:bodyPr>
          <a:lstStyle/>
          <a:p>
            <a:pPr marL="457200" marR="0" lvl="1" indent="0">
              <a:lnSpc>
                <a:spcPct val="115000"/>
              </a:lnSpc>
              <a:buClrTx/>
              <a:buSzPct val="65000"/>
              <a:buNone/>
            </a:pPr>
            <a:r>
              <a:rPr lang="en-US" sz="2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Online Giving Fraud – Information Takeover</a:t>
            </a:r>
          </a:p>
          <a:p>
            <a:pPr marL="457200" marR="0" lvl="1" indent="0">
              <a:lnSpc>
                <a:spcPct val="115000"/>
              </a:lnSpc>
              <a:buClrTx/>
              <a:buSzPct val="65000"/>
              <a:buNone/>
            </a:pPr>
            <a:endParaRPr lang="en-US" sz="26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r>
              <a:rPr lang="en-US" sz="2200" b="1" u="sng" dirty="0">
                <a:solidFill>
                  <a:schemeClr val="accent2">
                    <a:lumMod val="50000"/>
                  </a:schemeClr>
                </a:solidFill>
              </a:rPr>
              <a:t>Fraud Prevention Process Tips</a:t>
            </a: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endParaRPr lang="en-US" sz="22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</a:rPr>
              <a:t>PCI Compliance</a:t>
            </a: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endParaRPr lang="en-US" sz="22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</a:rPr>
              <a:t>Assignment of Access Responsibility</a:t>
            </a:r>
            <a:endParaRPr lang="en-US" sz="2200" b="1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1FF4FC4-0DAB-DE10-A18F-C1C70E3A83AF}"/>
              </a:ext>
            </a:extLst>
          </p:cNvPr>
          <p:cNvSpPr/>
          <p:nvPr/>
        </p:nvSpPr>
        <p:spPr>
          <a:xfrm>
            <a:off x="1295401" y="609600"/>
            <a:ext cx="9525000" cy="68580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2600" b="1" dirty="0">
                <a:solidFill>
                  <a:schemeClr val="bg1"/>
                </a:solidFill>
              </a:rPr>
              <a:t>CURRENT RECURRING TYPES OF CASES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464194"/>
      </p:ext>
    </p:extLst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6FB68-385B-CB0B-E3CD-5C7007E35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>
            <a:extLst>
              <a:ext uri="{FF2B5EF4-FFF2-40B4-BE49-F238E27FC236}">
                <a16:creationId xmlns:a16="http://schemas.microsoft.com/office/drawing/2014/main" id="{15833A7E-2AF1-F054-A304-606C6CEFD0D4}"/>
              </a:ext>
            </a:extLst>
          </p:cNvPr>
          <p:cNvSpPr>
            <a:spLocks noGrp="1" noRot="1" noChangeArrowheads="1"/>
          </p:cNvSpPr>
          <p:nvPr>
            <p:ph idx="1"/>
          </p:nvPr>
        </p:nvSpPr>
        <p:spPr>
          <a:xfrm>
            <a:off x="838200" y="1615440"/>
            <a:ext cx="10515600" cy="4648200"/>
          </a:xfrm>
        </p:spPr>
        <p:txBody>
          <a:bodyPr>
            <a:normAutofit/>
          </a:bodyPr>
          <a:lstStyle/>
          <a:p>
            <a:pPr marL="457200" marR="0" lvl="1" indent="0">
              <a:lnSpc>
                <a:spcPct val="115000"/>
              </a:lnSpc>
              <a:buClrTx/>
              <a:buSzPct val="65000"/>
              <a:buNone/>
            </a:pPr>
            <a:r>
              <a:rPr lang="en-US" sz="26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Nepotism Issues</a:t>
            </a:r>
            <a:endParaRPr lang="en-US" sz="26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1" indent="0">
              <a:lnSpc>
                <a:spcPct val="115000"/>
              </a:lnSpc>
              <a:buClrTx/>
              <a:buSzPct val="65000"/>
              <a:buNone/>
            </a:pPr>
            <a:endParaRPr lang="en-US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r>
              <a:rPr lang="en-US" sz="2200" b="1" u="sng" dirty="0">
                <a:solidFill>
                  <a:schemeClr val="accent2">
                    <a:lumMod val="50000"/>
                  </a:schemeClr>
                </a:solidFill>
              </a:rPr>
              <a:t>Fraud Prevention Process Tips</a:t>
            </a: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endParaRPr lang="en-US" sz="22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</a:rPr>
              <a:t>Have a Policy</a:t>
            </a: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endParaRPr lang="en-US" sz="22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</a:rPr>
              <a:t>Follow the Policy</a:t>
            </a: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endParaRPr lang="en-US" sz="22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</a:rPr>
              <a:t>Authorization for Exceptions</a:t>
            </a:r>
            <a:endParaRPr lang="en-US" sz="2200" b="1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278CC69-B47E-7503-02A3-AE61DB8BF045}"/>
              </a:ext>
            </a:extLst>
          </p:cNvPr>
          <p:cNvSpPr/>
          <p:nvPr/>
        </p:nvSpPr>
        <p:spPr>
          <a:xfrm>
            <a:off x="1295401" y="609600"/>
            <a:ext cx="9525000" cy="68580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2600" b="1" dirty="0">
                <a:solidFill>
                  <a:schemeClr val="bg1"/>
                </a:solidFill>
              </a:rPr>
              <a:t>CURRENT RECURRING TYPES OF CASES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840556"/>
      </p:ext>
    </p:extLst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948F2-9853-F7AC-BDD0-585F4F48A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>
            <a:extLst>
              <a:ext uri="{FF2B5EF4-FFF2-40B4-BE49-F238E27FC236}">
                <a16:creationId xmlns:a16="http://schemas.microsoft.com/office/drawing/2014/main" id="{6173BC9F-89B4-2118-9937-4CBFFDC9C0AC}"/>
              </a:ext>
            </a:extLst>
          </p:cNvPr>
          <p:cNvSpPr>
            <a:spLocks noGrp="1" noRot="1" noChangeArrowheads="1"/>
          </p:cNvSpPr>
          <p:nvPr>
            <p:ph idx="1"/>
          </p:nvPr>
        </p:nvSpPr>
        <p:spPr>
          <a:xfrm>
            <a:off x="838200" y="1615440"/>
            <a:ext cx="10515600" cy="4648200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r>
              <a:rPr lang="en-US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Taking advantage of tax-exempt status for personal purchases</a:t>
            </a:r>
          </a:p>
          <a:p>
            <a:pPr marL="457200" marR="0" lvl="1" indent="0">
              <a:lnSpc>
                <a:spcPct val="115000"/>
              </a:lnSpc>
              <a:buClrTx/>
              <a:buSzPct val="65000"/>
              <a:buNone/>
            </a:pPr>
            <a:endParaRPr lang="en-US" sz="10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r>
              <a:rPr lang="en-US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Reimbursement of personal credit card used for business purpose (including sales taxes),</a:t>
            </a: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endParaRPr lang="en-US" b="1" u="sng" dirty="0">
              <a:solidFill>
                <a:schemeClr val="accent2">
                  <a:lumMod val="50000"/>
                </a:schemeClr>
              </a:solidFill>
            </a:endParaRP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r>
              <a:rPr lang="en-US" sz="2200" b="1" u="sng" dirty="0">
                <a:solidFill>
                  <a:schemeClr val="accent2">
                    <a:lumMod val="50000"/>
                  </a:schemeClr>
                </a:solidFill>
              </a:rPr>
              <a:t>Fraud Prevention Process Tips</a:t>
            </a: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endParaRPr lang="en-US" sz="10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</a:rPr>
              <a:t>Mirror the “Usage Policy” Provisions for Credit / Debit Card Purchases</a:t>
            </a:r>
            <a:endParaRPr lang="en-US" sz="2200" b="1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2BFF779-9264-C620-9D48-BBD041995DA4}"/>
              </a:ext>
            </a:extLst>
          </p:cNvPr>
          <p:cNvSpPr/>
          <p:nvPr/>
        </p:nvSpPr>
        <p:spPr>
          <a:xfrm>
            <a:off x="1295401" y="609600"/>
            <a:ext cx="9525000" cy="68580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2600" b="1" dirty="0">
                <a:solidFill>
                  <a:schemeClr val="bg1"/>
                </a:solidFill>
              </a:rPr>
              <a:t>CURRENT RECURRING TYPES OF CASES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650989"/>
      </p:ext>
    </p:extLst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9D5F7-CD87-5F3E-0C90-08C769138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>
            <a:extLst>
              <a:ext uri="{FF2B5EF4-FFF2-40B4-BE49-F238E27FC236}">
                <a16:creationId xmlns:a16="http://schemas.microsoft.com/office/drawing/2014/main" id="{927B4A31-F11E-BE9E-113D-0A7EE5E4C854}"/>
              </a:ext>
            </a:extLst>
          </p:cNvPr>
          <p:cNvSpPr>
            <a:spLocks noGrp="1" noRot="1" noChangeArrowheads="1"/>
          </p:cNvSpPr>
          <p:nvPr>
            <p:ph idx="1"/>
          </p:nvPr>
        </p:nvSpPr>
        <p:spPr>
          <a:xfrm>
            <a:off x="838200" y="1615440"/>
            <a:ext cx="10515600" cy="4648200"/>
          </a:xfrm>
        </p:spPr>
        <p:txBody>
          <a:bodyPr>
            <a:normAutofit/>
          </a:bodyPr>
          <a:lstStyle/>
          <a:p>
            <a:pPr marL="457200" marR="0" lvl="1" indent="0">
              <a:lnSpc>
                <a:spcPct val="115000"/>
              </a:lnSpc>
              <a:buClrTx/>
              <a:buSzPct val="65000"/>
              <a:buNone/>
            </a:pPr>
            <a:r>
              <a:rPr lang="en-US" sz="26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Transfers from Designated Funds</a:t>
            </a:r>
          </a:p>
          <a:p>
            <a:pPr marL="0" indent="0">
              <a:buClrTx/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en-US" sz="2100" b="1" dirty="0"/>
              <a:t>To Cover Operating Deficits</a:t>
            </a:r>
          </a:p>
          <a:p>
            <a:pPr marL="0" indent="0">
              <a:buClrTx/>
              <a:buNone/>
            </a:pPr>
            <a:r>
              <a:rPr lang="en-US" sz="2100" b="1" dirty="0"/>
              <a:t>	To Personal Accounts</a:t>
            </a:r>
          </a:p>
          <a:p>
            <a:pPr marL="0" indent="0">
              <a:buClrTx/>
              <a:buNone/>
            </a:pPr>
            <a:endParaRPr lang="en-US" sz="2400" b="1" dirty="0"/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r>
              <a:rPr lang="en-US" sz="2200" b="1" u="sng" dirty="0">
                <a:solidFill>
                  <a:schemeClr val="accent2">
                    <a:lumMod val="50000"/>
                  </a:schemeClr>
                </a:solidFill>
              </a:rPr>
              <a:t>Fraud Prevention Process Tips</a:t>
            </a: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endParaRPr lang="en-US" sz="10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</a:rPr>
              <a:t>Threshold Limits Should be in Place</a:t>
            </a: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endParaRPr lang="en-US" sz="10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457200" lvl="1" indent="0">
              <a:lnSpc>
                <a:spcPct val="115000"/>
              </a:lnSpc>
              <a:buClrTx/>
              <a:buSzPct val="65000"/>
              <a:buNone/>
            </a:pP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</a:rPr>
              <a:t>Special Emphasis on Transfer Review</a:t>
            </a:r>
            <a:endParaRPr lang="en-US" sz="2200" b="1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8AA250D-B2BC-1EBF-44A4-54493CAFD295}"/>
              </a:ext>
            </a:extLst>
          </p:cNvPr>
          <p:cNvSpPr/>
          <p:nvPr/>
        </p:nvSpPr>
        <p:spPr>
          <a:xfrm>
            <a:off x="1295401" y="609600"/>
            <a:ext cx="9525000" cy="68580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2600" b="1" dirty="0">
                <a:solidFill>
                  <a:schemeClr val="bg1"/>
                </a:solidFill>
              </a:rPr>
              <a:t>CURRENT RECURRING TYPES OF CASES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472292"/>
      </p:ext>
    </p:extLst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017DE6-0127-02F2-3D60-28A7E458C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>
            <a:extLst>
              <a:ext uri="{FF2B5EF4-FFF2-40B4-BE49-F238E27FC236}">
                <a16:creationId xmlns:a16="http://schemas.microsoft.com/office/drawing/2014/main" id="{93DC09F8-F0DA-AAFE-E2BA-D6EF80185D7C}"/>
              </a:ext>
            </a:extLst>
          </p:cNvPr>
          <p:cNvSpPr>
            <a:spLocks noGrp="1" noRot="1" noChangeArrowheads="1"/>
          </p:cNvSpPr>
          <p:nvPr>
            <p:ph idx="1"/>
          </p:nvPr>
        </p:nvSpPr>
        <p:spPr>
          <a:xfrm>
            <a:off x="838200" y="1752600"/>
            <a:ext cx="10515600" cy="4495800"/>
          </a:xfrm>
        </p:spPr>
        <p:txBody>
          <a:bodyPr>
            <a:normAutofit/>
          </a:bodyPr>
          <a:lstStyle/>
          <a:p>
            <a:pPr marL="457200" marR="0" lvl="1" indent="0" algn="ctr">
              <a:lnSpc>
                <a:spcPct val="115000"/>
              </a:lnSpc>
              <a:buClrTx/>
              <a:buSzPct val="65000"/>
              <a:buNone/>
            </a:pPr>
            <a:endParaRPr lang="en-US" sz="28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1" indent="0" algn="ctr">
              <a:lnSpc>
                <a:spcPct val="115000"/>
              </a:lnSpc>
              <a:buClrTx/>
              <a:buSzPct val="65000"/>
              <a:buNone/>
            </a:pPr>
            <a:r>
              <a:rPr lang="en-US" sz="2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High volume of senior leadership fraud = </a:t>
            </a:r>
          </a:p>
          <a:p>
            <a:pPr marL="457200" marR="0" lvl="1" indent="0" algn="ctr">
              <a:lnSpc>
                <a:spcPct val="115000"/>
              </a:lnSpc>
              <a:buClrTx/>
              <a:buSzPct val="65000"/>
              <a:buNone/>
            </a:pPr>
            <a:r>
              <a:rPr lang="en-US" sz="2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“Abuse of Position Fraud”</a:t>
            </a:r>
            <a:endParaRPr lang="en-US" sz="28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1" indent="0" algn="ctr">
              <a:lnSpc>
                <a:spcPct val="115000"/>
              </a:lnSpc>
              <a:buClrTx/>
              <a:buSzPct val="65000"/>
              <a:buNone/>
            </a:pPr>
            <a:endParaRPr lang="en-US" sz="28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1" indent="0">
              <a:lnSpc>
                <a:spcPct val="115000"/>
              </a:lnSpc>
              <a:buClrTx/>
              <a:buSzPct val="65000"/>
              <a:buNone/>
            </a:pPr>
            <a:endParaRPr lang="en-US" sz="28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1" indent="0">
              <a:lnSpc>
                <a:spcPct val="115000"/>
              </a:lnSpc>
              <a:buClrTx/>
              <a:buSzPct val="65000"/>
              <a:buNone/>
            </a:pPr>
            <a:endParaRPr lang="en-US" sz="28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1" indent="0">
              <a:lnSpc>
                <a:spcPct val="115000"/>
              </a:lnSpc>
              <a:buClrTx/>
              <a:buSzPct val="65000"/>
              <a:buNone/>
            </a:pPr>
            <a:endParaRPr lang="en-US" sz="28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1" indent="0">
              <a:lnSpc>
                <a:spcPct val="115000"/>
              </a:lnSpc>
              <a:buClrTx/>
              <a:buSzPct val="65000"/>
              <a:buNone/>
            </a:pPr>
            <a:endParaRPr lang="en-US" b="1" i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46DE08E-342B-04B1-38D8-4849E42B1598}"/>
              </a:ext>
            </a:extLst>
          </p:cNvPr>
          <p:cNvSpPr/>
          <p:nvPr/>
        </p:nvSpPr>
        <p:spPr>
          <a:xfrm>
            <a:off x="1295401" y="609600"/>
            <a:ext cx="9525000" cy="68580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2600" b="1" dirty="0">
                <a:solidFill>
                  <a:schemeClr val="bg1"/>
                </a:solidFill>
              </a:rPr>
              <a:t>CURRENT RECURRING TYPES OF CASES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882394"/>
      </p:ext>
    </p:extLst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46388-E717-696E-9445-AF790F20F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7EC6032-6169-F2C2-49BF-5CCE2B8DB1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838200"/>
            <a:ext cx="10515600" cy="609600"/>
          </a:xfrm>
          <a:solidFill>
            <a:srgbClr val="002060"/>
          </a:solidFill>
          <a:ln w="28575">
            <a:solidFill>
              <a:schemeClr val="bg2"/>
            </a:solidFill>
          </a:ln>
          <a:effectLst>
            <a:reflection blurRad="6350" stA="52000" endA="300" endPos="35000" dir="5400000" sy="-100000" algn="bl" rotWithShape="0"/>
          </a:effectLst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/>
              </a:rPr>
              <a:t>Abuse of Position Fraud</a:t>
            </a:r>
          </a:p>
        </p:txBody>
      </p:sp>
      <p:pic>
        <p:nvPicPr>
          <p:cNvPr id="5" name="Picture 4" descr="A picture containing person, person&#10;&#10;Description automatically generated">
            <a:extLst>
              <a:ext uri="{FF2B5EF4-FFF2-40B4-BE49-F238E27FC236}">
                <a16:creationId xmlns:a16="http://schemas.microsoft.com/office/drawing/2014/main" id="{27A3801A-B6D3-8BEE-5669-8619B45D39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080" y="2133600"/>
            <a:ext cx="4226719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247003"/>
      </p:ext>
    </p:extLst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86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066800" y="1524000"/>
            <a:ext cx="10134600" cy="4343400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endParaRPr lang="en-US" sz="2400" b="1" dirty="0"/>
          </a:p>
          <a:p>
            <a:pPr marL="0" indent="0">
              <a:lnSpc>
                <a:spcPct val="90000"/>
              </a:lnSpc>
              <a:buNone/>
            </a:pPr>
            <a:r>
              <a:rPr lang="en-US" b="1" u="sng" dirty="0"/>
              <a:t>Legal Definition</a:t>
            </a:r>
            <a:r>
              <a:rPr lang="en-US" b="1" dirty="0"/>
              <a:t>:</a:t>
            </a:r>
          </a:p>
          <a:p>
            <a:pPr marL="0" indent="0">
              <a:lnSpc>
                <a:spcPct val="90000"/>
              </a:lnSpc>
              <a:buNone/>
            </a:pPr>
            <a:endParaRPr lang="en-US" sz="2400" b="1" dirty="0"/>
          </a:p>
          <a:p>
            <a:pPr marL="0" indent="0">
              <a:lnSpc>
                <a:spcPct val="90000"/>
              </a:lnSpc>
              <a:buNone/>
            </a:pPr>
            <a:r>
              <a:rPr lang="en-US" b="1" i="1" dirty="0"/>
              <a:t>“Fraud perpetrated by a person who occupies a position in which he/she is expected to safeguard, or to not act against, the financial interest of the company”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13B83-8EC2-429C-A53A-CABE8F34CD8E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D45241-0A81-165E-00FD-7F6D27D46D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4025082"/>
            <a:ext cx="3886200" cy="2225675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91F2CE91-C8A1-07CC-8DA8-1BBA260573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838200"/>
            <a:ext cx="10515600" cy="609600"/>
          </a:xfrm>
          <a:solidFill>
            <a:srgbClr val="002060"/>
          </a:solidFill>
          <a:ln w="28575">
            <a:solidFill>
              <a:schemeClr val="bg2"/>
            </a:solidFill>
          </a:ln>
          <a:effectLst>
            <a:reflection blurRad="6350" stA="52000" endA="300" endPos="35000" dir="5400000" sy="-100000" algn="bl" rotWithShape="0"/>
          </a:effectLst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ffectLst/>
              </a:rPr>
              <a:t>Abuse of Position</a:t>
            </a:r>
          </a:p>
        </p:txBody>
      </p:sp>
    </p:spTree>
    <p:extLst>
      <p:ext uri="{BB962C8B-B14F-4D97-AF65-F5344CB8AC3E}">
        <p14:creationId xmlns:p14="http://schemas.microsoft.com/office/powerpoint/2010/main" val="1026755991"/>
      </p:ext>
    </p:extLst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86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066800" y="1524000"/>
            <a:ext cx="10134600" cy="43434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endParaRPr lang="en-US" sz="2400" b="1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b="1" dirty="0"/>
              <a:t>	</a:t>
            </a:r>
            <a:r>
              <a:rPr lang="en-US" b="1" u="sng" dirty="0"/>
              <a:t>Why?</a:t>
            </a:r>
            <a:endParaRPr lang="en-US" b="1" dirty="0"/>
          </a:p>
          <a:p>
            <a:pPr marL="0" indent="0">
              <a:lnSpc>
                <a:spcPct val="90000"/>
              </a:lnSpc>
              <a:buNone/>
            </a:pPr>
            <a:endParaRPr lang="en-US" sz="2400" b="1" dirty="0"/>
          </a:p>
          <a:p>
            <a:pPr marL="0" indent="0">
              <a:lnSpc>
                <a:spcPct val="90000"/>
              </a:lnSpc>
              <a:buNone/>
            </a:pPr>
            <a:endParaRPr lang="en-US" sz="2400" b="1" dirty="0"/>
          </a:p>
          <a:p>
            <a:pPr marL="0" indent="0">
              <a:lnSpc>
                <a:spcPct val="90000"/>
              </a:lnSpc>
              <a:buNone/>
            </a:pPr>
            <a:endParaRPr lang="en-US" sz="2400" b="1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b="1" i="1" dirty="0"/>
              <a:t>                          </a:t>
            </a:r>
            <a:r>
              <a:rPr lang="en-US" sz="3500" b="1" i="1" dirty="0"/>
              <a:t>“Because I can”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13B83-8EC2-429C-A53A-CABE8F34CD8E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6" name="Picture 5" descr="A picture containing person, person&#10;&#10;Description automatically generated">
            <a:extLst>
              <a:ext uri="{FF2B5EF4-FFF2-40B4-BE49-F238E27FC236}">
                <a16:creationId xmlns:a16="http://schemas.microsoft.com/office/drawing/2014/main" id="{A8D1DA03-5ED2-6A60-DF2C-35F4EDEA60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549" y="2112169"/>
            <a:ext cx="4033838" cy="3167062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A0594202-AB97-9C28-7AD9-DC1AA06AC8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838200"/>
            <a:ext cx="10515600" cy="609600"/>
          </a:xfrm>
          <a:solidFill>
            <a:srgbClr val="002060"/>
          </a:solidFill>
          <a:ln w="28575">
            <a:solidFill>
              <a:schemeClr val="bg2"/>
            </a:solidFill>
          </a:ln>
          <a:effectLst>
            <a:reflection blurRad="6350" stA="52000" endA="300" endPos="35000" dir="5400000" sy="-100000" algn="bl" rotWithShape="0"/>
          </a:effectLst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ffectLst/>
              </a:rPr>
              <a:t>Abuse of Position</a:t>
            </a:r>
          </a:p>
        </p:txBody>
      </p:sp>
    </p:spTree>
    <p:extLst>
      <p:ext uri="{BB962C8B-B14F-4D97-AF65-F5344CB8AC3E}">
        <p14:creationId xmlns:p14="http://schemas.microsoft.com/office/powerpoint/2010/main" val="3755921640"/>
      </p:ext>
    </p:extLst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990600" y="1447800"/>
            <a:ext cx="10134600" cy="48006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sz="500" b="1" dirty="0"/>
          </a:p>
          <a:p>
            <a:pPr>
              <a:buNone/>
            </a:pPr>
            <a:r>
              <a:rPr lang="en-US" dirty="0"/>
              <a:t>	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b="1" dirty="0"/>
              <a:t>John Doe, during his tenure as the Chief Executive, with willful Intent, Knowledge, Reckless Conduct and/or Reckless Negligence, used his position to benefit personally through the disbursement of the Organization’s funds for personal purposes. These actions resulted in a direct monetary loss to the Organization.</a:t>
            </a:r>
          </a:p>
          <a:p>
            <a:pPr>
              <a:buFont typeface="Wingdings" pitchFamily="2" charset="2"/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	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EC8398-9516-1C43-3491-6757CF9E71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838200"/>
            <a:ext cx="10515600" cy="609600"/>
          </a:xfrm>
          <a:solidFill>
            <a:srgbClr val="002060"/>
          </a:solidFill>
          <a:ln w="28575">
            <a:solidFill>
              <a:schemeClr val="bg2"/>
            </a:solidFill>
          </a:ln>
          <a:effectLst>
            <a:reflection blurRad="6350" stA="52000" endA="300" endPos="35000" dir="5400000" sy="-100000" algn="bl" rotWithShape="0"/>
          </a:effectLst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ffectLst/>
              </a:rPr>
              <a:t>Abuse of Position</a:t>
            </a:r>
          </a:p>
        </p:txBody>
      </p:sp>
    </p:spTree>
    <p:extLst>
      <p:ext uri="{BB962C8B-B14F-4D97-AF65-F5344CB8AC3E}">
        <p14:creationId xmlns:p14="http://schemas.microsoft.com/office/powerpoint/2010/main" val="4275083664"/>
      </p:ext>
    </p:extLst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990600" y="1447800"/>
            <a:ext cx="10134600" cy="48006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sz="500" b="1" dirty="0"/>
          </a:p>
          <a:p>
            <a:pPr>
              <a:buNone/>
            </a:pPr>
            <a:r>
              <a:rPr lang="en-US" dirty="0"/>
              <a:t>	</a:t>
            </a:r>
          </a:p>
          <a:p>
            <a:pPr>
              <a:buNone/>
            </a:pPr>
            <a:endParaRPr lang="en-US" dirty="0"/>
          </a:p>
          <a:p>
            <a:pPr algn="ctr">
              <a:buNone/>
            </a:pPr>
            <a:r>
              <a:rPr lang="en-US" dirty="0"/>
              <a:t>	</a:t>
            </a:r>
            <a:r>
              <a:rPr lang="en-US" sz="3500" b="1" dirty="0"/>
              <a:t>AMAZON.COM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	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CCAC82C-03E8-2944-335A-6507D4AFF1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838200"/>
            <a:ext cx="10515600" cy="609600"/>
          </a:xfrm>
          <a:solidFill>
            <a:srgbClr val="002060"/>
          </a:solidFill>
          <a:ln w="28575">
            <a:solidFill>
              <a:schemeClr val="bg2"/>
            </a:solidFill>
          </a:ln>
          <a:effectLst>
            <a:reflection blurRad="6350" stA="52000" endA="300" endPos="35000" dir="5400000" sy="-100000" algn="bl" rotWithShape="0"/>
          </a:effectLst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ffectLst/>
              </a:rPr>
              <a:t>Abuse of Position – Culprit #1</a:t>
            </a:r>
          </a:p>
        </p:txBody>
      </p:sp>
    </p:spTree>
    <p:extLst>
      <p:ext uri="{BB962C8B-B14F-4D97-AF65-F5344CB8AC3E}">
        <p14:creationId xmlns:p14="http://schemas.microsoft.com/office/powerpoint/2010/main" val="220409160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8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990600" y="1447800"/>
            <a:ext cx="10134600" cy="4800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endParaRPr lang="en-US" sz="500" b="1" dirty="0"/>
          </a:p>
          <a:p>
            <a:pPr>
              <a:buNone/>
            </a:pPr>
            <a:r>
              <a:rPr lang="en-US" dirty="0"/>
              <a:t>	</a:t>
            </a:r>
          </a:p>
          <a:p>
            <a:pPr algn="ctr">
              <a:buNone/>
            </a:pPr>
            <a:r>
              <a:rPr lang="en-US" sz="3500" b="1" dirty="0"/>
              <a:t>AMAZON.COM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400" b="1" dirty="0"/>
              <a:t>When you write a check for an expense, how do you account for it?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endParaRPr lang="en-US" sz="2400" b="1" dirty="0"/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400" b="1" dirty="0"/>
              <a:t>When you ACH a payment for an expense, how do you account for it?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endParaRPr lang="en-US" sz="2400" b="1" dirty="0"/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400" b="1" dirty="0"/>
              <a:t>When you make a charge on a credit card, how do you account for it?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ctr">
              <a:buNone/>
            </a:pP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EEC464E-C47F-862F-B851-C4E5978745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838200"/>
            <a:ext cx="10515600" cy="609600"/>
          </a:xfrm>
          <a:solidFill>
            <a:srgbClr val="002060"/>
          </a:solidFill>
          <a:ln w="28575">
            <a:solidFill>
              <a:schemeClr val="bg2"/>
            </a:solidFill>
          </a:ln>
          <a:effectLst>
            <a:reflection blurRad="6350" stA="52000" endA="300" endPos="35000" dir="5400000" sy="-100000" algn="bl" rotWithShape="0"/>
          </a:effectLst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ffectLst/>
              </a:rPr>
              <a:t>Abuse of Position – Culprit #1</a:t>
            </a:r>
          </a:p>
        </p:txBody>
      </p:sp>
    </p:spTree>
    <p:extLst>
      <p:ext uri="{BB962C8B-B14F-4D97-AF65-F5344CB8AC3E}">
        <p14:creationId xmlns:p14="http://schemas.microsoft.com/office/powerpoint/2010/main" val="269505873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0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990600" y="1447800"/>
            <a:ext cx="10134600" cy="4800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endParaRPr lang="en-US" sz="500" b="1" dirty="0"/>
          </a:p>
          <a:p>
            <a:pPr>
              <a:buNone/>
            </a:pPr>
            <a:r>
              <a:rPr lang="en-US" dirty="0"/>
              <a:t>	</a:t>
            </a:r>
          </a:p>
          <a:p>
            <a:pPr algn="ctr">
              <a:buNone/>
            </a:pPr>
            <a:r>
              <a:rPr lang="en-US" sz="3500" b="1" dirty="0"/>
              <a:t>AMAZON.COM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400" b="1" dirty="0"/>
              <a:t>When you purchase on Amazon, how do you account for it?</a:t>
            </a: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A4C45F-FE60-0C8E-6F36-B7E660F039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838200"/>
            <a:ext cx="10515600" cy="609600"/>
          </a:xfrm>
          <a:solidFill>
            <a:srgbClr val="002060"/>
          </a:solidFill>
          <a:ln w="28575">
            <a:solidFill>
              <a:schemeClr val="bg2"/>
            </a:solidFill>
          </a:ln>
          <a:effectLst>
            <a:reflection blurRad="6350" stA="52000" endA="300" endPos="35000" dir="5400000" sy="-100000" algn="bl" rotWithShape="0"/>
          </a:effectLst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ffectLst/>
              </a:rPr>
              <a:t>Abuse of Position – Culprit #1</a:t>
            </a:r>
          </a:p>
        </p:txBody>
      </p:sp>
    </p:spTree>
    <p:extLst>
      <p:ext uri="{BB962C8B-B14F-4D97-AF65-F5344CB8AC3E}">
        <p14:creationId xmlns:p14="http://schemas.microsoft.com/office/powerpoint/2010/main" val="154923195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990600" y="1447800"/>
            <a:ext cx="10134600" cy="4800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endParaRPr lang="en-US" sz="500" b="1" dirty="0"/>
          </a:p>
          <a:p>
            <a:pPr>
              <a:buNone/>
            </a:pPr>
            <a:r>
              <a:rPr lang="en-US" dirty="0"/>
              <a:t>	</a:t>
            </a:r>
          </a:p>
          <a:p>
            <a:pPr algn="ctr">
              <a:buNone/>
            </a:pPr>
            <a:r>
              <a:rPr lang="en-US" sz="3500" b="1" dirty="0"/>
              <a:t>AMAZON.COM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400" b="1" dirty="0"/>
              <a:t>Whose account is it?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endParaRPr lang="en-US" sz="2400" b="1" dirty="0"/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400" b="1" dirty="0"/>
              <a:t>What email is used for Login?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endParaRPr lang="en-US" sz="2400" b="1" dirty="0"/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400" b="1" dirty="0"/>
              <a:t>What payment methods exist for the account?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endParaRPr lang="en-US" sz="2400" b="1" dirty="0"/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400" b="1" dirty="0"/>
              <a:t>What delivery addresses are registered in the account?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ctr">
              <a:buNone/>
            </a:pP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094FC40-B1A9-0FB2-3D37-A489FB3753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838200"/>
            <a:ext cx="10515600" cy="609600"/>
          </a:xfrm>
          <a:solidFill>
            <a:srgbClr val="002060"/>
          </a:solidFill>
          <a:ln w="28575">
            <a:solidFill>
              <a:schemeClr val="bg2"/>
            </a:solidFill>
          </a:ln>
          <a:effectLst>
            <a:reflection blurRad="6350" stA="52000" endA="300" endPos="35000" dir="5400000" sy="-100000" algn="bl" rotWithShape="0"/>
          </a:effectLst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ffectLst/>
              </a:rPr>
              <a:t>Abuse of Position – Culprit #1</a:t>
            </a:r>
          </a:p>
        </p:txBody>
      </p:sp>
    </p:spTree>
    <p:extLst>
      <p:ext uri="{BB962C8B-B14F-4D97-AF65-F5344CB8AC3E}">
        <p14:creationId xmlns:p14="http://schemas.microsoft.com/office/powerpoint/2010/main" val="333068927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0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089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990600" y="1447800"/>
            <a:ext cx="10134600" cy="4800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endParaRPr lang="en-US" sz="500" b="1" dirty="0"/>
          </a:p>
          <a:p>
            <a:pPr>
              <a:buNone/>
            </a:pPr>
            <a:r>
              <a:rPr lang="en-US" dirty="0"/>
              <a:t>	</a:t>
            </a:r>
          </a:p>
          <a:p>
            <a:pPr algn="ctr">
              <a:buNone/>
            </a:pPr>
            <a:endParaRPr lang="en-US" sz="3500" b="1" dirty="0"/>
          </a:p>
          <a:p>
            <a:pPr algn="ctr">
              <a:buNone/>
            </a:pPr>
            <a:r>
              <a:rPr lang="en-US" sz="3500" b="1" dirty="0"/>
              <a:t>PAYPAL.COM</a:t>
            </a:r>
          </a:p>
          <a:p>
            <a:pPr marL="0" indent="0">
              <a:buClrTx/>
              <a:buNone/>
            </a:pP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EB88FFB-4283-A807-3C05-7576819DF8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838200"/>
            <a:ext cx="10515600" cy="609600"/>
          </a:xfrm>
          <a:solidFill>
            <a:srgbClr val="002060"/>
          </a:solidFill>
          <a:ln w="28575">
            <a:solidFill>
              <a:schemeClr val="bg2"/>
            </a:solidFill>
          </a:ln>
          <a:effectLst>
            <a:reflection blurRad="6350" stA="52000" endA="300" endPos="35000" dir="5400000" sy="-100000" algn="bl" rotWithShape="0"/>
          </a:effectLst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ffectLst/>
              </a:rPr>
              <a:t>Abuse of Position – Culprit #1b</a:t>
            </a:r>
          </a:p>
        </p:txBody>
      </p:sp>
    </p:spTree>
    <p:extLst>
      <p:ext uri="{BB962C8B-B14F-4D97-AF65-F5344CB8AC3E}">
        <p14:creationId xmlns:p14="http://schemas.microsoft.com/office/powerpoint/2010/main" val="519542421"/>
      </p:ext>
    </p:extLst>
  </p:cSld>
  <p:clrMapOvr>
    <a:masterClrMapping/>
  </p:clrMapOvr>
  <p:transition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990600" y="1447800"/>
            <a:ext cx="10134600" cy="4800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endParaRPr lang="en-US" sz="500" b="1" dirty="0"/>
          </a:p>
          <a:p>
            <a:pPr>
              <a:buNone/>
            </a:pPr>
            <a:r>
              <a:rPr lang="en-US" dirty="0"/>
              <a:t>	</a:t>
            </a:r>
          </a:p>
          <a:p>
            <a:pPr algn="ctr">
              <a:buNone/>
            </a:pPr>
            <a:r>
              <a:rPr lang="en-US" sz="3000" b="1" dirty="0"/>
              <a:t>Office Depot, Staples, Lowes,</a:t>
            </a:r>
          </a:p>
          <a:p>
            <a:pPr algn="ctr">
              <a:buNone/>
            </a:pPr>
            <a:r>
              <a:rPr lang="en-US" sz="3000" b="1" dirty="0"/>
              <a:t>Home Depot, Sam’s, Costco</a:t>
            </a:r>
          </a:p>
          <a:p>
            <a:pPr algn="ctr">
              <a:buNone/>
            </a:pPr>
            <a:endParaRPr lang="en-US" sz="3500" b="1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400" b="1" dirty="0"/>
              <a:t>Do you pay off of “receipts”?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en-US" sz="2400" b="1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400" b="1" dirty="0"/>
              <a:t>Do you pay off of “statements”?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en-US" sz="2400" b="1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400" b="1" dirty="0"/>
              <a:t>Do you look at what is being purchased?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14FFDD9-0487-E33B-A931-34DA1BBBB4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838200"/>
            <a:ext cx="10515600" cy="609600"/>
          </a:xfrm>
          <a:solidFill>
            <a:srgbClr val="002060"/>
          </a:solidFill>
          <a:ln w="28575">
            <a:solidFill>
              <a:schemeClr val="bg2"/>
            </a:solidFill>
          </a:ln>
          <a:effectLst>
            <a:reflection blurRad="6350" stA="52000" endA="300" endPos="35000" dir="5400000" sy="-100000" algn="bl" rotWithShape="0"/>
          </a:effectLst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ffectLst/>
              </a:rPr>
              <a:t>Abuse of Position – Culprit #2</a:t>
            </a:r>
          </a:p>
        </p:txBody>
      </p:sp>
    </p:spTree>
    <p:extLst>
      <p:ext uri="{BB962C8B-B14F-4D97-AF65-F5344CB8AC3E}">
        <p14:creationId xmlns:p14="http://schemas.microsoft.com/office/powerpoint/2010/main" val="42053055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8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08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089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990600" y="1447800"/>
            <a:ext cx="10134600" cy="4800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endParaRPr lang="en-US" sz="500" b="1" dirty="0"/>
          </a:p>
          <a:p>
            <a:pPr>
              <a:buNone/>
            </a:pPr>
            <a:r>
              <a:rPr lang="en-US" dirty="0"/>
              <a:t>	</a:t>
            </a:r>
          </a:p>
          <a:p>
            <a:pPr algn="ctr">
              <a:buNone/>
            </a:pPr>
            <a:r>
              <a:rPr lang="en-US" sz="3000" b="1" dirty="0"/>
              <a:t>GIFT CARDS</a:t>
            </a:r>
          </a:p>
          <a:p>
            <a:pPr algn="ctr">
              <a:buNone/>
            </a:pPr>
            <a:endParaRPr lang="en-US" sz="2500" b="1" dirty="0"/>
          </a:p>
          <a:p>
            <a:pPr marL="0" indent="0">
              <a:buClr>
                <a:schemeClr val="tx1"/>
              </a:buClr>
              <a:buNone/>
            </a:pPr>
            <a:r>
              <a:rPr lang="en-US" sz="3000" b="1" dirty="0"/>
              <a:t>How do you buy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en-US" sz="3000" b="1" dirty="0"/>
              <a:t>“loyalty”?</a:t>
            </a:r>
            <a:endParaRPr lang="en-US" sz="30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ctr">
              <a:buClr>
                <a:schemeClr val="tx1"/>
              </a:buClr>
              <a:buNone/>
            </a:pP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en-US" sz="2400" b="1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1F63449-144D-69C4-6146-6880A06AEA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6906823"/>
              </p:ext>
            </p:extLst>
          </p:nvPr>
        </p:nvGraphicFramePr>
        <p:xfrm>
          <a:off x="1903412" y="822325"/>
          <a:ext cx="8385175" cy="701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5B63730D-7CEB-9CD1-645A-2726BE69B21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175" y="2819400"/>
            <a:ext cx="4648200" cy="308186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83D241F-6CBA-019D-E3BF-A2218CBFE9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838200"/>
            <a:ext cx="10515600" cy="609600"/>
          </a:xfrm>
          <a:solidFill>
            <a:srgbClr val="002060"/>
          </a:solidFill>
          <a:ln w="28575">
            <a:solidFill>
              <a:schemeClr val="bg2"/>
            </a:solidFill>
          </a:ln>
          <a:effectLst>
            <a:reflection blurRad="6350" stA="52000" endA="300" endPos="35000" dir="5400000" sy="-100000" algn="bl" rotWithShape="0"/>
          </a:effectLst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ffectLst/>
              </a:rPr>
              <a:t>Abuse of Position – Culprit #3</a:t>
            </a:r>
          </a:p>
        </p:txBody>
      </p:sp>
    </p:spTree>
    <p:extLst>
      <p:ext uri="{BB962C8B-B14F-4D97-AF65-F5344CB8AC3E}">
        <p14:creationId xmlns:p14="http://schemas.microsoft.com/office/powerpoint/2010/main" val="1739207899"/>
      </p:ext>
    </p:extLst>
  </p:cSld>
  <p:clrMapOvr>
    <a:masterClrMapping/>
  </p:clrMapOvr>
  <p:transition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990600" y="1447800"/>
            <a:ext cx="10134600" cy="4800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endParaRPr lang="en-US" sz="500" b="1" dirty="0"/>
          </a:p>
          <a:p>
            <a:pPr>
              <a:buNone/>
            </a:pPr>
            <a:r>
              <a:rPr lang="en-US" dirty="0"/>
              <a:t>	</a:t>
            </a:r>
          </a:p>
          <a:p>
            <a:pPr algn="ctr">
              <a:buNone/>
            </a:pPr>
            <a:r>
              <a:rPr lang="en-US" sz="3000" b="1" dirty="0"/>
              <a:t>GIFT CARDS</a:t>
            </a:r>
          </a:p>
          <a:p>
            <a:pPr algn="ctr">
              <a:buNone/>
            </a:pPr>
            <a:endParaRPr lang="en-US" sz="2500" b="1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3000" b="1" dirty="0"/>
              <a:t>Used to Reward Employees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en-US" sz="3000" b="1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3000" b="1" dirty="0"/>
              <a:t>Used to “Pay” Employees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en-US" sz="3000" b="1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3000" b="1" dirty="0"/>
              <a:t>Tracking?</a:t>
            </a:r>
          </a:p>
          <a:p>
            <a:pPr marL="0" indent="0" algn="ctr">
              <a:buClr>
                <a:schemeClr val="tx1"/>
              </a:buClr>
              <a:buNone/>
            </a:pPr>
            <a:endParaRPr lang="en-US" sz="2400" b="1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en-US" sz="24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5A098C-D695-1DE8-F0C9-4CAE81B228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838200"/>
            <a:ext cx="10515600" cy="609600"/>
          </a:xfrm>
          <a:solidFill>
            <a:srgbClr val="002060"/>
          </a:solidFill>
          <a:ln w="28575">
            <a:solidFill>
              <a:schemeClr val="bg2"/>
            </a:solidFill>
          </a:ln>
          <a:effectLst>
            <a:reflection blurRad="6350" stA="52000" endA="300" endPos="35000" dir="5400000" sy="-100000" algn="bl" rotWithShape="0"/>
          </a:effectLst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ffectLst/>
              </a:rPr>
              <a:t>Abuse of Position – Culprit #3</a:t>
            </a:r>
          </a:p>
        </p:txBody>
      </p:sp>
    </p:spTree>
    <p:extLst>
      <p:ext uri="{BB962C8B-B14F-4D97-AF65-F5344CB8AC3E}">
        <p14:creationId xmlns:p14="http://schemas.microsoft.com/office/powerpoint/2010/main" val="149280721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0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990600" y="1447800"/>
            <a:ext cx="10134600" cy="4800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endParaRPr lang="en-US" sz="500" b="1" dirty="0"/>
          </a:p>
          <a:p>
            <a:pPr>
              <a:buNone/>
            </a:pPr>
            <a:r>
              <a:rPr lang="en-US" dirty="0"/>
              <a:t>	</a:t>
            </a:r>
          </a:p>
          <a:p>
            <a:pPr marL="0" indent="0" algn="ctr">
              <a:buClr>
                <a:schemeClr val="tx1"/>
              </a:buClr>
              <a:buNone/>
            </a:pPr>
            <a:r>
              <a:rPr lang="en-US" sz="3500" b="1" dirty="0"/>
              <a:t>“It’s time we get back</a:t>
            </a:r>
          </a:p>
          <a:p>
            <a:pPr marL="0" indent="0" algn="ctr">
              <a:buClr>
                <a:schemeClr val="tx1"/>
              </a:buClr>
              <a:buNone/>
            </a:pPr>
            <a:r>
              <a:rPr lang="en-US" sz="3500" b="1" dirty="0"/>
              <a:t>to the basics of… accounting”</a:t>
            </a:r>
          </a:p>
          <a:p>
            <a:pPr marL="0" indent="0">
              <a:buClr>
                <a:schemeClr val="tx1"/>
              </a:buClr>
              <a:buNone/>
            </a:pPr>
            <a:endParaRPr lang="en-US" sz="3000" b="1" dirty="0"/>
          </a:p>
          <a:p>
            <a:pPr marL="0" indent="0" algn="ctr">
              <a:buClr>
                <a:schemeClr val="tx1"/>
              </a:buClr>
              <a:buNone/>
            </a:pPr>
            <a:endParaRPr lang="en-US" sz="24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011867A-D5A2-7E13-6B5B-7090CDE7A3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838200"/>
            <a:ext cx="10515600" cy="609600"/>
          </a:xfrm>
          <a:solidFill>
            <a:srgbClr val="002060"/>
          </a:solidFill>
          <a:ln w="28575">
            <a:solidFill>
              <a:schemeClr val="bg2"/>
            </a:solidFill>
          </a:ln>
          <a:effectLst>
            <a:reflection blurRad="6350" stA="52000" endA="300" endPos="35000" dir="5400000" sy="-100000" algn="bl" rotWithShape="0"/>
          </a:effectLst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ffectLst/>
              </a:rPr>
              <a:t>Fraud Prevention</a:t>
            </a:r>
          </a:p>
        </p:txBody>
      </p:sp>
    </p:spTree>
    <p:extLst>
      <p:ext uri="{BB962C8B-B14F-4D97-AF65-F5344CB8AC3E}">
        <p14:creationId xmlns:p14="http://schemas.microsoft.com/office/powerpoint/2010/main" val="3289910386"/>
      </p:ext>
    </p:extLst>
  </p:cSld>
  <p:clrMapOvr>
    <a:masterClrMapping/>
  </p:clrMapOvr>
  <p:transition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990600" y="1447800"/>
            <a:ext cx="10134600" cy="48006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None/>
            </a:pPr>
            <a:endParaRPr lang="en-US" sz="500" b="1" dirty="0"/>
          </a:p>
          <a:p>
            <a:pPr>
              <a:buNone/>
            </a:pPr>
            <a:r>
              <a:rPr lang="en-US" dirty="0"/>
              <a:t>	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en-US" b="1" u="sng" dirty="0">
                <a:solidFill>
                  <a:schemeClr val="accent2">
                    <a:lumMod val="50000"/>
                  </a:schemeClr>
                </a:solidFill>
              </a:rPr>
              <a:t>Disbursement Process</a:t>
            </a:r>
          </a:p>
          <a:p>
            <a:pPr marL="0" indent="0">
              <a:buClr>
                <a:schemeClr val="tx1"/>
              </a:buClr>
              <a:buNone/>
            </a:pPr>
            <a:endParaRPr lang="en-US" b="1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dirty="0"/>
              <a:t>Amount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dirty="0"/>
              <a:t>Supporting Documentation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dirty="0"/>
              <a:t>Classification (General Ledger Coding)</a:t>
            </a:r>
          </a:p>
          <a:p>
            <a:pPr marL="0" indent="0">
              <a:buClr>
                <a:schemeClr val="tx1"/>
              </a:buClr>
              <a:buNone/>
            </a:pPr>
            <a:endParaRPr lang="en-US" sz="1000" b="1" dirty="0"/>
          </a:p>
          <a:p>
            <a:pPr marL="347472" lvl="1" indent="0">
              <a:buClr>
                <a:schemeClr val="tx1"/>
              </a:buClr>
              <a:buNone/>
            </a:pPr>
            <a:r>
              <a:rPr lang="en-US" b="1" dirty="0"/>
              <a:t>	Does Documentation Support the Classification?</a:t>
            </a:r>
          </a:p>
          <a:p>
            <a:pPr marL="0" indent="0">
              <a:buClr>
                <a:schemeClr val="tx1"/>
              </a:buClr>
              <a:buNone/>
            </a:pPr>
            <a:endParaRPr lang="en-US" sz="1000" b="1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dirty="0"/>
              <a:t>Proper Business Expense</a:t>
            </a:r>
          </a:p>
          <a:p>
            <a:pPr marL="0" indent="0">
              <a:buClr>
                <a:schemeClr val="tx1"/>
              </a:buClr>
              <a:buNone/>
            </a:pPr>
            <a:endParaRPr lang="en-US" sz="1000" b="1" dirty="0"/>
          </a:p>
          <a:p>
            <a:pPr marL="0" indent="0">
              <a:buClr>
                <a:schemeClr val="tx1"/>
              </a:buClr>
              <a:buNone/>
            </a:pPr>
            <a:r>
              <a:rPr lang="en-US" b="1" dirty="0"/>
              <a:t>	</a:t>
            </a:r>
            <a:r>
              <a:rPr lang="en-US" sz="2400" b="1" dirty="0"/>
              <a:t>Does Documentation Support as Business Related?</a:t>
            </a:r>
          </a:p>
          <a:p>
            <a:pPr marL="0" indent="0">
              <a:buClr>
                <a:schemeClr val="tx1"/>
              </a:buClr>
              <a:buNone/>
            </a:pPr>
            <a:endParaRPr lang="en-US" sz="30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A83B30C-EE8A-5E25-4536-22949EA1F0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838200"/>
            <a:ext cx="10515600" cy="609600"/>
          </a:xfrm>
          <a:solidFill>
            <a:srgbClr val="002060"/>
          </a:solidFill>
          <a:ln w="28575">
            <a:solidFill>
              <a:schemeClr val="bg2"/>
            </a:solidFill>
          </a:ln>
          <a:effectLst>
            <a:reflection blurRad="6350" stA="52000" endA="300" endPos="35000" dir="5400000" sy="-100000" algn="bl" rotWithShape="0"/>
          </a:effectLst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ffectLst/>
              </a:rPr>
              <a:t>Getting Back to the Basics</a:t>
            </a:r>
          </a:p>
        </p:txBody>
      </p:sp>
    </p:spTree>
    <p:extLst>
      <p:ext uri="{BB962C8B-B14F-4D97-AF65-F5344CB8AC3E}">
        <p14:creationId xmlns:p14="http://schemas.microsoft.com/office/powerpoint/2010/main" val="212848963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08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0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089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089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990600" y="1447800"/>
            <a:ext cx="10134600" cy="480060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None/>
            </a:pPr>
            <a:endParaRPr lang="en-US" sz="500" b="1" dirty="0"/>
          </a:p>
          <a:p>
            <a:pPr>
              <a:buNone/>
            </a:pPr>
            <a:r>
              <a:rPr lang="en-US" dirty="0"/>
              <a:t>	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en-US" b="1" u="sng" dirty="0"/>
              <a:t>Amazon / PayPal</a:t>
            </a:r>
          </a:p>
          <a:p>
            <a:pPr marL="0" indent="0">
              <a:buClr>
                <a:schemeClr val="tx1"/>
              </a:buClr>
              <a:buNone/>
            </a:pPr>
            <a:endParaRPr lang="en-US" b="1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dirty="0"/>
              <a:t>Corporate Account Only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en-US" b="1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dirty="0"/>
              <a:t>If Purchased Through Personal Account… it’s your loss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en-US" b="1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dirty="0"/>
              <a:t>Mirror Credit Card Charge Receipt Requirement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en-US" b="1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dirty="0"/>
              <a:t>No Personal Purchases on Corporate Account Allowed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en-US" b="1" dirty="0"/>
          </a:p>
          <a:p>
            <a:pPr marL="0" indent="0">
              <a:buClr>
                <a:schemeClr val="tx1"/>
              </a:buClr>
              <a:buNone/>
            </a:pPr>
            <a:endParaRPr lang="en-US" sz="30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F65E23C-DD8A-478F-7BE6-5FA146FA5B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838200"/>
            <a:ext cx="10515600" cy="609600"/>
          </a:xfrm>
          <a:solidFill>
            <a:srgbClr val="002060"/>
          </a:solidFill>
          <a:ln w="28575">
            <a:solidFill>
              <a:schemeClr val="bg2"/>
            </a:solidFill>
          </a:ln>
          <a:effectLst>
            <a:reflection blurRad="6350" stA="52000" endA="300" endPos="35000" dir="5400000" sy="-100000" algn="bl" rotWithShape="0"/>
          </a:effectLst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ffectLst/>
              </a:rPr>
              <a:t>Getting Back to the Basics</a:t>
            </a:r>
          </a:p>
        </p:txBody>
      </p:sp>
    </p:spTree>
    <p:extLst>
      <p:ext uri="{BB962C8B-B14F-4D97-AF65-F5344CB8AC3E}">
        <p14:creationId xmlns:p14="http://schemas.microsoft.com/office/powerpoint/2010/main" val="234550811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0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089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990600" y="1447800"/>
            <a:ext cx="10134600" cy="480060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None/>
            </a:pPr>
            <a:endParaRPr lang="en-US" sz="500" b="1" dirty="0"/>
          </a:p>
          <a:p>
            <a:pPr>
              <a:buNone/>
            </a:pPr>
            <a:r>
              <a:rPr lang="en-US" dirty="0"/>
              <a:t>	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en-US" b="1" u="sng" dirty="0"/>
              <a:t>Office Depot / Home Depot / Et. Al.</a:t>
            </a:r>
          </a:p>
          <a:p>
            <a:pPr marL="0" indent="0">
              <a:buClr>
                <a:schemeClr val="tx1"/>
              </a:buClr>
              <a:buNone/>
            </a:pPr>
            <a:endParaRPr lang="en-US" b="1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dirty="0"/>
              <a:t>Review Purchases as for Company Purpose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en-US" b="1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dirty="0"/>
              <a:t>Look for Gift Card Purchases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en-US" b="1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dirty="0"/>
              <a:t>Who is Doing the Ordering?</a:t>
            </a:r>
          </a:p>
          <a:p>
            <a:pPr marL="0" indent="0">
              <a:buClr>
                <a:schemeClr val="tx1"/>
              </a:buClr>
              <a:buNone/>
            </a:pPr>
            <a:endParaRPr lang="en-US" sz="1100" b="1" dirty="0"/>
          </a:p>
          <a:p>
            <a:pPr marL="0" indent="0">
              <a:buClr>
                <a:schemeClr val="tx1"/>
              </a:buClr>
              <a:buNone/>
            </a:pPr>
            <a:r>
              <a:rPr lang="en-US" b="1" dirty="0"/>
              <a:t>	Vendor Rep or Company Employee</a:t>
            </a:r>
          </a:p>
          <a:p>
            <a:pPr marL="0" indent="0">
              <a:buClr>
                <a:schemeClr val="tx1"/>
              </a:buClr>
              <a:buNone/>
            </a:pPr>
            <a:endParaRPr lang="en-US" b="1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dirty="0"/>
              <a:t>No Personal Purchases on Corporate Account Allowed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en-US" b="1" dirty="0"/>
          </a:p>
          <a:p>
            <a:pPr marL="0" indent="0">
              <a:buClr>
                <a:schemeClr val="tx1"/>
              </a:buClr>
              <a:buNone/>
            </a:pPr>
            <a:endParaRPr lang="en-US" sz="30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5B26D1-3186-C6A1-0838-68F6EC3FC6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838200"/>
            <a:ext cx="10515600" cy="609600"/>
          </a:xfrm>
          <a:solidFill>
            <a:srgbClr val="002060"/>
          </a:solidFill>
          <a:ln w="28575">
            <a:solidFill>
              <a:schemeClr val="bg2"/>
            </a:solidFill>
          </a:ln>
          <a:effectLst>
            <a:reflection blurRad="6350" stA="52000" endA="300" endPos="35000" dir="5400000" sy="-100000" algn="bl" rotWithShape="0"/>
          </a:effectLst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ffectLst/>
              </a:rPr>
              <a:t>Getting Back to the Basics</a:t>
            </a:r>
          </a:p>
        </p:txBody>
      </p:sp>
    </p:spTree>
    <p:extLst>
      <p:ext uri="{BB962C8B-B14F-4D97-AF65-F5344CB8AC3E}">
        <p14:creationId xmlns:p14="http://schemas.microsoft.com/office/powerpoint/2010/main" val="109127589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0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089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089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990600" y="1447800"/>
            <a:ext cx="10134600" cy="48006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None/>
            </a:pPr>
            <a:endParaRPr lang="en-US" sz="500" b="1" dirty="0"/>
          </a:p>
          <a:p>
            <a:pPr>
              <a:buNone/>
            </a:pPr>
            <a:r>
              <a:rPr lang="en-US" dirty="0"/>
              <a:t>	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en-US" b="1" u="sng" dirty="0"/>
              <a:t>GIFT CARDS</a:t>
            </a:r>
          </a:p>
          <a:p>
            <a:pPr marL="0" indent="0">
              <a:buClr>
                <a:schemeClr val="tx1"/>
              </a:buClr>
              <a:buNone/>
            </a:pPr>
            <a:endParaRPr lang="en-US" b="1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dirty="0"/>
              <a:t>Authorized Purpose Only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en-US" b="1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dirty="0"/>
              <a:t>Authorized Amounts Only</a:t>
            </a:r>
          </a:p>
          <a:p>
            <a:pPr marL="0" indent="0">
              <a:buClr>
                <a:schemeClr val="tx1"/>
              </a:buClr>
              <a:buNone/>
            </a:pPr>
            <a:endParaRPr lang="en-US" b="1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dirty="0"/>
              <a:t>Tracking Purchase (as in Inventory) and,</a:t>
            </a:r>
          </a:p>
          <a:p>
            <a:pPr marL="0" indent="0">
              <a:buClr>
                <a:schemeClr val="tx1"/>
              </a:buClr>
              <a:buNone/>
            </a:pPr>
            <a:endParaRPr lang="en-US" b="1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b="1" dirty="0"/>
              <a:t>Usage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1F63449-144D-69C4-6146-6880A06AEA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0678888"/>
              </p:ext>
            </p:extLst>
          </p:nvPr>
        </p:nvGraphicFramePr>
        <p:xfrm>
          <a:off x="1066800" y="822325"/>
          <a:ext cx="8385175" cy="701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5230E98D-CE94-094E-FA9A-027C5EF90D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838200"/>
            <a:ext cx="10515600" cy="609600"/>
          </a:xfrm>
          <a:solidFill>
            <a:srgbClr val="002060"/>
          </a:solidFill>
          <a:ln w="28575">
            <a:solidFill>
              <a:schemeClr val="bg2"/>
            </a:solidFill>
          </a:ln>
          <a:effectLst>
            <a:reflection blurRad="6350" stA="52000" endA="300" endPos="35000" dir="5400000" sy="-100000" algn="bl" rotWithShape="0"/>
          </a:effectLst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ffectLst/>
              </a:rPr>
              <a:t>Getting Back to the Basics</a:t>
            </a:r>
          </a:p>
        </p:txBody>
      </p:sp>
    </p:spTree>
    <p:extLst>
      <p:ext uri="{BB962C8B-B14F-4D97-AF65-F5344CB8AC3E}">
        <p14:creationId xmlns:p14="http://schemas.microsoft.com/office/powerpoint/2010/main" val="247596337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0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089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990600" y="1447800"/>
            <a:ext cx="10134600" cy="4800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endParaRPr lang="en-US" sz="500" b="1" dirty="0"/>
          </a:p>
          <a:p>
            <a:pPr>
              <a:buNone/>
            </a:pPr>
            <a:r>
              <a:rPr lang="en-US" dirty="0"/>
              <a:t>	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b="1" dirty="0"/>
              <a:t>Preference in Purchasing/Contracting</a:t>
            </a:r>
          </a:p>
          <a:p>
            <a:pPr>
              <a:buNone/>
            </a:pPr>
            <a:endParaRPr lang="en-US" sz="24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en-US" sz="2400" b="1" dirty="0">
                <a:latin typeface="Arial" panose="020B0604020202020204" pitchFamily="34" charset="0"/>
                <a:ea typeface="Times New Roman" panose="02020603050405020304" pitchFamily="18" charset="0"/>
              </a:rPr>
              <a:t>	</a:t>
            </a:r>
            <a:r>
              <a:rPr lang="en-US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Jane Doe, during her tenure as the Chief Executive, with willful Intent, Knowledge, Reckless Conduct and/or Reckless Negligence, used her position to award purchases / contracts to friends and family companies, bypassing any pre-established approval processes. These actions resulted in a monetary loss to the organization as excessive amounts were paid for these expenses. </a:t>
            </a:r>
            <a:endParaRPr lang="en-US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7BC7BE-B63E-7D68-0810-17955E6924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838200"/>
            <a:ext cx="10515600" cy="609600"/>
          </a:xfrm>
          <a:solidFill>
            <a:srgbClr val="002060"/>
          </a:solidFill>
          <a:ln w="28575">
            <a:solidFill>
              <a:schemeClr val="bg2"/>
            </a:solidFill>
          </a:ln>
          <a:effectLst>
            <a:reflection blurRad="6350" stA="52000" endA="300" endPos="35000" dir="5400000" sy="-100000" algn="bl" rotWithShape="0"/>
          </a:effectLst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ffectLst/>
              </a:rPr>
              <a:t>Abuse of Position – Culprit #4</a:t>
            </a:r>
          </a:p>
        </p:txBody>
      </p:sp>
    </p:spTree>
    <p:extLst>
      <p:ext uri="{BB962C8B-B14F-4D97-AF65-F5344CB8AC3E}">
        <p14:creationId xmlns:p14="http://schemas.microsoft.com/office/powerpoint/2010/main" val="1791839014"/>
      </p:ext>
    </p:extLst>
  </p:cSld>
  <p:clrMapOvr>
    <a:masterClrMapping/>
  </p:clrMapOvr>
  <p:transition>
    <p:fade thruBlk="1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119688" y="2286000"/>
            <a:ext cx="4953000" cy="914400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0206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What do you think the approval threshold was? </a:t>
            </a:r>
          </a:p>
        </p:txBody>
      </p:sp>
      <p:sp>
        <p:nvSpPr>
          <p:cNvPr id="8089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990600" y="1447800"/>
            <a:ext cx="10134600" cy="4800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endParaRPr lang="en-US" sz="500" b="1" dirty="0"/>
          </a:p>
          <a:p>
            <a:pPr>
              <a:buNone/>
            </a:pPr>
            <a:r>
              <a:rPr lang="en-US" dirty="0"/>
              <a:t>	</a:t>
            </a:r>
          </a:p>
          <a:p>
            <a:pPr>
              <a:buNone/>
            </a:pPr>
            <a:r>
              <a:rPr lang="en-US" dirty="0"/>
              <a:t>	</a:t>
            </a:r>
            <a:endParaRPr lang="en-US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E9ABBD3E-C1F3-6257-3BAB-C8D61862D5F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76400" y="1752600"/>
          <a:ext cx="2757488" cy="396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009846" imgH="2924185" progId="Excel.Sheet.12">
                  <p:embed/>
                </p:oleObj>
              </mc:Choice>
              <mc:Fallback>
                <p:oleObj name="Worksheet" r:id="rId3" imgW="2009846" imgH="2924185" progId="Excel.Sheet.12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E9ABBD3E-C1F3-6257-3BAB-C8D61862D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76400" y="1752600"/>
                        <a:ext cx="2757488" cy="3962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>
            <a:extLst>
              <a:ext uri="{FF2B5EF4-FFF2-40B4-BE49-F238E27FC236}">
                <a16:creationId xmlns:a16="http://schemas.microsoft.com/office/drawing/2014/main" id="{74861FF5-972C-835D-3E07-669C90468956}"/>
              </a:ext>
            </a:extLst>
          </p:cNvPr>
          <p:cNvSpPr txBox="1">
            <a:spLocks noChangeArrowheads="1"/>
          </p:cNvSpPr>
          <p:nvPr/>
        </p:nvSpPr>
        <p:spPr>
          <a:xfrm>
            <a:off x="838200" y="838200"/>
            <a:ext cx="10515600" cy="609600"/>
          </a:xfrm>
          <a:prstGeom prst="rect">
            <a:avLst/>
          </a:prstGeom>
          <a:solidFill>
            <a:srgbClr val="002060"/>
          </a:solidFill>
          <a:ln w="28575">
            <a:solidFill>
              <a:schemeClr val="bg2"/>
            </a:solidFill>
          </a:ln>
          <a:effectLst>
            <a:reflection blurRad="6350" stA="52000" endA="300" endPos="35000" dir="5400000" sy="-100000" algn="bl" rotWithShape="0"/>
          </a:effectLst>
        </p:spPr>
        <p:txBody>
          <a:bodyPr vert="horz" anchor="b">
            <a:normAutofit fontScale="975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fontAlgn="auto">
              <a:spcAft>
                <a:spcPts val="0"/>
              </a:spcAft>
            </a:pPr>
            <a:r>
              <a:rPr lang="en-US" dirty="0">
                <a:solidFill>
                  <a:schemeClr val="bg1"/>
                </a:solidFill>
                <a:effectLst/>
              </a:rPr>
              <a:t>Abuse of Position – Culprit #4</a:t>
            </a:r>
          </a:p>
        </p:txBody>
      </p:sp>
    </p:spTree>
    <p:extLst>
      <p:ext uri="{BB962C8B-B14F-4D97-AF65-F5344CB8AC3E}">
        <p14:creationId xmlns:p14="http://schemas.microsoft.com/office/powerpoint/2010/main" val="174185278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8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6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486400" y="2438400"/>
            <a:ext cx="4953000" cy="914400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0206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What do you think the approval threshold was? </a:t>
            </a:r>
          </a:p>
        </p:txBody>
      </p:sp>
      <p:sp>
        <p:nvSpPr>
          <p:cNvPr id="8089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990600" y="1447800"/>
            <a:ext cx="10134600" cy="4800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endParaRPr lang="en-US" sz="500" b="1" dirty="0"/>
          </a:p>
          <a:p>
            <a:pPr>
              <a:buNone/>
            </a:pPr>
            <a:r>
              <a:rPr lang="en-US" dirty="0"/>
              <a:t>	</a:t>
            </a:r>
          </a:p>
          <a:p>
            <a:pPr>
              <a:buNone/>
            </a:pPr>
            <a:r>
              <a:rPr lang="en-US" dirty="0"/>
              <a:t>	</a:t>
            </a:r>
            <a:endParaRPr lang="en-US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E9ABBD3E-C1F3-6257-3BAB-C8D61862D5F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76400" y="1752600"/>
          <a:ext cx="2849563" cy="3446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076395" imgH="2543146" progId="Excel.Sheet.12">
                  <p:embed/>
                </p:oleObj>
              </mc:Choice>
              <mc:Fallback>
                <p:oleObj name="Worksheet" r:id="rId3" imgW="2076395" imgH="2543146" progId="Excel.Sheet.12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E9ABBD3E-C1F3-6257-3BAB-C8D61862D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76400" y="1752600"/>
                        <a:ext cx="2849563" cy="3446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>
            <a:extLst>
              <a:ext uri="{FF2B5EF4-FFF2-40B4-BE49-F238E27FC236}">
                <a16:creationId xmlns:a16="http://schemas.microsoft.com/office/drawing/2014/main" id="{02783EF4-FCD7-BD71-37DA-7BC3B094AFAA}"/>
              </a:ext>
            </a:extLst>
          </p:cNvPr>
          <p:cNvSpPr txBox="1">
            <a:spLocks noChangeArrowheads="1"/>
          </p:cNvSpPr>
          <p:nvPr/>
        </p:nvSpPr>
        <p:spPr>
          <a:xfrm>
            <a:off x="838200" y="838200"/>
            <a:ext cx="10515600" cy="609600"/>
          </a:xfrm>
          <a:prstGeom prst="rect">
            <a:avLst/>
          </a:prstGeom>
          <a:solidFill>
            <a:srgbClr val="002060"/>
          </a:solidFill>
          <a:ln w="28575">
            <a:solidFill>
              <a:schemeClr val="bg2"/>
            </a:solidFill>
          </a:ln>
          <a:effectLst>
            <a:reflection blurRad="6350" stA="52000" endA="300" endPos="35000" dir="5400000" sy="-100000" algn="bl" rotWithShape="0"/>
          </a:effectLst>
        </p:spPr>
        <p:txBody>
          <a:bodyPr vert="horz" anchor="b">
            <a:normAutofit fontScale="975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fontAlgn="auto">
              <a:spcAft>
                <a:spcPts val="0"/>
              </a:spcAft>
            </a:pPr>
            <a:r>
              <a:rPr lang="en-US" dirty="0">
                <a:solidFill>
                  <a:schemeClr val="bg1"/>
                </a:solidFill>
                <a:effectLst/>
              </a:rPr>
              <a:t>Abuse of Position – Culprit #4</a:t>
            </a:r>
          </a:p>
        </p:txBody>
      </p:sp>
    </p:spTree>
    <p:extLst>
      <p:ext uri="{BB962C8B-B14F-4D97-AF65-F5344CB8AC3E}">
        <p14:creationId xmlns:p14="http://schemas.microsoft.com/office/powerpoint/2010/main" val="21747648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8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6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838200" y="1752600"/>
            <a:ext cx="10591800" cy="4495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endParaRPr lang="en-US" sz="500" b="1" dirty="0"/>
          </a:p>
          <a:p>
            <a:pPr>
              <a:buFont typeface="Wingdings" pitchFamily="2" charset="2"/>
              <a:buNone/>
            </a:pPr>
            <a:endParaRPr lang="en-US" sz="500" b="1" dirty="0"/>
          </a:p>
          <a:p>
            <a:pPr marL="0" indent="0">
              <a:buClrTx/>
              <a:buNone/>
            </a:pPr>
            <a:r>
              <a:rPr lang="en-US" sz="2400" b="1" u="sng" dirty="0"/>
              <a:t>Preference in Purchasing / Contracting</a:t>
            </a:r>
          </a:p>
          <a:p>
            <a:pPr marL="0" indent="0">
              <a:buClrTx/>
              <a:buNone/>
            </a:pPr>
            <a:endParaRPr lang="en-US" sz="2400" b="1" dirty="0"/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400" b="1" dirty="0"/>
              <a:t>Transaction Structuring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endParaRPr lang="en-US" sz="2400" b="1" dirty="0"/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400" b="1" dirty="0"/>
              <a:t>Absence of Necessary Contract Documents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endParaRPr lang="en-US" sz="2400" b="1" dirty="0"/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400" b="1" dirty="0"/>
              <a:t>Outdated / Altered Documentation in the Contract File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endParaRPr lang="en-US" sz="2400" b="1" dirty="0"/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400" b="1" dirty="0"/>
              <a:t>Invoices Without Adequate Supporting Documentation</a:t>
            </a:r>
          </a:p>
          <a:p>
            <a:pPr marL="0" indent="0">
              <a:buClrTx/>
              <a:buNone/>
            </a:pP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B8111F2-64C6-1E6A-8D78-832EE2470E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838200"/>
            <a:ext cx="10515600" cy="609600"/>
          </a:xfrm>
          <a:solidFill>
            <a:srgbClr val="002060"/>
          </a:solidFill>
          <a:ln w="28575">
            <a:solidFill>
              <a:schemeClr val="bg2"/>
            </a:solidFill>
          </a:ln>
          <a:effectLst>
            <a:reflection blurRad="6350" stA="52000" endA="300" endPos="35000" dir="5400000" sy="-100000" algn="bl" rotWithShape="0"/>
          </a:effectLst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ffectLst/>
              </a:rPr>
              <a:t>Getting Back to the Basics</a:t>
            </a:r>
          </a:p>
        </p:txBody>
      </p:sp>
    </p:spTree>
    <p:extLst>
      <p:ext uri="{BB962C8B-B14F-4D97-AF65-F5344CB8AC3E}">
        <p14:creationId xmlns:p14="http://schemas.microsoft.com/office/powerpoint/2010/main" val="387730224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0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089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66C3-3E9B-428B-80BE-80AF469F45BE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12ABAB-ECE9-934F-5B88-6A4190A1D77A}"/>
              </a:ext>
            </a:extLst>
          </p:cNvPr>
          <p:cNvSpPr/>
          <p:nvPr/>
        </p:nvSpPr>
        <p:spPr>
          <a:xfrm>
            <a:off x="4878388" y="1752600"/>
            <a:ext cx="2590800" cy="701674"/>
          </a:xfrm>
          <a:prstGeom prst="rect">
            <a:avLst/>
          </a:prstGeom>
          <a:solidFill>
            <a:schemeClr val="accent2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General Manager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(Father)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7DFF10-806E-AF6A-DEC1-C67B5957E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2787976"/>
            <a:ext cx="2667000" cy="641023"/>
          </a:xfrm>
          <a:prstGeom prst="rect">
            <a:avLst/>
          </a:prstGeom>
          <a:solidFill>
            <a:schemeClr val="accent2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CS Supervisor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(Daughter-in-Law)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0AFBE126-F8CC-BFF4-79D7-2079EAF3954E}"/>
              </a:ext>
            </a:extLst>
          </p:cNvPr>
          <p:cNvSpPr txBox="1">
            <a:spLocks/>
          </p:cNvSpPr>
          <p:nvPr/>
        </p:nvSpPr>
        <p:spPr>
          <a:xfrm>
            <a:off x="4840288" y="2787977"/>
            <a:ext cx="2667000" cy="620599"/>
          </a:xfrm>
          <a:prstGeom prst="rect">
            <a:avLst/>
          </a:prstGeom>
          <a:solidFill>
            <a:schemeClr val="accent2"/>
          </a:solidFill>
          <a:ln w="4250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182880" tIns="91440" rtlCol="0" anchor="ctr">
            <a:normAutofit fontScale="92500" lnSpcReduction="20000"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ctr" fontAlgn="auto">
              <a:spcAft>
                <a:spcPts val="0"/>
              </a:spcAft>
              <a:buFont typeface="Wingdings 2"/>
              <a:buNone/>
            </a:pPr>
            <a:r>
              <a:rPr lang="en-US" sz="2000" b="1" dirty="0">
                <a:solidFill>
                  <a:schemeClr val="bg1"/>
                </a:solidFill>
              </a:rPr>
              <a:t>Engineering  Supervisor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D3B50BC-6FD8-EA16-95AA-120E5916AEC8}"/>
              </a:ext>
            </a:extLst>
          </p:cNvPr>
          <p:cNvSpPr txBox="1">
            <a:spLocks/>
          </p:cNvSpPr>
          <p:nvPr/>
        </p:nvSpPr>
        <p:spPr>
          <a:xfrm>
            <a:off x="8001000" y="2454275"/>
            <a:ext cx="2667000" cy="944088"/>
          </a:xfrm>
          <a:prstGeom prst="rect">
            <a:avLst/>
          </a:prstGeom>
          <a:solidFill>
            <a:schemeClr val="accent2"/>
          </a:solidFill>
          <a:ln w="4250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182880" tIns="91440" rtlCol="0" anchor="ctr">
            <a:normAutofit fontScale="92500" lnSpcReduction="20000"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ctr" fontAlgn="auto">
              <a:spcAft>
                <a:spcPts val="0"/>
              </a:spcAft>
              <a:buFont typeface="Wingdings 2"/>
              <a:buNone/>
            </a:pPr>
            <a:r>
              <a:rPr lang="en-US" sz="2000" b="1" dirty="0">
                <a:solidFill>
                  <a:schemeClr val="bg1"/>
                </a:solidFill>
              </a:rPr>
              <a:t>Accounting  Supervisor</a:t>
            </a:r>
          </a:p>
          <a:p>
            <a:pPr marL="0" indent="0" algn="ctr" fontAlgn="auto">
              <a:spcAft>
                <a:spcPts val="0"/>
              </a:spcAft>
              <a:buFont typeface="Wingdings 2"/>
              <a:buNone/>
            </a:pPr>
            <a:r>
              <a:rPr lang="en-US" sz="2000" b="1" dirty="0">
                <a:solidFill>
                  <a:schemeClr val="bg1"/>
                </a:solidFill>
              </a:rPr>
              <a:t>(Son)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B0B7C94-BD6C-E638-D0A3-22817CF3686D}"/>
              </a:ext>
            </a:extLst>
          </p:cNvPr>
          <p:cNvSpPr txBox="1">
            <a:spLocks/>
          </p:cNvSpPr>
          <p:nvPr/>
        </p:nvSpPr>
        <p:spPr>
          <a:xfrm>
            <a:off x="4840288" y="4262321"/>
            <a:ext cx="2667000" cy="1147879"/>
          </a:xfrm>
          <a:prstGeom prst="rect">
            <a:avLst/>
          </a:prstGeom>
          <a:solidFill>
            <a:schemeClr val="accent2"/>
          </a:solidFill>
          <a:ln w="4250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182880" tIns="91440" rtlCol="0" anchor="ctr">
            <a:normAutofit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ctr" fontAlgn="auto">
              <a:spcAft>
                <a:spcPts val="0"/>
              </a:spcAft>
              <a:buFont typeface="Wingdings 2"/>
              <a:buNone/>
            </a:pPr>
            <a:r>
              <a:rPr lang="en-US" sz="2000" b="1" dirty="0">
                <a:solidFill>
                  <a:schemeClr val="bg1"/>
                </a:solidFill>
              </a:rPr>
              <a:t>Maintenance Subcontractor</a:t>
            </a:r>
          </a:p>
          <a:p>
            <a:pPr marL="0" indent="0" algn="ctr" fontAlgn="auto">
              <a:spcAft>
                <a:spcPts val="0"/>
              </a:spcAft>
              <a:buFont typeface="Wingdings 2"/>
              <a:buNone/>
            </a:pPr>
            <a:r>
              <a:rPr lang="en-US" sz="2000" b="1" dirty="0">
                <a:solidFill>
                  <a:schemeClr val="bg1"/>
                </a:solidFill>
              </a:rPr>
              <a:t>(Son)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B9C6028-D626-E9A7-EB5A-3FF04A868952}"/>
              </a:ext>
            </a:extLst>
          </p:cNvPr>
          <p:cNvCxnSpPr>
            <a:cxnSpLocks/>
            <a:stCxn id="3" idx="1"/>
          </p:cNvCxnSpPr>
          <p:nvPr/>
        </p:nvCxnSpPr>
        <p:spPr>
          <a:xfrm flipH="1">
            <a:off x="2667000" y="2103437"/>
            <a:ext cx="2211388" cy="6397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0061906-9EFA-C47A-F3E1-2E9865FF212E}"/>
              </a:ext>
            </a:extLst>
          </p:cNvPr>
          <p:cNvCxnSpPr>
            <a:cxnSpLocks/>
            <a:stCxn id="5" idx="2"/>
            <a:endCxn id="9" idx="0"/>
          </p:cNvCxnSpPr>
          <p:nvPr/>
        </p:nvCxnSpPr>
        <p:spPr>
          <a:xfrm>
            <a:off x="6173788" y="3408576"/>
            <a:ext cx="0" cy="8537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9EA3B6E-62A2-1901-590C-C9C286A593AC}"/>
              </a:ext>
            </a:extLst>
          </p:cNvPr>
          <p:cNvCxnSpPr>
            <a:cxnSpLocks/>
            <a:stCxn id="3" idx="3"/>
          </p:cNvCxnSpPr>
          <p:nvPr/>
        </p:nvCxnSpPr>
        <p:spPr>
          <a:xfrm>
            <a:off x="7469188" y="2103437"/>
            <a:ext cx="912812" cy="323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6635390-6762-F6AE-53DE-AC14C71AD724}"/>
              </a:ext>
            </a:extLst>
          </p:cNvPr>
          <p:cNvCxnSpPr>
            <a:cxnSpLocks/>
            <a:stCxn id="3" idx="2"/>
            <a:endCxn id="5" idx="0"/>
          </p:cNvCxnSpPr>
          <p:nvPr/>
        </p:nvCxnSpPr>
        <p:spPr>
          <a:xfrm>
            <a:off x="6173788" y="2454274"/>
            <a:ext cx="0" cy="3337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angle 2">
            <a:extLst>
              <a:ext uri="{FF2B5EF4-FFF2-40B4-BE49-F238E27FC236}">
                <a16:creationId xmlns:a16="http://schemas.microsoft.com/office/drawing/2014/main" id="{D532B0DE-9B86-48D7-2F51-6A0A52A869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80999"/>
            <a:ext cx="10515600" cy="1066801"/>
          </a:xfrm>
          <a:solidFill>
            <a:srgbClr val="002060"/>
          </a:solidFill>
          <a:ln w="28575">
            <a:solidFill>
              <a:schemeClr val="bg2"/>
            </a:solidFill>
          </a:ln>
          <a:effectLst>
            <a:reflection blurRad="6350" stA="52000" endA="300" endPos="35000" dir="5400000" sy="-100000" algn="bl" rotWithShape="0"/>
          </a:effectLst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ffectLst/>
              </a:rPr>
              <a:t>Abuse of Position – Culprit #5 – Nepotism</a:t>
            </a:r>
            <a:br>
              <a:rPr lang="en-US" dirty="0">
                <a:solidFill>
                  <a:schemeClr val="bg1"/>
                </a:solidFill>
                <a:effectLst/>
              </a:rPr>
            </a:br>
            <a:r>
              <a:rPr lang="en-US" dirty="0">
                <a:solidFill>
                  <a:schemeClr val="bg1"/>
                </a:solidFill>
                <a:effectLst/>
              </a:rPr>
              <a:t>“A House of Cards”</a:t>
            </a:r>
          </a:p>
        </p:txBody>
      </p:sp>
    </p:spTree>
    <p:extLst>
      <p:ext uri="{BB962C8B-B14F-4D97-AF65-F5344CB8AC3E}">
        <p14:creationId xmlns:p14="http://schemas.microsoft.com/office/powerpoint/2010/main" val="3929815814"/>
      </p:ext>
    </p:extLst>
  </p:cSld>
  <p:clrMapOvr>
    <a:masterClrMapping/>
  </p:clrMapOvr>
  <p:transition>
    <p:fade thruBlk="1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66C3-3E9B-428B-80BE-80AF469F45BE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12ABAB-ECE9-934F-5B88-6A4190A1D77A}"/>
              </a:ext>
            </a:extLst>
          </p:cNvPr>
          <p:cNvSpPr/>
          <p:nvPr/>
        </p:nvSpPr>
        <p:spPr>
          <a:xfrm rot="10800000">
            <a:off x="6205339" y="4612505"/>
            <a:ext cx="2590800" cy="701674"/>
          </a:xfrm>
          <a:prstGeom prst="rect">
            <a:avLst/>
          </a:prstGeom>
          <a:solidFill>
            <a:schemeClr val="accent2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General Manager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(Father)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7DFF10-806E-AF6A-DEC1-C67B5957EF60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15160570">
            <a:off x="1850688" y="3864978"/>
            <a:ext cx="2667000" cy="641023"/>
          </a:xfrm>
          <a:prstGeom prst="rect">
            <a:avLst/>
          </a:prstGeom>
          <a:solidFill>
            <a:schemeClr val="accent2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CSR Supervisor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(Daughter-in-Law)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0AFBE126-F8CC-BFF4-79D7-2079EAF3954E}"/>
              </a:ext>
            </a:extLst>
          </p:cNvPr>
          <p:cNvSpPr txBox="1">
            <a:spLocks/>
          </p:cNvSpPr>
          <p:nvPr/>
        </p:nvSpPr>
        <p:spPr>
          <a:xfrm>
            <a:off x="4419600" y="2358109"/>
            <a:ext cx="2667000" cy="620599"/>
          </a:xfrm>
          <a:prstGeom prst="rect">
            <a:avLst/>
          </a:prstGeom>
          <a:solidFill>
            <a:schemeClr val="accent2"/>
          </a:solidFill>
          <a:ln w="4250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182880" tIns="91440" rtlCol="0" anchor="ctr">
            <a:normAutofit fontScale="92500" lnSpcReduction="20000"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ctr" fontAlgn="auto">
              <a:spcAft>
                <a:spcPts val="0"/>
              </a:spcAft>
              <a:buFont typeface="Wingdings 2"/>
              <a:buNone/>
            </a:pPr>
            <a:r>
              <a:rPr lang="en-US" sz="2000" b="1" dirty="0">
                <a:solidFill>
                  <a:schemeClr val="bg1"/>
                </a:solidFill>
              </a:rPr>
              <a:t>Engineering  Supervisor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D3B50BC-6FD8-EA16-95AA-120E5916AEC8}"/>
              </a:ext>
            </a:extLst>
          </p:cNvPr>
          <p:cNvSpPr txBox="1">
            <a:spLocks/>
          </p:cNvSpPr>
          <p:nvPr/>
        </p:nvSpPr>
        <p:spPr>
          <a:xfrm rot="12623306">
            <a:off x="5984940" y="3713275"/>
            <a:ext cx="2667000" cy="944088"/>
          </a:xfrm>
          <a:prstGeom prst="rect">
            <a:avLst/>
          </a:prstGeom>
          <a:solidFill>
            <a:schemeClr val="accent2"/>
          </a:solidFill>
          <a:ln w="4250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182880" tIns="91440" rtlCol="0" anchor="ctr">
            <a:normAutofit fontScale="92500" lnSpcReduction="20000"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ctr" fontAlgn="auto">
              <a:spcAft>
                <a:spcPts val="0"/>
              </a:spcAft>
              <a:buFont typeface="Wingdings 2"/>
              <a:buNone/>
            </a:pPr>
            <a:r>
              <a:rPr lang="en-US" sz="2000" b="1" dirty="0">
                <a:solidFill>
                  <a:schemeClr val="bg1"/>
                </a:solidFill>
              </a:rPr>
              <a:t>Accounting  Supervisor</a:t>
            </a:r>
          </a:p>
          <a:p>
            <a:pPr marL="0" indent="0" algn="ctr" fontAlgn="auto">
              <a:spcAft>
                <a:spcPts val="0"/>
              </a:spcAft>
              <a:buFont typeface="Wingdings 2"/>
              <a:buNone/>
            </a:pPr>
            <a:r>
              <a:rPr lang="en-US" sz="2000" b="1" dirty="0">
                <a:solidFill>
                  <a:schemeClr val="bg1"/>
                </a:solidFill>
              </a:rPr>
              <a:t>(Son)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B0B7C94-BD6C-E638-D0A3-22817CF3686D}"/>
              </a:ext>
            </a:extLst>
          </p:cNvPr>
          <p:cNvSpPr txBox="1">
            <a:spLocks/>
          </p:cNvSpPr>
          <p:nvPr/>
        </p:nvSpPr>
        <p:spPr>
          <a:xfrm rot="10427745">
            <a:off x="3635617" y="4052090"/>
            <a:ext cx="2667000" cy="1147879"/>
          </a:xfrm>
          <a:prstGeom prst="rect">
            <a:avLst/>
          </a:prstGeom>
          <a:solidFill>
            <a:schemeClr val="accent2"/>
          </a:solidFill>
          <a:ln w="4250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182880" tIns="91440" rtlCol="0" anchor="ctr">
            <a:normAutofit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ctr" fontAlgn="auto">
              <a:spcAft>
                <a:spcPts val="0"/>
              </a:spcAft>
              <a:buFont typeface="Wingdings 2"/>
              <a:buNone/>
            </a:pPr>
            <a:r>
              <a:rPr lang="en-US" sz="2000" b="1" dirty="0">
                <a:solidFill>
                  <a:schemeClr val="bg1"/>
                </a:solidFill>
              </a:rPr>
              <a:t>Maintenance Subcontractor</a:t>
            </a:r>
          </a:p>
          <a:p>
            <a:pPr marL="0" indent="0" algn="ctr" fontAlgn="auto">
              <a:spcAft>
                <a:spcPts val="0"/>
              </a:spcAft>
              <a:buFont typeface="Wingdings 2"/>
              <a:buNone/>
            </a:pPr>
            <a:r>
              <a:rPr lang="en-US" sz="2000" b="1" dirty="0">
                <a:solidFill>
                  <a:schemeClr val="bg1"/>
                </a:solidFill>
              </a:rPr>
              <a:t>(Son)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B9C6028-D626-E9A7-EB5A-3FF04A868952}"/>
              </a:ext>
            </a:extLst>
          </p:cNvPr>
          <p:cNvCxnSpPr>
            <a:cxnSpLocks/>
          </p:cNvCxnSpPr>
          <p:nvPr/>
        </p:nvCxnSpPr>
        <p:spPr>
          <a:xfrm flipV="1">
            <a:off x="3178694" y="3829691"/>
            <a:ext cx="534988" cy="7107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0061906-9EFA-C47A-F3E1-2E9865FF212E}"/>
              </a:ext>
            </a:extLst>
          </p:cNvPr>
          <p:cNvCxnSpPr>
            <a:cxnSpLocks/>
            <a:endCxn id="9" idx="0"/>
          </p:cNvCxnSpPr>
          <p:nvPr/>
        </p:nvCxnSpPr>
        <p:spPr>
          <a:xfrm flipH="1">
            <a:off x="5031144" y="3485307"/>
            <a:ext cx="760056" cy="17113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9EA3B6E-62A2-1901-590C-C9C286A593AC}"/>
              </a:ext>
            </a:extLst>
          </p:cNvPr>
          <p:cNvCxnSpPr>
            <a:cxnSpLocks/>
            <a:stCxn id="3" idx="3"/>
          </p:cNvCxnSpPr>
          <p:nvPr/>
        </p:nvCxnSpPr>
        <p:spPr>
          <a:xfrm>
            <a:off x="6205339" y="4963342"/>
            <a:ext cx="657353" cy="5905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6635390-6762-F6AE-53DE-AC14C71AD724}"/>
              </a:ext>
            </a:extLst>
          </p:cNvPr>
          <p:cNvCxnSpPr>
            <a:cxnSpLocks/>
            <a:stCxn id="3" idx="2"/>
          </p:cNvCxnSpPr>
          <p:nvPr/>
        </p:nvCxnSpPr>
        <p:spPr>
          <a:xfrm flipH="1" flipV="1">
            <a:off x="3863675" y="3485307"/>
            <a:ext cx="3637064" cy="11271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angle 2">
            <a:extLst>
              <a:ext uri="{FF2B5EF4-FFF2-40B4-BE49-F238E27FC236}">
                <a16:creationId xmlns:a16="http://schemas.microsoft.com/office/drawing/2014/main" id="{68D3D077-2939-C630-F0A4-5E7BF8A998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80999"/>
            <a:ext cx="10515600" cy="1066801"/>
          </a:xfrm>
          <a:solidFill>
            <a:srgbClr val="002060"/>
          </a:solidFill>
          <a:ln w="28575">
            <a:solidFill>
              <a:schemeClr val="bg2"/>
            </a:solidFill>
          </a:ln>
          <a:effectLst>
            <a:reflection blurRad="6350" stA="52000" endA="300" endPos="35000" dir="5400000" sy="-100000" algn="bl" rotWithShape="0"/>
          </a:effectLst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ffectLst/>
              </a:rPr>
              <a:t>Abuse of Position – Culprit #5 – Nepotism</a:t>
            </a:r>
            <a:br>
              <a:rPr lang="en-US" dirty="0">
                <a:solidFill>
                  <a:schemeClr val="bg1"/>
                </a:solidFill>
                <a:effectLst/>
              </a:rPr>
            </a:br>
            <a:r>
              <a:rPr lang="en-US" dirty="0">
                <a:solidFill>
                  <a:schemeClr val="bg1"/>
                </a:solidFill>
                <a:effectLst/>
              </a:rPr>
              <a:t>“A House of Cards”</a:t>
            </a:r>
          </a:p>
        </p:txBody>
      </p:sp>
    </p:spTree>
    <p:extLst>
      <p:ext uri="{BB962C8B-B14F-4D97-AF65-F5344CB8AC3E}">
        <p14:creationId xmlns:p14="http://schemas.microsoft.com/office/powerpoint/2010/main" val="263856866"/>
      </p:ext>
    </p:extLst>
  </p:cSld>
  <p:clrMapOvr>
    <a:masterClrMapping/>
  </p:clrMapOvr>
  <p:transition>
    <p:fade thruBlk="1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838200" y="1752600"/>
            <a:ext cx="10591800" cy="4495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endParaRPr lang="en-US" sz="500" b="1" dirty="0"/>
          </a:p>
          <a:p>
            <a:pPr>
              <a:buFont typeface="Wingdings" pitchFamily="2" charset="2"/>
              <a:buNone/>
            </a:pPr>
            <a:endParaRPr lang="en-US" sz="500" b="1" dirty="0"/>
          </a:p>
          <a:p>
            <a:pPr marL="0" indent="0">
              <a:buClrTx/>
              <a:buNone/>
            </a:pPr>
            <a:r>
              <a:rPr lang="en-US" sz="2400" b="1" u="sng" dirty="0"/>
              <a:t>VIOLATIONS OF NEPOTISM</a:t>
            </a:r>
          </a:p>
          <a:p>
            <a:pPr marL="0" indent="0">
              <a:buClrTx/>
              <a:buNone/>
            </a:pPr>
            <a:endParaRPr lang="en-US" sz="2400" b="1" dirty="0"/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400" b="1" dirty="0"/>
              <a:t>Have a Policy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endParaRPr lang="en-US" sz="2400" b="1" dirty="0"/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400" b="1" dirty="0"/>
              <a:t>Follow the Policy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endParaRPr lang="en-US" sz="2400" b="1" dirty="0"/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400" b="1" dirty="0"/>
              <a:t>Authorization for Exceptions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endParaRPr lang="en-US" sz="2400" b="1" dirty="0"/>
          </a:p>
          <a:p>
            <a:pPr marL="0" indent="0">
              <a:buClrTx/>
              <a:buNone/>
            </a:pP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B31127D-27D8-B15D-A558-832A119E19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838200"/>
            <a:ext cx="10515600" cy="609600"/>
          </a:xfrm>
          <a:solidFill>
            <a:srgbClr val="002060"/>
          </a:solidFill>
          <a:ln w="28575">
            <a:solidFill>
              <a:schemeClr val="bg2"/>
            </a:solidFill>
          </a:ln>
          <a:effectLst>
            <a:reflection blurRad="6350" stA="52000" endA="300" endPos="35000" dir="5400000" sy="-100000" algn="bl" rotWithShape="0"/>
          </a:effectLst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ffectLst/>
              </a:rPr>
              <a:t>Getting Back to the Basics</a:t>
            </a:r>
          </a:p>
        </p:txBody>
      </p:sp>
    </p:spTree>
    <p:extLst>
      <p:ext uri="{BB962C8B-B14F-4D97-AF65-F5344CB8AC3E}">
        <p14:creationId xmlns:p14="http://schemas.microsoft.com/office/powerpoint/2010/main" val="387994070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0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DCC2E-1B2A-4580-5484-F5B0EFA8C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>
            <a:extLst>
              <a:ext uri="{FF2B5EF4-FFF2-40B4-BE49-F238E27FC236}">
                <a16:creationId xmlns:a16="http://schemas.microsoft.com/office/drawing/2014/main" id="{369F4EA1-8DE5-7759-BF7F-150AC0E2CFA8}"/>
              </a:ext>
            </a:extLst>
          </p:cNvPr>
          <p:cNvSpPr>
            <a:spLocks noGrp="1" noRot="1" noChangeArrowheads="1"/>
          </p:cNvSpPr>
          <p:nvPr>
            <p:ph idx="1"/>
          </p:nvPr>
        </p:nvSpPr>
        <p:spPr>
          <a:xfrm>
            <a:off x="1219200" y="1676400"/>
            <a:ext cx="9677400" cy="40767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/>
              <a:t>	</a:t>
            </a:r>
            <a:r>
              <a:rPr lang="en-US" b="1" dirty="0">
                <a:solidFill>
                  <a:srgbClr val="800000"/>
                </a:solidFill>
              </a:rPr>
              <a:t>The best process / internal control to consider today is,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/>
              <a:t>	</a:t>
            </a:r>
            <a:r>
              <a:rPr lang="en-US" sz="2400" b="1" dirty="0"/>
              <a:t>A. Require 2 authorizations for, and review of, all disbursements</a:t>
            </a:r>
          </a:p>
          <a:p>
            <a:pPr>
              <a:buNone/>
            </a:pPr>
            <a:endParaRPr lang="en-US" sz="2400" b="1" dirty="0"/>
          </a:p>
          <a:p>
            <a:pPr>
              <a:buNone/>
            </a:pPr>
            <a:r>
              <a:rPr lang="en-US" sz="2400" b="1" dirty="0"/>
              <a:t>	B. Rotate the accountant responsibilities to all staff members</a:t>
            </a:r>
          </a:p>
          <a:p>
            <a:pPr>
              <a:buNone/>
            </a:pPr>
            <a:endParaRPr lang="en-US" sz="2400" b="1" dirty="0"/>
          </a:p>
          <a:p>
            <a:pPr>
              <a:buNone/>
            </a:pPr>
            <a:r>
              <a:rPr lang="en-US" sz="2400" b="1" dirty="0"/>
              <a:t>	C. Get back to the basics</a:t>
            </a: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EC3DCE7-BE4C-0FAB-F7EB-63740AA1FFC9}"/>
              </a:ext>
            </a:extLst>
          </p:cNvPr>
          <p:cNvSpPr/>
          <p:nvPr/>
        </p:nvSpPr>
        <p:spPr>
          <a:xfrm>
            <a:off x="1219200" y="800100"/>
            <a:ext cx="9677400" cy="51435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100" b="1" dirty="0">
                <a:solidFill>
                  <a:schemeClr val="bg1"/>
                </a:solidFill>
              </a:rPr>
              <a:t>POLLING QUESTION #2</a:t>
            </a:r>
            <a:endParaRPr lang="en-US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68780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0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0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0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5631068" y="1451372"/>
            <a:ext cx="4457700" cy="3955259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None/>
            </a:pPr>
            <a:endParaRPr lang="en-US" sz="1800" b="1" dirty="0"/>
          </a:p>
          <a:p>
            <a:pPr>
              <a:buFont typeface="Wingdings" pitchFamily="2" charset="2"/>
              <a:buNone/>
            </a:pPr>
            <a:r>
              <a:rPr lang="en-US" sz="1950" b="1" dirty="0"/>
              <a:t>“What we do now, echoes in eternity”</a:t>
            </a:r>
          </a:p>
          <a:p>
            <a:pPr>
              <a:buFont typeface="Wingdings" pitchFamily="2" charset="2"/>
              <a:buNone/>
            </a:pPr>
            <a:endParaRPr lang="en-US" sz="1950" b="1" dirty="0"/>
          </a:p>
          <a:p>
            <a:pPr>
              <a:buFont typeface="Wingdings" pitchFamily="2" charset="2"/>
              <a:buNone/>
            </a:pPr>
            <a:r>
              <a:rPr lang="en-US" sz="1950" b="1" dirty="0"/>
              <a:t>“Waste no more time arguing about what a good man should be. Be one”</a:t>
            </a:r>
          </a:p>
          <a:p>
            <a:pPr>
              <a:buFont typeface="Wingdings" pitchFamily="2" charset="2"/>
              <a:buNone/>
            </a:pPr>
            <a:endParaRPr lang="en-US" sz="1950" b="1" dirty="0"/>
          </a:p>
          <a:p>
            <a:pPr>
              <a:buFont typeface="Wingdings" pitchFamily="2" charset="2"/>
              <a:buNone/>
            </a:pPr>
            <a:r>
              <a:rPr lang="en-US" sz="1950" b="1" dirty="0"/>
              <a:t>“A MAN SHOULD </a:t>
            </a:r>
            <a:r>
              <a:rPr lang="en-US" sz="1950" b="1" dirty="0">
                <a:solidFill>
                  <a:srgbClr val="800000"/>
                </a:solidFill>
              </a:rPr>
              <a:t>BE</a:t>
            </a:r>
            <a:r>
              <a:rPr lang="en-US" sz="1950" b="1" dirty="0"/>
              <a:t> UPRIGHT, NOT </a:t>
            </a:r>
            <a:r>
              <a:rPr lang="en-US" sz="1950" b="1" dirty="0">
                <a:solidFill>
                  <a:srgbClr val="800000"/>
                </a:solidFill>
              </a:rPr>
              <a:t>KEPT</a:t>
            </a:r>
            <a:r>
              <a:rPr lang="en-US" sz="1950" b="1" dirty="0"/>
              <a:t> UPRIGHT”</a:t>
            </a:r>
          </a:p>
          <a:p>
            <a:pPr>
              <a:buFont typeface="Wingdings" pitchFamily="2" charset="2"/>
              <a:buNone/>
            </a:pPr>
            <a:endParaRPr lang="en-US" sz="1950" b="1" dirty="0"/>
          </a:p>
          <a:p>
            <a:pPr>
              <a:buFont typeface="Wingdings" pitchFamily="2" charset="2"/>
              <a:buNone/>
            </a:pPr>
            <a:r>
              <a:rPr lang="en-US" sz="1350" b="1" dirty="0"/>
              <a:t>			Emperor Marcus Aurelius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66C3-3E9B-428B-80BE-80AF469F45BE}" type="slidenum">
              <a:rPr lang="en-US" smtClean="0"/>
              <a:pPr/>
              <a:t>54</a:t>
            </a:fld>
            <a:endParaRPr lang="en-US" dirty="0"/>
          </a:p>
        </p:txBody>
      </p:sp>
      <p:pic>
        <p:nvPicPr>
          <p:cNvPr id="6" name="Picture 5" descr="A statue of a person with a beard&#10;&#10;AI-generated content may be incorrect.">
            <a:extLst>
              <a:ext uri="{FF2B5EF4-FFF2-40B4-BE49-F238E27FC236}">
                <a16:creationId xmlns:a16="http://schemas.microsoft.com/office/drawing/2014/main" id="{ACAEF6EE-4C81-C25E-430B-656FC1CD74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650206"/>
            <a:ext cx="3350419" cy="3557588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8BA6838-243F-B6D0-7DD1-127AC1D06523}"/>
              </a:ext>
            </a:extLst>
          </p:cNvPr>
          <p:cNvSpPr/>
          <p:nvPr/>
        </p:nvSpPr>
        <p:spPr>
          <a:xfrm>
            <a:off x="1219200" y="685800"/>
            <a:ext cx="9753600" cy="60960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600" b="1" dirty="0">
                <a:solidFill>
                  <a:schemeClr val="bg1"/>
                </a:solidFill>
              </a:rPr>
              <a:t>ETHICS?</a:t>
            </a:r>
            <a:endParaRPr lang="en-US" sz="2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75020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08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08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08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08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08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08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08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08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08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057400" y="1371600"/>
            <a:ext cx="8183880" cy="4267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6E556E-9D07-4C82-8706-73620D82B155}"/>
              </a:ext>
            </a:extLst>
          </p:cNvPr>
          <p:cNvSpPr/>
          <p:nvPr/>
        </p:nvSpPr>
        <p:spPr>
          <a:xfrm>
            <a:off x="1676400" y="1370021"/>
            <a:ext cx="7086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76" indent="-265176" algn="ctr" eaLnBrk="1" fontAlgn="auto" hangingPunct="1">
              <a:spcBef>
                <a:spcPts val="250"/>
              </a:spcBef>
              <a:spcAft>
                <a:spcPts val="0"/>
              </a:spcAft>
              <a:buClr>
                <a:srgbClr val="F07F09"/>
              </a:buClr>
              <a:buSzPct val="80000"/>
            </a:pPr>
            <a:r>
              <a:rPr lang="en-US" sz="2800" b="1" dirty="0">
                <a:solidFill>
                  <a:prstClr val="black"/>
                </a:solidFill>
                <a:latin typeface="Verdana"/>
              </a:rPr>
              <a:t>“Setting an example is not the main means of influencing another, it is the ONLY means”</a:t>
            </a:r>
            <a:r>
              <a:rPr lang="en-US" sz="2000" b="1" dirty="0">
                <a:solidFill>
                  <a:prstClr val="black"/>
                </a:solidFill>
                <a:latin typeface="Verdana"/>
              </a:rPr>
              <a:t> Albert Einstein</a:t>
            </a:r>
            <a:r>
              <a:rPr lang="en-US" sz="2800" b="1" dirty="0">
                <a:solidFill>
                  <a:prstClr val="black"/>
                </a:solidFill>
                <a:latin typeface="Verdana"/>
              </a:rPr>
              <a:t> </a:t>
            </a:r>
          </a:p>
        </p:txBody>
      </p:sp>
      <p:pic>
        <p:nvPicPr>
          <p:cNvPr id="5" name="Picture 4" descr="A person with a pipe in his mouth&#10;&#10;Description automatically generated">
            <a:extLst>
              <a:ext uri="{FF2B5EF4-FFF2-40B4-BE49-F238E27FC236}">
                <a16:creationId xmlns:a16="http://schemas.microsoft.com/office/drawing/2014/main" id="{04EC5A0A-80A4-21BE-55F1-7226A0547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430" y="3321050"/>
            <a:ext cx="3754619" cy="2851150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465BE76-9FB4-7EB7-6277-DA291AF89A56}"/>
              </a:ext>
            </a:extLst>
          </p:cNvPr>
          <p:cNvSpPr/>
          <p:nvPr/>
        </p:nvSpPr>
        <p:spPr>
          <a:xfrm>
            <a:off x="1219200" y="685800"/>
            <a:ext cx="9677400" cy="60960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600" b="1" dirty="0">
                <a:solidFill>
                  <a:schemeClr val="bg1"/>
                </a:solidFill>
              </a:rPr>
              <a:t>ETHICS?</a:t>
            </a:r>
            <a:endParaRPr lang="en-US" sz="2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448590"/>
      </p:ext>
    </p:extLst>
  </p:cSld>
  <p:clrMapOvr>
    <a:masterClrMapping/>
  </p:clrMapOvr>
  <p:transition>
    <p:fade thruBlk="1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1371600" y="1743076"/>
            <a:ext cx="9296400" cy="3971925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None/>
            </a:pPr>
            <a:r>
              <a:rPr lang="en-US" b="1" dirty="0"/>
              <a:t>What Does Ethics Mean?</a:t>
            </a:r>
          </a:p>
          <a:p>
            <a:pPr>
              <a:buFont typeface="Wingdings" pitchFamily="2" charset="2"/>
              <a:buNone/>
            </a:pPr>
            <a:endParaRPr lang="en-US" sz="1800" b="1" dirty="0"/>
          </a:p>
          <a:p>
            <a:pPr marL="0" indent="0" algn="ctr">
              <a:buNone/>
            </a:pPr>
            <a:r>
              <a:rPr lang="en-US" sz="2000" b="1" dirty="0"/>
              <a:t>“A framework of </a:t>
            </a:r>
            <a:r>
              <a:rPr lang="en-US" sz="2000" b="1" dirty="0">
                <a:solidFill>
                  <a:srgbClr val="800000"/>
                </a:solidFill>
              </a:rPr>
              <a:t>value</a:t>
            </a:r>
            <a:r>
              <a:rPr lang="en-US" sz="2000" b="1" dirty="0"/>
              <a:t>-guided </a:t>
            </a:r>
            <a:r>
              <a:rPr lang="en-US" sz="2000" b="1" dirty="0">
                <a:solidFill>
                  <a:srgbClr val="800000"/>
                </a:solidFill>
              </a:rPr>
              <a:t>principles</a:t>
            </a:r>
            <a:r>
              <a:rPr lang="en-US" sz="2000" b="1" dirty="0"/>
              <a:t>, such as integrity, empathy, and honesty; used to determine right from wrong, acting as a compass for navigating complex decisions. It involves upholding moral standards, respecting stakeholders, and acting with honor, especially when it is difficult, inconvenient, or when nobody is watching”</a:t>
            </a:r>
          </a:p>
          <a:p>
            <a:pPr marL="0" indent="0" algn="ctr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en-US" sz="900" b="1" dirty="0"/>
              <a:t>Forbes Magazine: Bruce Weinstein, Ph.D.</a:t>
            </a:r>
            <a:endParaRPr lang="en-US" sz="1125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66C3-3E9B-428B-80BE-80AF469F45BE}" type="slidenum">
              <a:rPr lang="en-US" smtClean="0"/>
              <a:pPr/>
              <a:t>56</a:t>
            </a:fld>
            <a:endParaRPr lang="en-US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4BF5EF3-06D3-FEC3-EC00-08276CFE5A21}"/>
              </a:ext>
            </a:extLst>
          </p:cNvPr>
          <p:cNvSpPr/>
          <p:nvPr/>
        </p:nvSpPr>
        <p:spPr>
          <a:xfrm>
            <a:off x="1371600" y="685800"/>
            <a:ext cx="9296400" cy="53340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100" b="1" dirty="0">
                <a:solidFill>
                  <a:schemeClr val="bg1"/>
                </a:solidFill>
              </a:rPr>
              <a:t>ETHICS?</a:t>
            </a:r>
            <a:endParaRPr lang="en-US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43569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0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0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0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5EAC9-05B4-5A88-AFDE-A56B30F39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>
            <a:extLst>
              <a:ext uri="{FF2B5EF4-FFF2-40B4-BE49-F238E27FC236}">
                <a16:creationId xmlns:a16="http://schemas.microsoft.com/office/drawing/2014/main" id="{31624535-72E0-A6A3-0ACB-B3F87F4A216C}"/>
              </a:ext>
            </a:extLst>
          </p:cNvPr>
          <p:cNvSpPr>
            <a:spLocks noGrp="1" noRot="1" noChangeArrowheads="1"/>
          </p:cNvSpPr>
          <p:nvPr>
            <p:ph idx="1"/>
          </p:nvPr>
        </p:nvSpPr>
        <p:spPr>
          <a:xfrm>
            <a:off x="1371600" y="1371600"/>
            <a:ext cx="9448799" cy="4953000"/>
          </a:xfrm>
        </p:spPr>
        <p:txBody>
          <a:bodyPr>
            <a:normAutofit lnSpcReduction="10000"/>
          </a:bodyPr>
          <a:lstStyle/>
          <a:p>
            <a:pPr algn="ctr">
              <a:buFont typeface="Wingdings" pitchFamily="2" charset="2"/>
              <a:buNone/>
            </a:pPr>
            <a:r>
              <a:rPr lang="en-US" sz="2250" b="1" dirty="0"/>
              <a:t>What Does Ethics Mean… to You?</a:t>
            </a:r>
          </a:p>
          <a:p>
            <a:pPr>
              <a:buFont typeface="Wingdings" pitchFamily="2" charset="2"/>
              <a:buNone/>
            </a:pPr>
            <a:endParaRPr lang="en-US" sz="825" b="1" dirty="0"/>
          </a:p>
          <a:p>
            <a:pPr marL="0" indent="0">
              <a:buNone/>
            </a:pPr>
            <a:r>
              <a:rPr lang="en-US" sz="2000" b="1" dirty="0"/>
              <a:t>Well, it depends on what you’re talking about; is it </a:t>
            </a:r>
            <a:r>
              <a:rPr lang="en-US" sz="2000" b="1" dirty="0">
                <a:solidFill>
                  <a:srgbClr val="800000"/>
                </a:solidFill>
              </a:rPr>
              <a:t>principles</a:t>
            </a:r>
            <a:r>
              <a:rPr lang="en-US" sz="2000" b="1" dirty="0"/>
              <a:t> or </a:t>
            </a:r>
            <a:r>
              <a:rPr lang="en-US" sz="2000" b="1" dirty="0">
                <a:solidFill>
                  <a:srgbClr val="800000"/>
                </a:solidFill>
              </a:rPr>
              <a:t>values</a:t>
            </a:r>
            <a:r>
              <a:rPr lang="en-US" sz="2000" b="1" dirty="0"/>
              <a:t>?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What if I was raised differently than the person next to me?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Who determines what’s right and what’s wrong? 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What is right in one place may be wrong in another place.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My inner voice is louder than Steve’s inner voice.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Are you asking about good or bad, fair or unfair, responsible or irresponsible, praiseworthy or blameworthy?</a:t>
            </a:r>
          </a:p>
          <a:p>
            <a:pPr marL="0" indent="0">
              <a:buNone/>
            </a:pPr>
            <a:endParaRPr lang="en-US" sz="1125" b="1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04775D-BE65-EF3E-EF9C-022990749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66C3-3E9B-428B-80BE-80AF469F45BE}" type="slidenum">
              <a:rPr lang="en-US" smtClean="0"/>
              <a:pPr/>
              <a:t>57</a:t>
            </a:fld>
            <a:endParaRPr lang="en-US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DB2A200-D278-F10D-4CC6-3FC2FB1B45EE}"/>
              </a:ext>
            </a:extLst>
          </p:cNvPr>
          <p:cNvSpPr/>
          <p:nvPr/>
        </p:nvSpPr>
        <p:spPr>
          <a:xfrm>
            <a:off x="1371600" y="609600"/>
            <a:ext cx="9448799" cy="51435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100" b="1" dirty="0">
                <a:solidFill>
                  <a:schemeClr val="bg1"/>
                </a:solidFill>
              </a:rPr>
              <a:t>ETHICS?</a:t>
            </a:r>
            <a:endParaRPr lang="en-US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56699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0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089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089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A258B-C5B5-1BD7-11D5-65AF56A9C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>
            <a:extLst>
              <a:ext uri="{FF2B5EF4-FFF2-40B4-BE49-F238E27FC236}">
                <a16:creationId xmlns:a16="http://schemas.microsoft.com/office/drawing/2014/main" id="{9D0F0C08-B72F-2F3E-EE04-81E516F8C3F1}"/>
              </a:ext>
            </a:extLst>
          </p:cNvPr>
          <p:cNvSpPr>
            <a:spLocks noGrp="1" noRot="1" noChangeArrowheads="1"/>
          </p:cNvSpPr>
          <p:nvPr>
            <p:ph idx="1"/>
          </p:nvPr>
        </p:nvSpPr>
        <p:spPr>
          <a:xfrm>
            <a:off x="1371600" y="2171700"/>
            <a:ext cx="9448799" cy="3371850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None/>
            </a:pPr>
            <a:r>
              <a:rPr lang="en-US" sz="2600" b="1" dirty="0"/>
              <a:t>What Does Ethics Mean… to You?</a:t>
            </a:r>
          </a:p>
          <a:p>
            <a:pPr>
              <a:buFont typeface="Wingdings" pitchFamily="2" charset="2"/>
              <a:buNone/>
            </a:pPr>
            <a:endParaRPr lang="en-US" sz="2600" b="1" dirty="0"/>
          </a:p>
          <a:p>
            <a:pPr>
              <a:buFont typeface="Wingdings" pitchFamily="2" charset="2"/>
              <a:buNone/>
            </a:pPr>
            <a:endParaRPr lang="en-US" sz="2600" b="1" dirty="0"/>
          </a:p>
          <a:p>
            <a:pPr marL="0" indent="0" algn="ctr">
              <a:buNone/>
            </a:pPr>
            <a:r>
              <a:rPr lang="en-US" sz="2600" b="1" dirty="0"/>
              <a:t>Herein Lies the Problem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C9F9D3C-FC72-BFF9-12FD-279CD8645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66C3-3E9B-428B-80BE-80AF469F45BE}" type="slidenum">
              <a:rPr lang="en-US" smtClean="0"/>
              <a:pPr/>
              <a:t>58</a:t>
            </a:fld>
            <a:endParaRPr lang="en-US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D1CD19A-8734-4EDC-D50F-90C7081E0551}"/>
              </a:ext>
            </a:extLst>
          </p:cNvPr>
          <p:cNvSpPr/>
          <p:nvPr/>
        </p:nvSpPr>
        <p:spPr>
          <a:xfrm>
            <a:off x="1371600" y="685800"/>
            <a:ext cx="9448799" cy="51435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100" b="1" dirty="0">
                <a:solidFill>
                  <a:schemeClr val="bg1"/>
                </a:solidFill>
              </a:rPr>
              <a:t>ETHICS?</a:t>
            </a:r>
            <a:endParaRPr lang="en-US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455918"/>
      </p:ext>
    </p:extLst>
  </p:cSld>
  <p:clrMapOvr>
    <a:masterClrMapping/>
  </p:clrMapOvr>
  <p:transition>
    <p:fade thruBlk="1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9E2CF-BE21-C5FF-F25C-EBD61E41C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>
            <a:extLst>
              <a:ext uri="{FF2B5EF4-FFF2-40B4-BE49-F238E27FC236}">
                <a16:creationId xmlns:a16="http://schemas.microsoft.com/office/drawing/2014/main" id="{3284EAFD-0069-8664-2E54-7017F74ABB40}"/>
              </a:ext>
            </a:extLst>
          </p:cNvPr>
          <p:cNvSpPr>
            <a:spLocks noGrp="1" noRot="1" noChangeArrowheads="1"/>
          </p:cNvSpPr>
          <p:nvPr>
            <p:ph idx="1"/>
          </p:nvPr>
        </p:nvSpPr>
        <p:spPr>
          <a:xfrm>
            <a:off x="1219200" y="1600200"/>
            <a:ext cx="9601200" cy="4267200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None/>
            </a:pPr>
            <a:r>
              <a:rPr lang="en-US" sz="2250" b="1" dirty="0"/>
              <a:t>What is an Ethical Dilemma?</a:t>
            </a:r>
          </a:p>
          <a:p>
            <a:pPr>
              <a:buFont typeface="Wingdings" pitchFamily="2" charset="2"/>
              <a:buNone/>
            </a:pPr>
            <a:endParaRPr lang="en-US" sz="825" b="1" dirty="0"/>
          </a:p>
          <a:p>
            <a:pPr>
              <a:buFont typeface="Wingdings" pitchFamily="2" charset="2"/>
              <a:buNone/>
            </a:pPr>
            <a:endParaRPr lang="en-US" sz="825" b="1" dirty="0"/>
          </a:p>
          <a:p>
            <a:pPr>
              <a:buFont typeface="Wingdings" pitchFamily="2" charset="2"/>
              <a:buNone/>
            </a:pPr>
            <a:r>
              <a:rPr lang="en-US" sz="1800" b="1" dirty="0"/>
              <a:t>	</a:t>
            </a:r>
            <a:r>
              <a:rPr lang="en-US" sz="2000" b="1" dirty="0"/>
              <a:t>“A complex decision-making situation where an individual or organization faces a conflict between two or more moral imperatives, where choosing one option results in violating another. It represents a “no-win” scenario, often described as choosing between two “rights” or two equally unacceptable options”</a:t>
            </a:r>
          </a:p>
          <a:p>
            <a:pPr>
              <a:buFont typeface="Wingdings" pitchFamily="2" charset="2"/>
              <a:buNone/>
            </a:pPr>
            <a:endParaRPr lang="en-US" sz="1800" b="1" dirty="0"/>
          </a:p>
          <a:p>
            <a:pPr>
              <a:buFont typeface="Wingdings" pitchFamily="2" charset="2"/>
              <a:buNone/>
            </a:pPr>
            <a:endParaRPr lang="en-US" sz="900" b="1" dirty="0"/>
          </a:p>
          <a:p>
            <a:pPr>
              <a:buFont typeface="Wingdings" pitchFamily="2" charset="2"/>
              <a:buNone/>
            </a:pPr>
            <a:r>
              <a:rPr lang="en-US" sz="900" b="1" dirty="0"/>
              <a:t>Corporate Finance Institute (2020)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DF8F827-F6BF-401B-0E94-7AA12A1ED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66C3-3E9B-428B-80BE-80AF469F45BE}" type="slidenum">
              <a:rPr lang="en-US" smtClean="0"/>
              <a:pPr/>
              <a:t>59</a:t>
            </a:fld>
            <a:endParaRPr lang="en-US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EF49ECE-3161-A477-F227-0540C21A699A}"/>
              </a:ext>
            </a:extLst>
          </p:cNvPr>
          <p:cNvSpPr/>
          <p:nvPr/>
        </p:nvSpPr>
        <p:spPr>
          <a:xfrm>
            <a:off x="1219200" y="609600"/>
            <a:ext cx="9601200" cy="51435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100" b="1" dirty="0">
                <a:solidFill>
                  <a:schemeClr val="bg1"/>
                </a:solidFill>
              </a:rPr>
              <a:t>ETHICS?</a:t>
            </a:r>
            <a:endParaRPr lang="en-US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524711"/>
      </p:ext>
    </p:extLst>
  </p:cSld>
  <p:clrMapOvr>
    <a:masterClrMapping/>
  </p:clrMapOvr>
  <p:transition>
    <p:fade thruBlk="1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85103-D108-648B-D731-571131834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>
            <a:extLst>
              <a:ext uri="{FF2B5EF4-FFF2-40B4-BE49-F238E27FC236}">
                <a16:creationId xmlns:a16="http://schemas.microsoft.com/office/drawing/2014/main" id="{4D75E815-A7D3-021D-3AE3-4E9D5611BB77}"/>
              </a:ext>
            </a:extLst>
          </p:cNvPr>
          <p:cNvSpPr>
            <a:spLocks noGrp="1" noRot="1" noChangeArrowheads="1"/>
          </p:cNvSpPr>
          <p:nvPr>
            <p:ph idx="1"/>
          </p:nvPr>
        </p:nvSpPr>
        <p:spPr>
          <a:xfrm>
            <a:off x="1143000" y="1524000"/>
            <a:ext cx="9906000" cy="4724400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None/>
            </a:pPr>
            <a:r>
              <a:rPr lang="en-US" sz="2200" b="1" dirty="0"/>
              <a:t>What’s the difference between an ethical principle and an ethical value?</a:t>
            </a:r>
          </a:p>
          <a:p>
            <a:pPr>
              <a:buFont typeface="Wingdings" pitchFamily="2" charset="2"/>
              <a:buNone/>
            </a:pPr>
            <a:endParaRPr lang="en-US" sz="2200" b="1" dirty="0"/>
          </a:p>
          <a:p>
            <a:pPr marL="0" indent="0">
              <a:buNone/>
            </a:pPr>
            <a:r>
              <a:rPr lang="en-US" sz="2200" b="1" dirty="0"/>
              <a:t>Principle:</a:t>
            </a:r>
          </a:p>
          <a:p>
            <a:pPr marL="0" indent="0">
              <a:buNone/>
            </a:pPr>
            <a:endParaRPr lang="en-US" sz="2200" b="1" dirty="0"/>
          </a:p>
          <a:p>
            <a:pPr>
              <a:buClrTx/>
              <a:buSzPct val="70000"/>
              <a:buFont typeface="Wingdings" panose="05000000000000000000" pitchFamily="2" charset="2"/>
              <a:buChar char="q"/>
            </a:pPr>
            <a:r>
              <a:rPr lang="en-US" sz="2200" b="1" dirty="0"/>
              <a:t>External</a:t>
            </a:r>
          </a:p>
          <a:p>
            <a:pPr>
              <a:buClrTx/>
              <a:buSzPct val="70000"/>
              <a:buFont typeface="Wingdings" panose="05000000000000000000" pitchFamily="2" charset="2"/>
              <a:buChar char="q"/>
            </a:pPr>
            <a:r>
              <a:rPr lang="en-US" sz="2200" b="1" dirty="0"/>
              <a:t>Foundational</a:t>
            </a:r>
          </a:p>
          <a:p>
            <a:pPr>
              <a:buClrTx/>
              <a:buSzPct val="70000"/>
              <a:buFont typeface="Wingdings" panose="05000000000000000000" pitchFamily="2" charset="2"/>
              <a:buChar char="q"/>
            </a:pPr>
            <a:r>
              <a:rPr lang="en-US" sz="2200" b="1" dirty="0"/>
              <a:t>Somewhat universal guidelines</a:t>
            </a:r>
          </a:p>
          <a:p>
            <a:pPr>
              <a:buClrTx/>
              <a:buSzPct val="70000"/>
              <a:buFont typeface="Wingdings" panose="05000000000000000000" pitchFamily="2" charset="2"/>
              <a:buChar char="q"/>
            </a:pPr>
            <a:r>
              <a:rPr lang="en-US" sz="2200" b="1" dirty="0"/>
              <a:t>For determining right and wrong</a:t>
            </a:r>
          </a:p>
          <a:p>
            <a:pPr>
              <a:buClrTx/>
              <a:buSzPct val="70000"/>
              <a:buFont typeface="Wingdings" panose="05000000000000000000" pitchFamily="2" charset="2"/>
              <a:buChar char="q"/>
            </a:pPr>
            <a:r>
              <a:rPr lang="en-US" sz="2200" b="1" dirty="0"/>
              <a:t>Mostly “institutional”</a:t>
            </a:r>
          </a:p>
          <a:p>
            <a:pPr>
              <a:buClrTx/>
              <a:buSzPct val="70000"/>
              <a:buFont typeface="Wingdings" panose="05000000000000000000" pitchFamily="2" charset="2"/>
              <a:buChar char="q"/>
            </a:pPr>
            <a:endParaRPr lang="en-US" sz="1800" b="1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FF1DD9-0CBC-B901-E98C-7A4B787F9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66C3-3E9B-428B-80BE-80AF469F45BE}" type="slidenum">
              <a:rPr lang="en-US" smtClean="0"/>
              <a:pPr/>
              <a:t>60</a:t>
            </a:fld>
            <a:endParaRPr lang="en-US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944FFF4-A17B-8EF4-E735-BFE4213339D8}"/>
              </a:ext>
            </a:extLst>
          </p:cNvPr>
          <p:cNvSpPr/>
          <p:nvPr/>
        </p:nvSpPr>
        <p:spPr>
          <a:xfrm>
            <a:off x="1143000" y="609600"/>
            <a:ext cx="9906000" cy="51435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100" b="1" dirty="0">
                <a:solidFill>
                  <a:schemeClr val="bg1"/>
                </a:solidFill>
              </a:rPr>
              <a:t>ETHICS: PRINCIPLES &amp; VALUES</a:t>
            </a:r>
            <a:endParaRPr lang="en-US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014397"/>
      </p:ext>
    </p:extLst>
  </p:cSld>
  <p:clrMapOvr>
    <a:masterClrMapping/>
  </p:clrMapOvr>
  <p:transition>
    <p:fade thruBlk="1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95A86-D352-F319-2D7D-B4C299A48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>
            <a:extLst>
              <a:ext uri="{FF2B5EF4-FFF2-40B4-BE49-F238E27FC236}">
                <a16:creationId xmlns:a16="http://schemas.microsoft.com/office/drawing/2014/main" id="{424D74B2-87BF-60CE-976B-C694BE9E6134}"/>
              </a:ext>
            </a:extLst>
          </p:cNvPr>
          <p:cNvSpPr>
            <a:spLocks noGrp="1" noRot="1" noChangeArrowheads="1"/>
          </p:cNvSpPr>
          <p:nvPr>
            <p:ph idx="1"/>
          </p:nvPr>
        </p:nvSpPr>
        <p:spPr>
          <a:xfrm>
            <a:off x="1219200" y="1447800"/>
            <a:ext cx="9829800" cy="4800600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None/>
            </a:pPr>
            <a:r>
              <a:rPr lang="en-US" sz="2200" b="1" dirty="0"/>
              <a:t>What’s the difference between an ethical principle and</a:t>
            </a:r>
          </a:p>
          <a:p>
            <a:pPr algn="ctr">
              <a:buFont typeface="Wingdings" pitchFamily="2" charset="2"/>
              <a:buNone/>
            </a:pPr>
            <a:r>
              <a:rPr lang="en-US" sz="2200" b="1" dirty="0"/>
              <a:t>an ethical value?</a:t>
            </a:r>
          </a:p>
          <a:p>
            <a:pPr>
              <a:buFont typeface="Wingdings" pitchFamily="2" charset="2"/>
              <a:buNone/>
            </a:pPr>
            <a:endParaRPr lang="en-US" sz="2200" b="1" dirty="0"/>
          </a:p>
          <a:p>
            <a:pPr marL="0" indent="0">
              <a:buNone/>
            </a:pPr>
            <a:r>
              <a:rPr lang="en-US" sz="2200" b="1" dirty="0"/>
              <a:t>Principle:</a:t>
            </a:r>
          </a:p>
          <a:p>
            <a:pPr marL="0" indent="0">
              <a:buNone/>
            </a:pPr>
            <a:endParaRPr lang="en-US" sz="2200" b="1" dirty="0"/>
          </a:p>
          <a:p>
            <a:pPr>
              <a:buClrTx/>
              <a:buSzPct val="70000"/>
              <a:buFont typeface="Wingdings" panose="05000000000000000000" pitchFamily="2" charset="2"/>
              <a:buChar char="q"/>
            </a:pPr>
            <a:r>
              <a:rPr lang="en-US" sz="2200" b="1" dirty="0"/>
              <a:t>Honesty</a:t>
            </a:r>
          </a:p>
          <a:p>
            <a:pPr>
              <a:buClrTx/>
              <a:buSzPct val="70000"/>
              <a:buFont typeface="Wingdings" panose="05000000000000000000" pitchFamily="2" charset="2"/>
              <a:buChar char="q"/>
            </a:pPr>
            <a:r>
              <a:rPr lang="en-US" sz="2200" b="1" dirty="0"/>
              <a:t>Integrity</a:t>
            </a:r>
          </a:p>
          <a:p>
            <a:pPr>
              <a:buClrTx/>
              <a:buSzPct val="70000"/>
              <a:buFont typeface="Wingdings" panose="05000000000000000000" pitchFamily="2" charset="2"/>
              <a:buChar char="q"/>
            </a:pPr>
            <a:r>
              <a:rPr lang="en-US" sz="2200" b="1" dirty="0"/>
              <a:t>Fairness</a:t>
            </a:r>
          </a:p>
          <a:p>
            <a:pPr>
              <a:buClrTx/>
              <a:buSzPct val="70000"/>
              <a:buFont typeface="Wingdings" panose="05000000000000000000" pitchFamily="2" charset="2"/>
              <a:buChar char="q"/>
            </a:pPr>
            <a:r>
              <a:rPr lang="en-US" sz="2200" b="1" dirty="0"/>
              <a:t>Justice</a:t>
            </a:r>
          </a:p>
          <a:p>
            <a:pPr>
              <a:buClrTx/>
              <a:buSzPct val="70000"/>
              <a:buFont typeface="Wingdings" panose="05000000000000000000" pitchFamily="2" charset="2"/>
              <a:buChar char="q"/>
            </a:pPr>
            <a:r>
              <a:rPr lang="en-US" sz="2200" b="1" dirty="0"/>
              <a:t>Respect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4BE6F77-9C34-03A3-ECF8-B4FFA6022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66C3-3E9B-428B-80BE-80AF469F45BE}" type="slidenum">
              <a:rPr lang="en-US" smtClean="0"/>
              <a:pPr/>
              <a:t>61</a:t>
            </a:fld>
            <a:endParaRPr lang="en-US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F5F07BD-AE27-6A76-6DA0-BCADEE0A6077}"/>
              </a:ext>
            </a:extLst>
          </p:cNvPr>
          <p:cNvSpPr/>
          <p:nvPr/>
        </p:nvSpPr>
        <p:spPr>
          <a:xfrm>
            <a:off x="1219200" y="609600"/>
            <a:ext cx="9829800" cy="51435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100" b="1" dirty="0">
                <a:solidFill>
                  <a:schemeClr val="bg1"/>
                </a:solidFill>
              </a:rPr>
              <a:t>ETHICS: PRINCIPLES &amp; VALUES</a:t>
            </a:r>
            <a:endParaRPr lang="en-US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167871"/>
      </p:ext>
    </p:extLst>
  </p:cSld>
  <p:clrMapOvr>
    <a:masterClrMapping/>
  </p:clrMapOvr>
  <p:transition>
    <p:fade thruBlk="1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A0AEC-2521-460C-9F6F-EAC2B7071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>
            <a:extLst>
              <a:ext uri="{FF2B5EF4-FFF2-40B4-BE49-F238E27FC236}">
                <a16:creationId xmlns:a16="http://schemas.microsoft.com/office/drawing/2014/main" id="{4A2F7172-B6FC-0C52-256A-BF5C6FBB576C}"/>
              </a:ext>
            </a:extLst>
          </p:cNvPr>
          <p:cNvSpPr>
            <a:spLocks noGrp="1" noRot="1" noChangeArrowheads="1"/>
          </p:cNvSpPr>
          <p:nvPr>
            <p:ph idx="1"/>
          </p:nvPr>
        </p:nvSpPr>
        <p:spPr>
          <a:xfrm>
            <a:off x="1447800" y="1371600"/>
            <a:ext cx="9220200" cy="4953000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None/>
            </a:pPr>
            <a:r>
              <a:rPr lang="en-US" sz="2200" b="1" dirty="0"/>
              <a:t>What’s the difference between an ethical principle and an ethical value?</a:t>
            </a:r>
          </a:p>
          <a:p>
            <a:pPr>
              <a:buFont typeface="Wingdings" pitchFamily="2" charset="2"/>
              <a:buNone/>
            </a:pPr>
            <a:endParaRPr lang="en-US" sz="2200" b="1" dirty="0"/>
          </a:p>
          <a:p>
            <a:pPr marL="0" indent="0">
              <a:buNone/>
            </a:pPr>
            <a:r>
              <a:rPr lang="en-US" sz="2200" b="1" dirty="0"/>
              <a:t>Value:</a:t>
            </a:r>
          </a:p>
          <a:p>
            <a:pPr marL="0" indent="0">
              <a:buNone/>
            </a:pPr>
            <a:endParaRPr lang="en-US" sz="2200" b="1" dirty="0"/>
          </a:p>
          <a:p>
            <a:pPr>
              <a:buClrTx/>
              <a:buSzPct val="70000"/>
              <a:buFont typeface="Wingdings" panose="05000000000000000000" pitchFamily="2" charset="2"/>
              <a:buChar char="q"/>
            </a:pPr>
            <a:r>
              <a:rPr lang="en-US" sz="2200" b="1" dirty="0"/>
              <a:t>Internal</a:t>
            </a:r>
          </a:p>
          <a:p>
            <a:pPr>
              <a:buClrTx/>
              <a:buSzPct val="70000"/>
              <a:buFont typeface="Wingdings" panose="05000000000000000000" pitchFamily="2" charset="2"/>
              <a:buChar char="q"/>
            </a:pPr>
            <a:r>
              <a:rPr lang="en-US" sz="2200" b="1" dirty="0"/>
              <a:t>Family</a:t>
            </a:r>
          </a:p>
          <a:p>
            <a:pPr>
              <a:buClrTx/>
              <a:buSzPct val="70000"/>
              <a:buFont typeface="Wingdings" panose="05000000000000000000" pitchFamily="2" charset="2"/>
              <a:buChar char="q"/>
            </a:pPr>
            <a:r>
              <a:rPr lang="en-US" sz="2200" b="1" dirty="0"/>
              <a:t>Community</a:t>
            </a:r>
          </a:p>
          <a:p>
            <a:pPr>
              <a:buClrTx/>
              <a:buSzPct val="70000"/>
              <a:buFont typeface="Wingdings" panose="05000000000000000000" pitchFamily="2" charset="2"/>
              <a:buChar char="q"/>
            </a:pPr>
            <a:r>
              <a:rPr lang="en-US" sz="2200" b="1" dirty="0"/>
              <a:t>Education</a:t>
            </a:r>
          </a:p>
          <a:p>
            <a:pPr>
              <a:buClrTx/>
              <a:buSzPct val="70000"/>
              <a:buFont typeface="Wingdings" panose="05000000000000000000" pitchFamily="2" charset="2"/>
              <a:buChar char="q"/>
            </a:pPr>
            <a:r>
              <a:rPr lang="en-US" sz="2200" b="1" dirty="0"/>
              <a:t>Creativity</a:t>
            </a:r>
          </a:p>
          <a:p>
            <a:pPr>
              <a:buClrTx/>
              <a:buSzPct val="70000"/>
              <a:buFont typeface="Wingdings" panose="05000000000000000000" pitchFamily="2" charset="2"/>
              <a:buChar char="q"/>
            </a:pPr>
            <a:r>
              <a:rPr lang="en-US" sz="2200" b="1" dirty="0"/>
              <a:t>Social Justice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D6F1C3-7B51-D241-EDC2-DD6F9A498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66C3-3E9B-428B-80BE-80AF469F45BE}" type="slidenum">
              <a:rPr lang="en-US" smtClean="0"/>
              <a:pPr/>
              <a:t>62</a:t>
            </a:fld>
            <a:endParaRPr lang="en-US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D7885E7-5C78-D01A-3822-56E53C6BAB72}"/>
              </a:ext>
            </a:extLst>
          </p:cNvPr>
          <p:cNvSpPr/>
          <p:nvPr/>
        </p:nvSpPr>
        <p:spPr>
          <a:xfrm>
            <a:off x="1371600" y="609600"/>
            <a:ext cx="9372599" cy="51435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100" b="1" dirty="0">
                <a:solidFill>
                  <a:schemeClr val="bg1"/>
                </a:solidFill>
              </a:rPr>
              <a:t>ETHICS: PRINCIPLES &amp; VALUES</a:t>
            </a:r>
            <a:endParaRPr lang="en-US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216295"/>
      </p:ext>
    </p:extLst>
  </p:cSld>
  <p:clrMapOvr>
    <a:masterClrMapping/>
  </p:clrMapOvr>
  <p:transition>
    <p:fade thruBlk="1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5D387-FE11-2A03-45AD-37D12421D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>
            <a:extLst>
              <a:ext uri="{FF2B5EF4-FFF2-40B4-BE49-F238E27FC236}">
                <a16:creationId xmlns:a16="http://schemas.microsoft.com/office/drawing/2014/main" id="{FF79F380-5379-54EB-2A4B-5E32B4085E9F}"/>
              </a:ext>
            </a:extLst>
          </p:cNvPr>
          <p:cNvSpPr>
            <a:spLocks noGrp="1" noRot="1" noChangeArrowheads="1"/>
          </p:cNvSpPr>
          <p:nvPr>
            <p:ph idx="1"/>
          </p:nvPr>
        </p:nvSpPr>
        <p:spPr>
          <a:xfrm>
            <a:off x="1371600" y="1524000"/>
            <a:ext cx="9448800" cy="4495800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None/>
            </a:pPr>
            <a:r>
              <a:rPr lang="en-US" sz="2200" b="1" dirty="0"/>
              <a:t>What’s the difference between an ethical principle and</a:t>
            </a:r>
          </a:p>
          <a:p>
            <a:pPr algn="ctr">
              <a:buFont typeface="Wingdings" pitchFamily="2" charset="2"/>
              <a:buNone/>
            </a:pPr>
            <a:r>
              <a:rPr lang="en-US" sz="2200" b="1" dirty="0"/>
              <a:t>an ethical value?</a:t>
            </a:r>
          </a:p>
          <a:p>
            <a:pPr>
              <a:buFont typeface="Wingdings" pitchFamily="2" charset="2"/>
              <a:buNone/>
            </a:pPr>
            <a:endParaRPr lang="en-US" sz="2200" b="1" dirty="0"/>
          </a:p>
          <a:p>
            <a:pPr marL="0" indent="0">
              <a:buNone/>
            </a:pPr>
            <a:r>
              <a:rPr lang="en-US" sz="2200" b="1" dirty="0"/>
              <a:t>Value:</a:t>
            </a:r>
          </a:p>
          <a:p>
            <a:pPr marL="0" indent="0">
              <a:buNone/>
            </a:pPr>
            <a:endParaRPr lang="en-US" sz="2200" b="1" dirty="0"/>
          </a:p>
          <a:p>
            <a:pPr marL="0" indent="0">
              <a:buClrTx/>
              <a:buSzPct val="70000"/>
              <a:buNone/>
            </a:pPr>
            <a:r>
              <a:rPr lang="en-US" sz="2200" b="1" dirty="0">
                <a:solidFill>
                  <a:srgbClr val="800000"/>
                </a:solidFill>
              </a:rPr>
              <a:t>Making choices and acting in ways that align with an individual’s personal beliefs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B416E7-4485-CB7E-7701-98352E150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66C3-3E9B-428B-80BE-80AF469F45BE}" type="slidenum">
              <a:rPr lang="en-US" smtClean="0"/>
              <a:pPr/>
              <a:t>63</a:t>
            </a:fld>
            <a:endParaRPr lang="en-US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71529BE-0F0E-3059-DE4C-E402B867E943}"/>
              </a:ext>
            </a:extLst>
          </p:cNvPr>
          <p:cNvSpPr/>
          <p:nvPr/>
        </p:nvSpPr>
        <p:spPr>
          <a:xfrm>
            <a:off x="1371600" y="650875"/>
            <a:ext cx="9448800" cy="51435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100" b="1" dirty="0">
                <a:solidFill>
                  <a:schemeClr val="bg1"/>
                </a:solidFill>
              </a:rPr>
              <a:t>ETHICS: PRINCIPLES &amp; VALUES</a:t>
            </a:r>
            <a:endParaRPr lang="en-US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726627"/>
      </p:ext>
    </p:extLst>
  </p:cSld>
  <p:clrMapOvr>
    <a:masterClrMapping/>
  </p:clrMapOvr>
  <p:transition>
    <p:fade thruBlk="1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CFFE2-2CA6-1896-5D6A-EFF7C9BA5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>
            <a:extLst>
              <a:ext uri="{FF2B5EF4-FFF2-40B4-BE49-F238E27FC236}">
                <a16:creationId xmlns:a16="http://schemas.microsoft.com/office/drawing/2014/main" id="{287CCD6D-FA6E-05C9-168F-4E79C4C6B0C5}"/>
              </a:ext>
            </a:extLst>
          </p:cNvPr>
          <p:cNvSpPr>
            <a:spLocks noGrp="1" noRot="1" noChangeArrowheads="1"/>
          </p:cNvSpPr>
          <p:nvPr>
            <p:ph idx="1"/>
          </p:nvPr>
        </p:nvSpPr>
        <p:spPr>
          <a:xfrm>
            <a:off x="1371600" y="1447800"/>
            <a:ext cx="9448800" cy="4572000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None/>
            </a:pPr>
            <a:endParaRPr lang="en-US" sz="375" b="1" dirty="0"/>
          </a:p>
          <a:p>
            <a:pPr>
              <a:buNone/>
            </a:pPr>
            <a:r>
              <a:rPr lang="en-US" dirty="0"/>
              <a:t>	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b="1" dirty="0">
                <a:solidFill>
                  <a:srgbClr val="800000"/>
                </a:solidFill>
              </a:rPr>
              <a:t>Is it OK to take office supplies home?</a:t>
            </a:r>
            <a:endParaRPr lang="en-US" dirty="0">
              <a:solidFill>
                <a:srgbClr val="800000"/>
              </a:solidFill>
            </a:endParaRPr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/>
              <a:t>	</a:t>
            </a:r>
            <a:r>
              <a:rPr lang="en-US" b="1" u="sng" dirty="0"/>
              <a:t>How many different thoughts went through your head with this question?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/>
              <a:t>	</a:t>
            </a:r>
            <a:r>
              <a:rPr lang="en-US" b="1" i="1" dirty="0"/>
              <a:t>“Am I required to work at home”</a:t>
            </a:r>
          </a:p>
          <a:p>
            <a:pPr>
              <a:buNone/>
            </a:pPr>
            <a:endParaRPr lang="en-US" b="1" i="1" dirty="0"/>
          </a:p>
          <a:p>
            <a:pPr>
              <a:buNone/>
            </a:pPr>
            <a:r>
              <a:rPr lang="en-US" b="1" i="1" dirty="0"/>
              <a:t>	“What if I think of a work issue I can handle at home over the weekend”</a:t>
            </a:r>
          </a:p>
          <a:p>
            <a:pPr>
              <a:buNone/>
            </a:pPr>
            <a:endParaRPr lang="en-US" b="1" i="1" dirty="0"/>
          </a:p>
          <a:p>
            <a:pPr>
              <a:buNone/>
            </a:pPr>
            <a:r>
              <a:rPr lang="en-US" b="1" i="1" dirty="0"/>
              <a:t>	“What is the company policy”</a:t>
            </a:r>
          </a:p>
          <a:p>
            <a:pPr>
              <a:buNone/>
            </a:pPr>
            <a:endParaRPr lang="en-US" b="1" i="1" dirty="0"/>
          </a:p>
          <a:p>
            <a:pPr>
              <a:buNone/>
            </a:pPr>
            <a:r>
              <a:rPr lang="en-US" b="1" i="1" dirty="0"/>
              <a:t>	“These are immaterial items. There are bigger issues to deal with than this”</a:t>
            </a:r>
          </a:p>
          <a:p>
            <a:pPr>
              <a:buNone/>
            </a:pPr>
            <a:endParaRPr lang="en-US" sz="1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02B8B8A-EE59-549B-C3C3-E4C69FEE5F69}"/>
              </a:ext>
            </a:extLst>
          </p:cNvPr>
          <p:cNvSpPr/>
          <p:nvPr/>
        </p:nvSpPr>
        <p:spPr>
          <a:xfrm>
            <a:off x="1371600" y="685800"/>
            <a:ext cx="9448800" cy="51435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100" b="1" dirty="0">
                <a:solidFill>
                  <a:schemeClr val="bg1"/>
                </a:solidFill>
              </a:rPr>
              <a:t>ETHICS: Test Question</a:t>
            </a:r>
            <a:endParaRPr lang="en-US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55469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0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0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0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089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089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089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089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089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089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DC3CF-D68B-2B9F-FC5A-BA359387C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>
            <a:extLst>
              <a:ext uri="{FF2B5EF4-FFF2-40B4-BE49-F238E27FC236}">
                <a16:creationId xmlns:a16="http://schemas.microsoft.com/office/drawing/2014/main" id="{9BC03456-9B80-4B24-972C-1318709645C6}"/>
              </a:ext>
            </a:extLst>
          </p:cNvPr>
          <p:cNvSpPr>
            <a:spLocks noGrp="1" noRot="1" noChangeArrowheads="1"/>
          </p:cNvSpPr>
          <p:nvPr>
            <p:ph idx="1"/>
          </p:nvPr>
        </p:nvSpPr>
        <p:spPr>
          <a:xfrm>
            <a:off x="1295400" y="1524000"/>
            <a:ext cx="9601200" cy="419100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None/>
            </a:pPr>
            <a:endParaRPr lang="en-US" sz="375" b="1" dirty="0"/>
          </a:p>
          <a:p>
            <a:pPr>
              <a:buNone/>
            </a:pPr>
            <a:r>
              <a:rPr lang="en-US" dirty="0"/>
              <a:t>	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b="1" dirty="0">
                <a:solidFill>
                  <a:srgbClr val="800000"/>
                </a:solidFill>
              </a:rPr>
              <a:t>Is it OK to take office supplies home for personal use?</a:t>
            </a:r>
            <a:endParaRPr lang="en-US" dirty="0">
              <a:solidFill>
                <a:srgbClr val="800000"/>
              </a:solidFill>
            </a:endParaRPr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/>
              <a:t>	A. Yes, they are minor, immaterial items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/>
              <a:t>	B. Only with permission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/>
              <a:t>	C. No, that is misuse of Company property</a:t>
            </a:r>
          </a:p>
          <a:p>
            <a:pPr>
              <a:buNone/>
            </a:pPr>
            <a:endParaRPr lang="en-US" sz="1800" b="1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</a:rPr>
              <a:t>						The correct answer is C</a:t>
            </a:r>
          </a:p>
          <a:p>
            <a:pPr>
              <a:buNone/>
            </a:pPr>
            <a:endParaRPr lang="en-US" sz="1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8015D67-16D2-57CE-3794-A7431F558CB1}"/>
              </a:ext>
            </a:extLst>
          </p:cNvPr>
          <p:cNvSpPr/>
          <p:nvPr/>
        </p:nvSpPr>
        <p:spPr>
          <a:xfrm>
            <a:off x="1295400" y="685800"/>
            <a:ext cx="9601200" cy="51435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100" b="1" dirty="0">
                <a:solidFill>
                  <a:schemeClr val="bg1"/>
                </a:solidFill>
              </a:rPr>
              <a:t>ETHICS: Test Question</a:t>
            </a:r>
            <a:endParaRPr lang="en-US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63025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0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0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0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089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089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089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1143000" y="914400"/>
            <a:ext cx="9829800" cy="34290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endParaRPr lang="en-US" sz="375" b="1" dirty="0"/>
          </a:p>
          <a:p>
            <a:pPr algn="ctr">
              <a:buFont typeface="Wingdings" pitchFamily="2" charset="2"/>
              <a:buNone/>
            </a:pPr>
            <a:r>
              <a:rPr lang="en-US" sz="2250" b="1" i="1" dirty="0"/>
              <a:t>“In looking for people to hire, you look for three qualities: Integrity, Intelligence, and Energy. And if they don’t have the first quality, the other two will kill you”</a:t>
            </a:r>
            <a:r>
              <a:rPr lang="en-US" sz="1050" b="1" dirty="0"/>
              <a:t>	</a:t>
            </a:r>
          </a:p>
          <a:p>
            <a:pPr>
              <a:buFont typeface="Wingdings" pitchFamily="2" charset="2"/>
              <a:buNone/>
            </a:pPr>
            <a:r>
              <a:rPr lang="en-US" sz="1050" b="1" dirty="0"/>
              <a:t>						</a:t>
            </a:r>
          </a:p>
          <a:p>
            <a:pPr>
              <a:buFont typeface="Wingdings" pitchFamily="2" charset="2"/>
              <a:buNone/>
            </a:pPr>
            <a:r>
              <a:rPr lang="en-US" sz="1050" b="1" dirty="0"/>
              <a:t>						Warren Buffett</a:t>
            </a:r>
          </a:p>
        </p:txBody>
      </p:sp>
      <p:pic>
        <p:nvPicPr>
          <p:cNvPr id="3" name="Picture 2" descr="A person wearing a suit and tie&#10;&#10;Description automatically generated with medium confidence">
            <a:extLst>
              <a:ext uri="{FF2B5EF4-FFF2-40B4-BE49-F238E27FC236}">
                <a16:creationId xmlns:a16="http://schemas.microsoft.com/office/drawing/2014/main" id="{A0D2D286-A311-D4E2-0D17-CD0FAEE8FE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2895600"/>
            <a:ext cx="37338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061628"/>
      </p:ext>
    </p:extLst>
  </p:cSld>
  <p:clrMapOvr>
    <a:masterClrMapping/>
  </p:clrMapOvr>
  <p:transition>
    <p:fade thruBlk="1"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2266950" y="1943100"/>
            <a:ext cx="7600950" cy="360045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endParaRPr lang="en-US" sz="375" b="1" dirty="0"/>
          </a:p>
          <a:p>
            <a:pPr>
              <a:buNone/>
            </a:pPr>
            <a:r>
              <a:rPr lang="en-US" dirty="0"/>
              <a:t>	</a:t>
            </a:r>
          </a:p>
          <a:p>
            <a:pPr>
              <a:buNone/>
            </a:pPr>
            <a:r>
              <a:rPr lang="en-US" dirty="0"/>
              <a:t>	</a:t>
            </a:r>
            <a:endParaRPr lang="en-US" sz="1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98E591D-9362-59A8-B95B-E93D13CC7123}"/>
              </a:ext>
            </a:extLst>
          </p:cNvPr>
          <p:cNvSpPr/>
          <p:nvPr/>
        </p:nvSpPr>
        <p:spPr>
          <a:xfrm>
            <a:off x="1219200" y="787517"/>
            <a:ext cx="9677400" cy="51435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100" b="1" dirty="0">
                <a:solidFill>
                  <a:schemeClr val="bg1"/>
                </a:solidFill>
              </a:rPr>
              <a:t>ETHICS TRAINING</a:t>
            </a:r>
            <a:endParaRPr lang="en-US" sz="2100" dirty="0">
              <a:solidFill>
                <a:schemeClr val="bg1"/>
              </a:solidFill>
            </a:endParaRPr>
          </a:p>
        </p:txBody>
      </p:sp>
      <p:pic>
        <p:nvPicPr>
          <p:cNvPr id="2" name="Picture 1" descr="Cartoon – Mandatory Training for Business Ethics | HENRY KOTULA">
            <a:extLst>
              <a:ext uri="{FF2B5EF4-FFF2-40B4-BE49-F238E27FC236}">
                <a16:creationId xmlns:a16="http://schemas.microsoft.com/office/drawing/2014/main" id="{79DEAC65-930D-A668-221B-4FB3EB58CC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4395" y="2209800"/>
            <a:ext cx="7006061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788568"/>
      </p:ext>
    </p:extLst>
  </p:cSld>
  <p:clrMapOvr>
    <a:masterClrMapping/>
  </p:clrMapOvr>
  <p:transition>
    <p:fade thruBlk="1"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D2286D-0270-3ED0-EE3A-AB79B8DDC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>
            <a:extLst>
              <a:ext uri="{FF2B5EF4-FFF2-40B4-BE49-F238E27FC236}">
                <a16:creationId xmlns:a16="http://schemas.microsoft.com/office/drawing/2014/main" id="{C5B09347-6FE2-8695-A019-CC557195D761}"/>
              </a:ext>
            </a:extLst>
          </p:cNvPr>
          <p:cNvSpPr>
            <a:spLocks noGrp="1" noRot="1" noChangeArrowheads="1"/>
          </p:cNvSpPr>
          <p:nvPr>
            <p:ph idx="1"/>
          </p:nvPr>
        </p:nvSpPr>
        <p:spPr>
          <a:xfrm>
            <a:off x="1295400" y="1943100"/>
            <a:ext cx="9677400" cy="43053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/>
              <a:t>	</a:t>
            </a:r>
            <a:r>
              <a:rPr lang="en-US" b="1" dirty="0">
                <a:solidFill>
                  <a:srgbClr val="800000"/>
                </a:solidFill>
              </a:rPr>
              <a:t>You discover a coworker is falsifying expense reports. What is the most ethical action?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/>
              <a:t>	A. Ignore it; it is not your responsibility.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/>
              <a:t>	B. Confront the coworker privately but do not report it.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/>
              <a:t>	C. Report the behavior through the proper Company channel.</a:t>
            </a:r>
          </a:p>
          <a:p>
            <a:pPr>
              <a:buNone/>
            </a:pPr>
            <a:endParaRPr lang="en-US" sz="1800" b="1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</a:rPr>
              <a:t>						The correct answer is C</a:t>
            </a:r>
          </a:p>
          <a:p>
            <a:pPr>
              <a:buNone/>
            </a:pPr>
            <a:endParaRPr lang="en-US" sz="1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83CF85A-2DEC-5F6C-EE6F-00BEEC1C83D0}"/>
              </a:ext>
            </a:extLst>
          </p:cNvPr>
          <p:cNvSpPr/>
          <p:nvPr/>
        </p:nvSpPr>
        <p:spPr>
          <a:xfrm>
            <a:off x="1295400" y="800100"/>
            <a:ext cx="9677400" cy="51435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100" b="1" dirty="0">
                <a:solidFill>
                  <a:schemeClr val="bg1"/>
                </a:solidFill>
              </a:rPr>
              <a:t>ETHICS TRAINING</a:t>
            </a:r>
            <a:endParaRPr lang="en-US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97331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0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0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0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0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0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0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326AA-69F3-F3DD-7CD6-49309C7C4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>
            <a:extLst>
              <a:ext uri="{FF2B5EF4-FFF2-40B4-BE49-F238E27FC236}">
                <a16:creationId xmlns:a16="http://schemas.microsoft.com/office/drawing/2014/main" id="{567B1EB7-E1B0-49FC-5076-AFC94A048933}"/>
              </a:ext>
            </a:extLst>
          </p:cNvPr>
          <p:cNvSpPr>
            <a:spLocks noGrp="1" noRot="1" noChangeArrowheads="1"/>
          </p:cNvSpPr>
          <p:nvPr>
            <p:ph idx="1"/>
          </p:nvPr>
        </p:nvSpPr>
        <p:spPr>
          <a:xfrm>
            <a:off x="1219200" y="1676400"/>
            <a:ext cx="9677400" cy="40767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/>
              <a:t>	</a:t>
            </a:r>
            <a:r>
              <a:rPr lang="en-US" b="1" dirty="0">
                <a:solidFill>
                  <a:srgbClr val="800000"/>
                </a:solidFill>
              </a:rPr>
              <a:t>A vendor offers you an expensive gift in exchange for awarding them a contract. This is a conflict of interest because: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/>
              <a:t>	A. It is too expensive.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/>
              <a:t>	B. It could bias your professional judgment.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/>
              <a:t>	C. It is against the law, regardless of intent.</a:t>
            </a:r>
          </a:p>
          <a:p>
            <a:pPr>
              <a:buNone/>
            </a:pPr>
            <a:endParaRPr lang="en-US" sz="1800" b="1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en-US" sz="1800" b="1" dirty="0">
                <a:solidFill>
                  <a:schemeClr val="accent2">
                    <a:lumMod val="50000"/>
                  </a:schemeClr>
                </a:solidFill>
              </a:rPr>
              <a:t>						The correct answer is B</a:t>
            </a:r>
          </a:p>
          <a:p>
            <a:pPr>
              <a:buNone/>
            </a:pPr>
            <a:endParaRPr lang="en-US" sz="1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0FD63A3-2441-C745-9F7A-54C3F015ABEA}"/>
              </a:ext>
            </a:extLst>
          </p:cNvPr>
          <p:cNvSpPr/>
          <p:nvPr/>
        </p:nvSpPr>
        <p:spPr>
          <a:xfrm>
            <a:off x="1219200" y="800100"/>
            <a:ext cx="9677400" cy="51435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100" b="1" dirty="0">
                <a:solidFill>
                  <a:schemeClr val="bg1"/>
                </a:solidFill>
              </a:rPr>
              <a:t>ETHICS TRAINING</a:t>
            </a:r>
            <a:endParaRPr lang="en-US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78229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0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0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0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0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0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0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0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08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9D42E-EADF-602F-DDB9-58CD26781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>
            <a:extLst>
              <a:ext uri="{FF2B5EF4-FFF2-40B4-BE49-F238E27FC236}">
                <a16:creationId xmlns:a16="http://schemas.microsoft.com/office/drawing/2014/main" id="{34E74A07-8BCF-273E-C785-BA23F7EE92F7}"/>
              </a:ext>
            </a:extLst>
          </p:cNvPr>
          <p:cNvSpPr>
            <a:spLocks noGrp="1" noRot="1" noChangeArrowheads="1"/>
          </p:cNvSpPr>
          <p:nvPr>
            <p:ph idx="1"/>
          </p:nvPr>
        </p:nvSpPr>
        <p:spPr>
          <a:xfrm>
            <a:off x="1371600" y="1943100"/>
            <a:ext cx="9296400" cy="360045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None/>
            </a:pPr>
            <a:endParaRPr lang="en-US" sz="375" b="1" dirty="0"/>
          </a:p>
          <a:p>
            <a:pPr>
              <a:buNone/>
            </a:pPr>
            <a:r>
              <a:rPr lang="en-US" dirty="0"/>
              <a:t>	</a:t>
            </a:r>
            <a:r>
              <a:rPr lang="en-US" b="1" dirty="0">
                <a:solidFill>
                  <a:srgbClr val="800000"/>
                </a:solidFill>
              </a:rPr>
              <a:t>The “Front Page Test”</a:t>
            </a:r>
          </a:p>
          <a:p>
            <a:pPr>
              <a:buNone/>
            </a:pPr>
            <a:endParaRPr lang="en-US" b="1" dirty="0">
              <a:solidFill>
                <a:srgbClr val="800000"/>
              </a:solidFill>
            </a:endParaRPr>
          </a:p>
          <a:p>
            <a:pPr>
              <a:buNone/>
            </a:pPr>
            <a:r>
              <a:rPr lang="en-US" b="1" dirty="0"/>
              <a:t>	“Would I be ok if this were on the front page of the newspaper or the lead story on the evening news?”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/>
              <a:t>		If unsure, seek advice.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/>
              <a:t>		</a:t>
            </a:r>
            <a:endParaRPr lang="en-US" sz="1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30CE353-B27F-A3F9-5868-25CE98D08A95}"/>
              </a:ext>
            </a:extLst>
          </p:cNvPr>
          <p:cNvSpPr/>
          <p:nvPr/>
        </p:nvSpPr>
        <p:spPr>
          <a:xfrm>
            <a:off x="1371600" y="795906"/>
            <a:ext cx="9296400" cy="51435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100" b="1" dirty="0">
                <a:solidFill>
                  <a:schemeClr val="bg1"/>
                </a:solidFill>
              </a:rPr>
              <a:t>ETHICS TRAINING</a:t>
            </a:r>
            <a:endParaRPr lang="en-US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708420"/>
      </p:ext>
    </p:extLst>
  </p:cSld>
  <p:clrMapOvr>
    <a:masterClrMapping/>
  </p:clrMapOvr>
  <p:transition>
    <p:fade thruBlk="1"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57E9E-52D3-6F04-4577-554CCE4E7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>
            <a:extLst>
              <a:ext uri="{FF2B5EF4-FFF2-40B4-BE49-F238E27FC236}">
                <a16:creationId xmlns:a16="http://schemas.microsoft.com/office/drawing/2014/main" id="{D3C1F27C-1B2C-E905-3A2F-AE1A4F1E085A}"/>
              </a:ext>
            </a:extLst>
          </p:cNvPr>
          <p:cNvSpPr>
            <a:spLocks noGrp="1" noRot="1" noChangeArrowheads="1"/>
          </p:cNvSpPr>
          <p:nvPr>
            <p:ph idx="1"/>
          </p:nvPr>
        </p:nvSpPr>
        <p:spPr>
          <a:xfrm>
            <a:off x="1371600" y="1524000"/>
            <a:ext cx="9296400" cy="4419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endParaRPr lang="en-US" sz="375" b="1" dirty="0"/>
          </a:p>
          <a:p>
            <a:pPr>
              <a:buNone/>
            </a:pPr>
            <a:r>
              <a:rPr lang="en-US" dirty="0"/>
              <a:t>	</a:t>
            </a:r>
            <a:r>
              <a:rPr lang="en-US" sz="2400" b="1" dirty="0">
                <a:solidFill>
                  <a:srgbClr val="800000"/>
                </a:solidFill>
              </a:rPr>
              <a:t>The “Front Page Test” (signs it might not be </a:t>
            </a:r>
            <a:r>
              <a:rPr lang="en-US" sz="2200" b="1" dirty="0">
                <a:solidFill>
                  <a:srgbClr val="800000"/>
                </a:solidFill>
              </a:rPr>
              <a:t>good)</a:t>
            </a:r>
          </a:p>
          <a:p>
            <a:pPr>
              <a:buNone/>
            </a:pPr>
            <a:endParaRPr lang="en-US" sz="2200" b="1" dirty="0">
              <a:solidFill>
                <a:srgbClr val="800000"/>
              </a:solidFill>
            </a:endParaRPr>
          </a:p>
          <a:p>
            <a:pPr>
              <a:buNone/>
            </a:pPr>
            <a:r>
              <a:rPr lang="en-US" sz="2200" b="1" dirty="0"/>
              <a:t>	The Shame Factor</a:t>
            </a:r>
          </a:p>
          <a:p>
            <a:pPr>
              <a:buNone/>
            </a:pPr>
            <a:endParaRPr lang="en-US" sz="2200" b="1" dirty="0"/>
          </a:p>
          <a:p>
            <a:pPr>
              <a:buNone/>
            </a:pPr>
            <a:r>
              <a:rPr lang="en-US" sz="2200" b="1" dirty="0"/>
              <a:t>	Its Permanence</a:t>
            </a:r>
          </a:p>
          <a:p>
            <a:pPr>
              <a:buNone/>
            </a:pPr>
            <a:endParaRPr lang="en-US" sz="2200" b="1" dirty="0"/>
          </a:p>
          <a:p>
            <a:pPr>
              <a:buNone/>
            </a:pPr>
            <a:r>
              <a:rPr lang="en-US" sz="2200" b="1" dirty="0"/>
              <a:t>	Public Disclosure of Sensitive Information</a:t>
            </a:r>
          </a:p>
          <a:p>
            <a:pPr>
              <a:buNone/>
            </a:pPr>
            <a:endParaRPr lang="en-US" sz="2200" b="1" dirty="0"/>
          </a:p>
          <a:p>
            <a:pPr>
              <a:buNone/>
            </a:pPr>
            <a:r>
              <a:rPr lang="en-US" sz="2200" b="1" dirty="0"/>
              <a:t>	Lack of Proper Context</a:t>
            </a:r>
            <a:endParaRPr lang="en-US" sz="2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F3DDB9A-A785-227A-7FF3-426E2E4B66BA}"/>
              </a:ext>
            </a:extLst>
          </p:cNvPr>
          <p:cNvSpPr/>
          <p:nvPr/>
        </p:nvSpPr>
        <p:spPr>
          <a:xfrm>
            <a:off x="1371600" y="685800"/>
            <a:ext cx="9296400" cy="51435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100" b="1" dirty="0">
                <a:solidFill>
                  <a:schemeClr val="bg1"/>
                </a:solidFill>
              </a:rPr>
              <a:t>ETHICS TRAINING</a:t>
            </a:r>
            <a:endParaRPr lang="en-US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438360"/>
      </p:ext>
    </p:extLst>
  </p:cSld>
  <p:clrMapOvr>
    <a:masterClrMapping/>
  </p:clrMapOvr>
  <p:transition>
    <p:fade thruBlk="1"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61A45-F8EE-0179-B6A4-09281BCD7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>
            <a:extLst>
              <a:ext uri="{FF2B5EF4-FFF2-40B4-BE49-F238E27FC236}">
                <a16:creationId xmlns:a16="http://schemas.microsoft.com/office/drawing/2014/main" id="{76E81A8D-7373-00E8-56C7-1D6437662118}"/>
              </a:ext>
            </a:extLst>
          </p:cNvPr>
          <p:cNvSpPr>
            <a:spLocks noGrp="1" noRot="1" noChangeArrowheads="1"/>
          </p:cNvSpPr>
          <p:nvPr>
            <p:ph idx="1"/>
          </p:nvPr>
        </p:nvSpPr>
        <p:spPr>
          <a:xfrm>
            <a:off x="1371600" y="1943100"/>
            <a:ext cx="9296400" cy="3600450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None/>
            </a:pPr>
            <a:endParaRPr lang="en-US" sz="375" b="1" dirty="0"/>
          </a:p>
          <a:p>
            <a:pPr>
              <a:buNone/>
            </a:pPr>
            <a:r>
              <a:rPr lang="en-US" dirty="0"/>
              <a:t>	</a:t>
            </a:r>
            <a:r>
              <a:rPr lang="en-US" b="1" dirty="0">
                <a:solidFill>
                  <a:srgbClr val="800000"/>
                </a:solidFill>
              </a:rPr>
              <a:t>Contribute to the Ethical Culture</a:t>
            </a:r>
          </a:p>
          <a:p>
            <a:pPr>
              <a:buNone/>
            </a:pPr>
            <a:endParaRPr lang="en-US" b="1" dirty="0">
              <a:solidFill>
                <a:srgbClr val="800000"/>
              </a:solidFill>
            </a:endParaRPr>
          </a:p>
          <a:p>
            <a:pPr>
              <a:buNone/>
            </a:pPr>
            <a:r>
              <a:rPr lang="en-US" b="1" dirty="0"/>
              <a:t>		Set the good example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/>
              <a:t>		See something, say something (speak up)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/>
              <a:t>		Support others in doing the right 	thing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sz="1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6F07119-366C-1AEA-B240-57F949FE75E4}"/>
              </a:ext>
            </a:extLst>
          </p:cNvPr>
          <p:cNvSpPr/>
          <p:nvPr/>
        </p:nvSpPr>
        <p:spPr>
          <a:xfrm>
            <a:off x="1371600" y="762350"/>
            <a:ext cx="9372600" cy="51435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100" b="1" dirty="0">
                <a:solidFill>
                  <a:schemeClr val="bg1"/>
                </a:solidFill>
              </a:rPr>
              <a:t>ETHICS TRAINING</a:t>
            </a:r>
            <a:endParaRPr lang="en-US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886698"/>
      </p:ext>
    </p:extLst>
  </p:cSld>
  <p:clrMapOvr>
    <a:masterClrMapping/>
  </p:clrMapOvr>
  <p:transition>
    <p:fade thruBlk="1"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1295400" y="1752600"/>
            <a:ext cx="9296400" cy="4419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endParaRPr lang="en-US" sz="375" b="1" dirty="0"/>
          </a:p>
          <a:p>
            <a:pPr marL="0" indent="0" algn="ctr">
              <a:buClrTx/>
              <a:buNone/>
            </a:pPr>
            <a:r>
              <a:rPr lang="en-US" sz="2200" b="1" dirty="0"/>
              <a:t>Ethical Principles and Ethical Values</a:t>
            </a:r>
          </a:p>
          <a:p>
            <a:pPr marL="0" indent="0" algn="ctr">
              <a:buClrTx/>
              <a:buNone/>
            </a:pPr>
            <a:r>
              <a:rPr lang="en-US" sz="2200" b="1" dirty="0"/>
              <a:t>are TWO Different Things</a:t>
            </a:r>
          </a:p>
          <a:p>
            <a:pPr marL="0" indent="0" algn="ctr">
              <a:buClrTx/>
              <a:buNone/>
            </a:pPr>
            <a:endParaRPr lang="en-US" sz="2200" b="1" dirty="0"/>
          </a:p>
          <a:p>
            <a:pPr marL="0" indent="0" algn="ctr">
              <a:buClrTx/>
              <a:buNone/>
            </a:pPr>
            <a:r>
              <a:rPr lang="en-US" sz="2200" b="1" dirty="0"/>
              <a:t> In fraud prevention, we’ve spent our history on developing the Principles and ignoring the Values</a:t>
            </a:r>
          </a:p>
          <a:p>
            <a:pPr marL="0" indent="0" algn="ctr">
              <a:buClrTx/>
              <a:buNone/>
            </a:pPr>
            <a:endParaRPr lang="en-US" sz="2200" b="1" dirty="0"/>
          </a:p>
          <a:p>
            <a:pPr marL="0" indent="0" algn="ctr">
              <a:buClrTx/>
              <a:buNone/>
            </a:pPr>
            <a:r>
              <a:rPr lang="en-US" sz="2200" b="1" dirty="0"/>
              <a:t>Efforts should focus on adding the training and discussion of ethical values to our training program</a:t>
            </a:r>
          </a:p>
          <a:p>
            <a:pPr marL="0" indent="0" algn="ctr">
              <a:buClrTx/>
              <a:buNone/>
            </a:pPr>
            <a:endParaRPr lang="en-US" sz="1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D02BD7F-09FE-FB83-0D84-5D619583D34F}"/>
              </a:ext>
            </a:extLst>
          </p:cNvPr>
          <p:cNvSpPr/>
          <p:nvPr/>
        </p:nvSpPr>
        <p:spPr>
          <a:xfrm>
            <a:off x="1295400" y="800100"/>
            <a:ext cx="9296400" cy="51435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ETHICS</a:t>
            </a:r>
            <a:endParaRPr lang="en-US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594276"/>
      </p:ext>
    </p:extLst>
  </p:cSld>
  <p:clrMapOvr>
    <a:masterClrMapping/>
  </p:clrMapOvr>
  <p:transition>
    <p:fade thruBlk="1"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639181" y="2909316"/>
            <a:ext cx="5324475" cy="3124200"/>
          </a:xfrm>
        </p:spPr>
        <p:txBody>
          <a:bodyPr/>
          <a:lstStyle/>
          <a:p>
            <a:r>
              <a:rPr lang="en-US" sz="1600" b="1" dirty="0"/>
              <a:t>STEVE DAWSON CPA, CFE</a:t>
            </a:r>
          </a:p>
          <a:p>
            <a:endParaRPr lang="en-US" sz="1600" b="1" dirty="0"/>
          </a:p>
          <a:p>
            <a:r>
              <a:rPr lang="en-US" sz="1600" b="1" dirty="0">
                <a:latin typeface="Baskerville Old Face" panose="02020602080505020303" pitchFamily="18" charset="0"/>
              </a:rPr>
              <a:t>Dawson Forensic Analytics, P.L.L.C.</a:t>
            </a:r>
          </a:p>
          <a:p>
            <a:r>
              <a:rPr lang="en-US" sz="1600" b="1" dirty="0">
                <a:latin typeface="Baskerville Old Face" panose="02020602080505020303" pitchFamily="18" charset="0"/>
              </a:rPr>
              <a:t>d/b/a DFG FORENSIC ACCOUNTING SERVICES</a:t>
            </a:r>
          </a:p>
          <a:p>
            <a:endParaRPr lang="en-US" sz="1600" b="1" dirty="0">
              <a:latin typeface="Baskerville Old Face" panose="02020602080505020303" pitchFamily="18" charset="0"/>
            </a:endParaRPr>
          </a:p>
          <a:p>
            <a:r>
              <a:rPr lang="en-US" sz="1600" b="1" dirty="0"/>
              <a:t>3331 70</a:t>
            </a:r>
            <a:r>
              <a:rPr lang="en-US" sz="1600" b="1" baseline="30000" dirty="0"/>
              <a:t>TH</a:t>
            </a:r>
            <a:r>
              <a:rPr lang="en-US" sz="1600" b="1" dirty="0"/>
              <a:t> Street, Suite 300</a:t>
            </a:r>
          </a:p>
          <a:p>
            <a:r>
              <a:rPr lang="en-US" sz="1600" b="1" dirty="0"/>
              <a:t>Lubbock, Texas 79413</a:t>
            </a:r>
          </a:p>
          <a:p>
            <a:r>
              <a:rPr lang="en-US" sz="1600" b="1" dirty="0"/>
              <a:t>806-368-5779</a:t>
            </a:r>
          </a:p>
          <a:p>
            <a:endParaRPr lang="en-US" sz="1600" b="1" dirty="0"/>
          </a:p>
          <a:p>
            <a:r>
              <a:rPr lang="en-US" sz="1600" b="1" dirty="0"/>
              <a:t>E-mail:  steve@dfgfas.com</a:t>
            </a:r>
            <a:r>
              <a:rPr lang="en-US" sz="1400" dirty="0"/>
              <a:t> </a:t>
            </a:r>
          </a:p>
          <a:p>
            <a:r>
              <a:rPr lang="en-US" sz="1600" b="1" dirty="0"/>
              <a:t>www.dawsonforensicgroup.com</a:t>
            </a:r>
            <a:r>
              <a:rPr lang="en-US" sz="1400" dirty="0"/>
              <a:t>                                   </a:t>
            </a:r>
            <a:endParaRPr lang="en-US" sz="1600" dirty="0"/>
          </a:p>
        </p:txBody>
      </p:sp>
      <p:pic>
        <p:nvPicPr>
          <p:cNvPr id="2" name="Picture 1" descr="Logo, company name">
            <a:extLst>
              <a:ext uri="{FF2B5EF4-FFF2-40B4-BE49-F238E27FC236}">
                <a16:creationId xmlns:a16="http://schemas.microsoft.com/office/drawing/2014/main" id="{252DA6E4-12CB-23B7-5143-A9C6C4C19C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657600"/>
            <a:ext cx="2223516" cy="2223516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22888BA-5CF0-E60C-C759-C20EED652AC9}"/>
              </a:ext>
            </a:extLst>
          </p:cNvPr>
          <p:cNvSpPr/>
          <p:nvPr/>
        </p:nvSpPr>
        <p:spPr>
          <a:xfrm>
            <a:off x="914400" y="838200"/>
            <a:ext cx="10287000" cy="1417637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0">
            <a:scrgbClr r="0" g="0" b="0"/>
          </a:lnRef>
          <a:fillRef idx="2">
            <a:scrgbClr r="0" g="0" b="0"/>
          </a:fillRef>
          <a:effectRef idx="1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2026 INTERNAL FRAUD UPDATE:</a:t>
            </a:r>
          </a:p>
          <a:p>
            <a:endParaRPr lang="en-US" sz="2000" b="1" dirty="0">
              <a:solidFill>
                <a:schemeClr val="bg1"/>
              </a:solidFill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Current Issues in Anti-Fraud Program Internal Controls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75680"/>
      </p:ext>
    </p:extLst>
  </p:cSld>
  <p:clrMapOvr>
    <a:masterClrMapping/>
  </p:clrMapOvr>
  <p:transition>
    <p:fade thruBlk="1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B5E9ED9A02D84BB4B03C9500D38EBB" ma:contentTypeVersion="18" ma:contentTypeDescription="Create a new document." ma:contentTypeScope="" ma:versionID="26dd34943c38fe01a509700e4dc330e8">
  <xsd:schema xmlns:xsd="http://www.w3.org/2001/XMLSchema" xmlns:xs="http://www.w3.org/2001/XMLSchema" xmlns:p="http://schemas.microsoft.com/office/2006/metadata/properties" xmlns:ns2="a1423752-b811-436b-afca-0f8d092731a4" xmlns:ns3="df89378e-98d0-4db0-bd80-b9b74dc26d3f" xmlns:ns4="d5fb5904-caef-4da1-8169-4bd867b2df20" targetNamespace="http://schemas.microsoft.com/office/2006/metadata/properties" ma:root="true" ma:fieldsID="01f3051f0fc84717ed9a710979a0bceb" ns2:_="" ns3:_="" ns4:_="">
    <xsd:import namespace="a1423752-b811-436b-afca-0f8d092731a4"/>
    <xsd:import namespace="df89378e-98d0-4db0-bd80-b9b74dc26d3f"/>
    <xsd:import namespace="d5fb5904-caef-4da1-8169-4bd867b2df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423752-b811-436b-afca-0f8d092731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9d01861-f949-44bf-bdee-a826cdcd94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89378e-98d0-4db0-bd80-b9b74dc26d3f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fb5904-caef-4da1-8169-4bd867b2df20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618af3a-538b-4321-811c-9f8d51e892d3}" ma:internalName="TaxCatchAll" ma:showField="CatchAllData" ma:web="d5fb5904-caef-4da1-8169-4bd867b2df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756696D-914F-49B7-8B6B-32F20EFAD9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1423752-b811-436b-afca-0f8d092731a4"/>
    <ds:schemaRef ds:uri="df89378e-98d0-4db0-bd80-b9b74dc26d3f"/>
    <ds:schemaRef ds:uri="d5fb5904-caef-4da1-8169-4bd867b2df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931F468-C7C8-4B7C-9DB6-0E7163FDFD4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12344</TotalTime>
  <Words>2939</Words>
  <Application>Microsoft Office PowerPoint</Application>
  <PresentationFormat>Widescreen</PresentationFormat>
  <Paragraphs>718</Paragraphs>
  <Slides>74</Slides>
  <Notes>70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82" baseType="lpstr">
      <vt:lpstr>Arial</vt:lpstr>
      <vt:lpstr>Baskerville Old Face</vt:lpstr>
      <vt:lpstr>Times New Roman</vt:lpstr>
      <vt:lpstr>Verdana</vt:lpstr>
      <vt:lpstr>Wingdings</vt:lpstr>
      <vt:lpstr>Wingdings 2</vt:lpstr>
      <vt:lpstr>Aspect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Abuse of Position Fraud</vt:lpstr>
      <vt:lpstr>Abuse of Position</vt:lpstr>
      <vt:lpstr>Abuse of Position</vt:lpstr>
      <vt:lpstr>Abuse of Position</vt:lpstr>
      <vt:lpstr>Abuse of Position – Culprit #1</vt:lpstr>
      <vt:lpstr>Abuse of Position – Culprit #1</vt:lpstr>
      <vt:lpstr>Abuse of Position – Culprit #1</vt:lpstr>
      <vt:lpstr>Abuse of Position – Culprit #1</vt:lpstr>
      <vt:lpstr>Abuse of Position – Culprit #1b</vt:lpstr>
      <vt:lpstr>Abuse of Position – Culprit #2</vt:lpstr>
      <vt:lpstr>Abuse of Position – Culprit #3</vt:lpstr>
      <vt:lpstr>Abuse of Position – Culprit #3</vt:lpstr>
      <vt:lpstr>Fraud Prevention</vt:lpstr>
      <vt:lpstr>Getting Back to the Basics</vt:lpstr>
      <vt:lpstr>Getting Back to the Basics</vt:lpstr>
      <vt:lpstr>Getting Back to the Basics</vt:lpstr>
      <vt:lpstr>Getting Back to the Basics</vt:lpstr>
      <vt:lpstr>Abuse of Position – Culprit #4</vt:lpstr>
      <vt:lpstr>What do you think the approval threshold was? </vt:lpstr>
      <vt:lpstr>What do you think the approval threshold was? </vt:lpstr>
      <vt:lpstr>Getting Back to the Basics</vt:lpstr>
      <vt:lpstr>Abuse of Position – Culprit #5 – Nepotism “A House of Cards”</vt:lpstr>
      <vt:lpstr>Abuse of Position – Culprit #5 – Nepotism “A House of Cards”</vt:lpstr>
      <vt:lpstr>Getting Back to the Basics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Fraud</dc:title>
  <dc:creator>Steve Dawson, CPA, CFE</dc:creator>
  <cp:lastModifiedBy>Steve Dawson</cp:lastModifiedBy>
  <cp:revision>1500</cp:revision>
  <cp:lastPrinted>2015-07-21T19:18:54Z</cp:lastPrinted>
  <dcterms:created xsi:type="dcterms:W3CDTF">2007-10-25T12:23:41Z</dcterms:created>
  <dcterms:modified xsi:type="dcterms:W3CDTF">2026-10-22T15:09:26Z</dcterms:modified>
</cp:coreProperties>
</file>