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31"/>
  </p:notesMasterIdLst>
  <p:handoutMasterIdLst>
    <p:handoutMasterId r:id="rId32"/>
  </p:handoutMasterIdLst>
  <p:sldIdLst>
    <p:sldId id="447" r:id="rId6"/>
    <p:sldId id="442" r:id="rId7"/>
    <p:sldId id="482" r:id="rId8"/>
    <p:sldId id="448" r:id="rId9"/>
    <p:sldId id="443" r:id="rId10"/>
    <p:sldId id="449" r:id="rId11"/>
    <p:sldId id="485" r:id="rId12"/>
    <p:sldId id="444" r:id="rId13"/>
    <p:sldId id="466" r:id="rId14"/>
    <p:sldId id="465" r:id="rId15"/>
    <p:sldId id="467" r:id="rId16"/>
    <p:sldId id="468" r:id="rId17"/>
    <p:sldId id="469" r:id="rId18"/>
    <p:sldId id="470" r:id="rId19"/>
    <p:sldId id="471" r:id="rId20"/>
    <p:sldId id="472" r:id="rId21"/>
    <p:sldId id="473" r:id="rId22"/>
    <p:sldId id="479" r:id="rId23"/>
    <p:sldId id="475" r:id="rId24"/>
    <p:sldId id="484" r:id="rId25"/>
    <p:sldId id="480" r:id="rId26"/>
    <p:sldId id="476" r:id="rId27"/>
    <p:sldId id="477" r:id="rId28"/>
    <p:sldId id="478" r:id="rId29"/>
    <p:sldId id="483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BC9A52-A0FB-5CBE-B8A5-1E7C96F504B3}" name="Melody Dealing" initials="MD" userId="S::mdealing@scic.com::6235eb48-f7cc-4eac-b518-678ff40f86b1" providerId="AD"/>
  <p188:author id="{0B1BBEA8-DADA-D3B5-FE2E-054B64F6E952}" name="Carol Crysup" initials="CC" userId="S::ccrysup@scic.com::6bf66aa6-3536-4890-9b47-4e071241d2c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0CE94-4197-4A68-B346-C6B804EB20FE}" v="1" dt="2025-10-22T18:40:42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81728" autoAdjust="0"/>
  </p:normalViewPr>
  <p:slideViewPr>
    <p:cSldViewPr>
      <p:cViewPr varScale="1">
        <p:scale>
          <a:sx n="51" d="100"/>
          <a:sy n="51" d="100"/>
        </p:scale>
        <p:origin x="17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8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975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6647" tIns="48325" rIns="96647" bIns="483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0"/>
            <a:ext cx="3169920" cy="481728"/>
          </a:xfrm>
          <a:prstGeom prst="rect">
            <a:avLst/>
          </a:prstGeom>
        </p:spPr>
        <p:txBody>
          <a:bodyPr vert="horz" lIns="96647" tIns="48325" rIns="96647" bIns="48325" rtlCol="0"/>
          <a:lstStyle>
            <a:lvl1pPr algn="r">
              <a:defRPr sz="1200"/>
            </a:lvl1pPr>
          </a:lstStyle>
          <a:p>
            <a:fld id="{EC2E1331-7EC2-4CF0-98EC-C8B58251C01B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5" rIns="96647" bIns="483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9"/>
            <a:ext cx="5852160" cy="3780472"/>
          </a:xfrm>
          <a:prstGeom prst="rect">
            <a:avLst/>
          </a:prstGeom>
        </p:spPr>
        <p:txBody>
          <a:bodyPr vert="horz" lIns="96647" tIns="48325" rIns="96647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1727"/>
          </a:xfrm>
          <a:prstGeom prst="rect">
            <a:avLst/>
          </a:prstGeom>
        </p:spPr>
        <p:txBody>
          <a:bodyPr vert="horz" lIns="96647" tIns="48325" rIns="96647" bIns="483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4"/>
            <a:ext cx="3169920" cy="481727"/>
          </a:xfrm>
          <a:prstGeom prst="rect">
            <a:avLst/>
          </a:prstGeom>
        </p:spPr>
        <p:txBody>
          <a:bodyPr vert="horz" lIns="96647" tIns="48325" rIns="96647" bIns="48325" rtlCol="0" anchor="b"/>
          <a:lstStyle>
            <a:lvl1pPr algn="r">
              <a:defRPr sz="1200"/>
            </a:lvl1pPr>
          </a:lstStyle>
          <a:p>
            <a:fld id="{F83D7716-6DBD-4968-B5EC-BF7C92846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20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Discuss need for organizational chart and post-Boy Scout litigation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36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Security company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10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School example regarding assessment and looking for silos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72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85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review Facility Use Agreement and necessary controls regarding children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388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Review Facility Use Agreement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983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408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Central Controller 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2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notes: Discuss how third-party building usage ties into risk culture of the organization.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D7716-6DBD-4968-B5EC-BF7C92846FCF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2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25" y="331788"/>
            <a:ext cx="8455025" cy="990600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2238" y="1331913"/>
            <a:ext cx="6400800" cy="519112"/>
          </a:xfrm>
          <a:effectLst>
            <a:outerShdw dist="17961" dir="2700000" algn="ctr" rotWithShape="0">
              <a:srgbClr val="000000"/>
            </a:outerShdw>
          </a:effec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FF33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97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87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5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2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95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5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68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A5FFD42-9A5F-41A0-95D0-A0D24BF3D1A5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C4C8E8-3045-4961-98C0-319620AF78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ADCEB2-192B-F18A-F2B4-9EC4D5B5D3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Structure of the Organization</a:t>
            </a:r>
          </a:p>
        </p:txBody>
      </p:sp>
      <p:pic>
        <p:nvPicPr>
          <p:cNvPr id="5" name="Picture 4" descr="A green sign with white text&#10;&#10;Description automatically generated">
            <a:extLst>
              <a:ext uri="{FF2B5EF4-FFF2-40B4-BE49-F238E27FC236}">
                <a16:creationId xmlns:a16="http://schemas.microsoft.com/office/drawing/2014/main" id="{E474552B-A997-992F-33E2-C3117C424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7" y="0"/>
            <a:ext cx="9144000" cy="6858000"/>
          </a:xfrm>
          <a:prstGeom prst="rect">
            <a:avLst/>
          </a:prstGeom>
        </p:spPr>
      </p:pic>
      <p:pic>
        <p:nvPicPr>
          <p:cNvPr id="7" name="Picture 6" descr="A blue square with white text&#10;&#10;Description automatically generated">
            <a:extLst>
              <a:ext uri="{FF2B5EF4-FFF2-40B4-BE49-F238E27FC236}">
                <a16:creationId xmlns:a16="http://schemas.microsoft.com/office/drawing/2014/main" id="{184EE134-B631-1164-18A8-14DAF011F0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105400"/>
            <a:ext cx="4038600" cy="14532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69C4F1-7891-3355-E93C-54CED4757A3D}"/>
              </a:ext>
            </a:extLst>
          </p:cNvPr>
          <p:cNvSpPr txBox="1"/>
          <p:nvPr/>
        </p:nvSpPr>
        <p:spPr>
          <a:xfrm>
            <a:off x="533400" y="5334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B050"/>
                </a:solidFill>
              </a:rPr>
              <a:t>How Do we Determine the ENTIRE Scope of the Operations of the Church?  </a:t>
            </a:r>
          </a:p>
        </p:txBody>
      </p:sp>
    </p:spTree>
    <p:extLst>
      <p:ext uri="{BB962C8B-B14F-4D97-AF65-F5344CB8AC3E}">
        <p14:creationId xmlns:p14="http://schemas.microsoft.com/office/powerpoint/2010/main" val="3059666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59CE-D258-807C-0F83-E0AABD84C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 dirty="0"/>
              <a:t>Building Usage /</a:t>
            </a:r>
            <a:br>
              <a:rPr lang="en-US" dirty="0"/>
            </a:br>
            <a:r>
              <a:rPr lang="en-US" dirty="0"/>
              <a:t> Third-Party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2482-DC74-A01A-BBC6-335F13175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Boy Scouts Settlement</a:t>
            </a:r>
          </a:p>
          <a:p>
            <a:r>
              <a:rPr lang="en-US" sz="2800" dirty="0"/>
              <a:t>82,000 claims</a:t>
            </a:r>
          </a:p>
          <a:p>
            <a:r>
              <a:rPr lang="en-US" sz="2800" dirty="0"/>
              <a:t>Scouts filed for Bankruptcy – May 2020</a:t>
            </a:r>
          </a:p>
          <a:p>
            <a:r>
              <a:rPr lang="en-US" sz="2800" dirty="0"/>
              <a:t>Settlement in 2021 did not release the third parties who chartered the organization</a:t>
            </a:r>
          </a:p>
          <a:p>
            <a:r>
              <a:rPr lang="en-US" sz="2800" dirty="0"/>
              <a:t>Resolution with BSA paid $850MM into fund  </a:t>
            </a:r>
          </a:p>
          <a:p>
            <a:r>
              <a:rPr lang="en-US" sz="2800" dirty="0"/>
              <a:t>Charter Organizations – July 2021 third parties were not released</a:t>
            </a:r>
          </a:p>
          <a:p>
            <a:r>
              <a:rPr lang="en-US" sz="2800" dirty="0"/>
              <a:t>Settlement over $2Billion now as third parties have added to settlement fund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E31CB715-F57C-BFCE-3932-CF94C458E6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30" y="0"/>
            <a:ext cx="9314329" cy="1447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9D3209-95EF-1C7A-FD00-9E55DD7D9AF4}"/>
              </a:ext>
            </a:extLst>
          </p:cNvPr>
          <p:cNvSpPr txBox="1"/>
          <p:nvPr/>
        </p:nvSpPr>
        <p:spPr>
          <a:xfrm>
            <a:off x="-17929" y="0"/>
            <a:ext cx="91619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Building Usage /</a:t>
            </a:r>
            <a:br>
              <a:rPr lang="en-US" sz="4000" b="1" dirty="0">
                <a:solidFill>
                  <a:srgbClr val="00B050"/>
                </a:solidFill>
              </a:rPr>
            </a:br>
            <a:r>
              <a:rPr lang="en-US" sz="4000" b="1" dirty="0">
                <a:solidFill>
                  <a:srgbClr val="00B050"/>
                </a:solidFill>
              </a:rPr>
              <a:t> Third-Party Liability</a:t>
            </a:r>
          </a:p>
        </p:txBody>
      </p:sp>
    </p:spTree>
    <p:extLst>
      <p:ext uri="{BB962C8B-B14F-4D97-AF65-F5344CB8AC3E}">
        <p14:creationId xmlns:p14="http://schemas.microsoft.com/office/powerpoint/2010/main" val="4133614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DB582-1752-5E4C-1A23-9E51DA17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449763"/>
          </a:xfrm>
        </p:spPr>
        <p:txBody>
          <a:bodyPr/>
          <a:lstStyle/>
          <a:p>
            <a:r>
              <a:rPr lang="en-US" sz="2800" dirty="0">
                <a:solidFill>
                  <a:srgbClr val="00B050"/>
                </a:solidFill>
              </a:rPr>
              <a:t>Third-Party Liability – an organization is held responsible for the harmful actions of another.</a:t>
            </a:r>
          </a:p>
          <a:p>
            <a:pPr lvl="1"/>
            <a:r>
              <a:rPr lang="en-US" dirty="0"/>
              <a:t>This is important as it relates to use of facilities.</a:t>
            </a:r>
          </a:p>
          <a:p>
            <a:pPr lvl="1"/>
            <a:r>
              <a:rPr lang="en-US" dirty="0"/>
              <a:t>Example: child abuse on premises. You will normally see not only the organization conducting the programming sued, but they will bring in any third-party they can and those parties will have to buy their way out.  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7C03A56A-43D2-C025-C08F-67D0AC8EA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447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C9B2F4-422E-769B-226E-1BDC0FD5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457200" y="-2286000"/>
            <a:ext cx="8229600" cy="6172200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/ THIRD PARTY</a:t>
            </a:r>
          </a:p>
        </p:txBody>
      </p:sp>
    </p:spTree>
    <p:extLst>
      <p:ext uri="{BB962C8B-B14F-4D97-AF65-F5344CB8AC3E}">
        <p14:creationId xmlns:p14="http://schemas.microsoft.com/office/powerpoint/2010/main" val="312754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5DAE3-30B0-9974-80C4-222C50DEB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3048000"/>
          </a:xfrm>
        </p:spPr>
        <p:txBody>
          <a:bodyPr/>
          <a:lstStyle/>
          <a:p>
            <a:r>
              <a:rPr lang="en-US" dirty="0"/>
              <a:t>This is not limited to chartering; it is much larger in scope.</a:t>
            </a:r>
          </a:p>
          <a:p>
            <a:r>
              <a:rPr lang="en-US" dirty="0">
                <a:solidFill>
                  <a:srgbClr val="00B050"/>
                </a:solidFill>
              </a:rPr>
              <a:t>Important to understand the following creates third-party liability also:</a:t>
            </a:r>
          </a:p>
          <a:p>
            <a:pPr lvl="1"/>
            <a:r>
              <a:rPr lang="en-US" dirty="0"/>
              <a:t>Gym Usage</a:t>
            </a:r>
          </a:p>
          <a:p>
            <a:pPr lvl="1"/>
            <a:r>
              <a:rPr lang="en-US" dirty="0"/>
              <a:t>Soccer Fields</a:t>
            </a:r>
          </a:p>
          <a:p>
            <a:pPr lvl="1"/>
            <a:r>
              <a:rPr lang="en-US" dirty="0"/>
              <a:t>Building Usage</a:t>
            </a:r>
          </a:p>
          <a:p>
            <a:pPr lvl="1"/>
            <a:r>
              <a:rPr lang="en-US" dirty="0"/>
              <a:t>Other organizations using facilities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Let’s visit on this – What outside organizations use your facilities?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1CDE3778-C21E-9D0F-B441-6CBE46888F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532FE9-09BC-43EC-6307-9C7761BE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-152400" y="-1752599"/>
            <a:ext cx="9296400" cy="5181599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/ THIRD-PARTY LIABILITY</a:t>
            </a:r>
          </a:p>
        </p:txBody>
      </p:sp>
    </p:spTree>
    <p:extLst>
      <p:ext uri="{BB962C8B-B14F-4D97-AF65-F5344CB8AC3E}">
        <p14:creationId xmlns:p14="http://schemas.microsoft.com/office/powerpoint/2010/main" val="1059652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34CB3-9D15-94CE-68FE-DC797CB3B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92276"/>
            <a:ext cx="8229600" cy="4891086"/>
          </a:xfrm>
        </p:spPr>
        <p:txBody>
          <a:bodyPr/>
          <a:lstStyle/>
          <a:p>
            <a:r>
              <a:rPr lang="en-US" dirty="0"/>
              <a:t>Who else is watching the risk of third-party liability?</a:t>
            </a:r>
          </a:p>
          <a:p>
            <a:pPr lvl="1"/>
            <a:r>
              <a:rPr lang="en-US" dirty="0"/>
              <a:t>Insurance carriers are taking note and increasing their underwriting criteria around building usage.</a:t>
            </a:r>
          </a:p>
          <a:p>
            <a:pPr lvl="1"/>
            <a:r>
              <a:rPr lang="en-US" dirty="0"/>
              <a:t>Narrower guidelines</a:t>
            </a:r>
          </a:p>
          <a:p>
            <a:pPr lvl="1"/>
            <a:r>
              <a:rPr lang="en-US" dirty="0"/>
              <a:t>Wanting Additional Insured status captured</a:t>
            </a:r>
          </a:p>
          <a:p>
            <a:pPr lvl="1"/>
            <a:r>
              <a:rPr lang="en-US" dirty="0"/>
              <a:t>Reviewing who uses the facilities</a:t>
            </a:r>
          </a:p>
          <a:p>
            <a:pPr lvl="1"/>
            <a:r>
              <a:rPr lang="en-US" dirty="0"/>
              <a:t>Difficult to find coverage for churches who are a chartering organization of Boy Scouts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B816CFA8-4314-573B-7544-8EB012DF0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92E824-A795-920A-3E50-EC189043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/ THIRD-PARTY LIABILITY</a:t>
            </a:r>
          </a:p>
        </p:txBody>
      </p:sp>
    </p:spTree>
    <p:extLst>
      <p:ext uri="{BB962C8B-B14F-4D97-AF65-F5344CB8AC3E}">
        <p14:creationId xmlns:p14="http://schemas.microsoft.com/office/powerpoint/2010/main" val="3489872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40EAA-A4F3-E7A4-E57C-66A3F1BF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/>
              <a:t>Who are “WE”?</a:t>
            </a:r>
          </a:p>
          <a:p>
            <a:pPr lvl="1"/>
            <a:r>
              <a:rPr lang="en-US" dirty="0"/>
              <a:t>Who is using the facilities?</a:t>
            </a:r>
          </a:p>
          <a:p>
            <a:pPr lvl="1"/>
            <a:r>
              <a:rPr lang="en-US" dirty="0"/>
              <a:t>Get a comprehensive listing.</a:t>
            </a:r>
          </a:p>
          <a:p>
            <a:pPr lvl="1"/>
            <a:r>
              <a:rPr lang="en-US" dirty="0"/>
              <a:t>Ask all leadership to let you know. Most of my churches do not have any idea of all the building usage that is creating third-party liability. Centralize this. Eliminate silos.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What is your process? </a:t>
            </a:r>
            <a:r>
              <a:rPr lang="en-US" dirty="0"/>
              <a:t>Let’s not wait for a crisis. – Claims example: Hawaii Church 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ABEFE262-F3E6-8E06-0642-C28B5AD16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47E9A3-7DCD-1FB3-A2C0-89D36698C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/ THIRD-PARTY LIABILITY</a:t>
            </a:r>
          </a:p>
        </p:txBody>
      </p:sp>
    </p:spTree>
    <p:extLst>
      <p:ext uri="{BB962C8B-B14F-4D97-AF65-F5344CB8AC3E}">
        <p14:creationId xmlns:p14="http://schemas.microsoft.com/office/powerpoint/2010/main" val="1400267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FBB32-81E8-F351-C92D-3B642895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42" y="1939447"/>
            <a:ext cx="8229600" cy="3276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Gather information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Develop a plan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Create a streamlined process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Identify who is using the facilities. 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Have them fill out the Facility Use Agreement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Review controls if children are included in the program – see exhibit in the back)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Are these like-minded organizations – consistent with mission?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You can use a survey or qualify them for facility usage.  Flow chart Example:	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9FA080E9-F2B2-8529-EBEA-87072F8FB5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A69380-264D-32AD-DE20-6623FE7F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128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/ THIRD PARTY</a:t>
            </a:r>
          </a:p>
        </p:txBody>
      </p:sp>
    </p:spTree>
    <p:extLst>
      <p:ext uri="{BB962C8B-B14F-4D97-AF65-F5344CB8AC3E}">
        <p14:creationId xmlns:p14="http://schemas.microsoft.com/office/powerpoint/2010/main" val="3803869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8858B-03B9-C589-F812-354DA3127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/>
              <a:t>Permitted Users / Qualified Building Usage</a:t>
            </a:r>
          </a:p>
          <a:p>
            <a:pPr marL="457200" lvl="1" indent="0">
              <a:buNone/>
            </a:pPr>
            <a:endParaRPr lang="en-US" sz="2000" dirty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Process / Framework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Qualify Potential Permitted Users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Review sample</a:t>
            </a:r>
            <a:endParaRPr lang="en-US" dirty="0">
              <a:highlight>
                <a:srgbClr val="00FFFF"/>
              </a:highlight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Also need to have Facility Policy that outlines Belief Statement and is incorporated into Facility Use Agreement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FCF64605-8EB5-6E00-0E1F-A9446D90B7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17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11F3A7-1568-503D-18D0-0CD1FC07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FACILITY USE AGREEMENT</a:t>
            </a:r>
          </a:p>
        </p:txBody>
      </p:sp>
    </p:spTree>
    <p:extLst>
      <p:ext uri="{BB962C8B-B14F-4D97-AF65-F5344CB8AC3E}">
        <p14:creationId xmlns:p14="http://schemas.microsoft.com/office/powerpoint/2010/main" val="772762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2FAE-BD0B-7473-1232-2C8DD5B8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2800" dirty="0"/>
              <a:t>Every Permitted / Qualified User Signs Facility Usage Form</a:t>
            </a:r>
          </a:p>
          <a:p>
            <a:pPr lvl="1"/>
            <a:r>
              <a:rPr lang="en-US" dirty="0"/>
              <a:t>Access areas / Dates / Details of usage</a:t>
            </a:r>
          </a:p>
          <a:p>
            <a:pPr lvl="1"/>
            <a:r>
              <a:rPr lang="en-US" dirty="0"/>
              <a:t>Certifies Child Protection Efforts of Qualified User related to Sexual Abuse</a:t>
            </a:r>
            <a:endParaRPr lang="en-US" sz="2800" dirty="0">
              <a:highlight>
                <a:srgbClr val="00FFFF"/>
              </a:highlight>
            </a:endParaRPr>
          </a:p>
          <a:p>
            <a:pPr lvl="1"/>
            <a:r>
              <a:rPr lang="en-US" dirty="0"/>
              <a:t>Outlines insurance requirements</a:t>
            </a:r>
          </a:p>
          <a:p>
            <a:pPr lvl="2"/>
            <a:r>
              <a:rPr lang="en-US" sz="2800" dirty="0"/>
              <a:t>Identifies levels of coverage </a:t>
            </a:r>
          </a:p>
          <a:p>
            <a:pPr lvl="2"/>
            <a:r>
              <a:rPr lang="en-US" sz="2800" dirty="0"/>
              <a:t>Captures Additional Insured status</a:t>
            </a:r>
          </a:p>
          <a:p>
            <a:pPr marL="457200" lvl="1" indent="0">
              <a:buNone/>
            </a:pPr>
            <a:r>
              <a:rPr lang="en-US" dirty="0"/>
              <a:t>	(Extends “as required by written contract”)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9E60E161-C8FC-F5C8-1A1C-563A58C7C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AE22F8-EBE7-DAF8-4DF5-A1CE030B9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2652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FACILITY USE AGREEMENT</a:t>
            </a:r>
          </a:p>
        </p:txBody>
      </p:sp>
    </p:spTree>
    <p:extLst>
      <p:ext uri="{BB962C8B-B14F-4D97-AF65-F5344CB8AC3E}">
        <p14:creationId xmlns:p14="http://schemas.microsoft.com/office/powerpoint/2010/main" val="934230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FA68B-A6E9-CE68-9108-3DE8AF6D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/>
              <a:t>There is a balance regarding what is required and the extent of the screening process.  </a:t>
            </a:r>
          </a:p>
          <a:p>
            <a:pPr lvl="1"/>
            <a:r>
              <a:rPr lang="en-US" dirty="0"/>
              <a:t>Main concern is children’s programs</a:t>
            </a:r>
          </a:p>
          <a:p>
            <a:pPr lvl="1"/>
            <a:r>
              <a:rPr lang="en-US" dirty="0"/>
              <a:t>What is the screening process?</a:t>
            </a:r>
          </a:p>
          <a:p>
            <a:pPr lvl="1"/>
            <a:r>
              <a:rPr lang="en-US" dirty="0"/>
              <a:t>Are they allowing registered offenders on campus and as volunteers? Impact to church campus activities, etc.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7D3DE110-4A73-9AE9-1FAF-FECB09EB9E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2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943A9C-5BF7-D1E2-814D-095F79FB5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FACILITY USE AGREEMENT </a:t>
            </a:r>
          </a:p>
        </p:txBody>
      </p:sp>
    </p:spTree>
    <p:extLst>
      <p:ext uri="{BB962C8B-B14F-4D97-AF65-F5344CB8AC3E}">
        <p14:creationId xmlns:p14="http://schemas.microsoft.com/office/powerpoint/2010/main" val="2712667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1A1F2-3077-B79E-F0C8-C8B128E14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ALL of the building usage that is occurring at sites </a:t>
            </a:r>
            <a:r>
              <a:rPr lang="en-US" dirty="0">
                <a:solidFill>
                  <a:srgbClr val="00B050"/>
                </a:solidFill>
              </a:rPr>
              <a:t>that are NOT insured </a:t>
            </a:r>
            <a:r>
              <a:rPr lang="en-US" dirty="0"/>
              <a:t>now becomes the “WE” of the church. That is important information!  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Each time I do this exercise with a client, they are SHOCKED at who is utilizing the church buildings. 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B264BA60-4EB4-372A-2BD4-207F9B6850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7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B4F509-D6A2-F596-55C9-2F6081B3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998536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ABC CHURCH BUILDING USAGE</a:t>
            </a:r>
          </a:p>
        </p:txBody>
      </p:sp>
    </p:spTree>
    <p:extLst>
      <p:ext uri="{BB962C8B-B14F-4D97-AF65-F5344CB8AC3E}">
        <p14:creationId xmlns:p14="http://schemas.microsoft.com/office/powerpoint/2010/main" val="274708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85FA-67FE-F4C8-B4A0-6A1528E9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0337"/>
            <a:ext cx="7696200" cy="1143000"/>
          </a:xfrm>
        </p:spPr>
        <p:txBody>
          <a:bodyPr/>
          <a:lstStyle/>
          <a:p>
            <a:r>
              <a:rPr lang="en-US" dirty="0"/>
              <a:t>Structure of the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F62EA-BF29-FD29-61E8-D2BFE1AFE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the 501(c)(3) organization</a:t>
            </a:r>
          </a:p>
          <a:p>
            <a:r>
              <a:rPr lang="en-US" dirty="0"/>
              <a:t>Do they have foundations / partner organizations / school that is under the church umbrella of leadership / etc.?</a:t>
            </a:r>
          </a:p>
          <a:p>
            <a:r>
              <a:rPr lang="en-US" dirty="0">
                <a:solidFill>
                  <a:srgbClr val="00B050"/>
                </a:solidFill>
              </a:rPr>
              <a:t>Ask for the org. chart – every time!</a:t>
            </a:r>
          </a:p>
          <a:p>
            <a:pPr lvl="1"/>
            <a:r>
              <a:rPr lang="en-US" dirty="0"/>
              <a:t>Find out if they are chartering an organization</a:t>
            </a:r>
          </a:p>
          <a:p>
            <a:pPr lvl="2"/>
            <a:r>
              <a:rPr lang="en-US" dirty="0"/>
              <a:t>This is very important – post Boy Scout litigation.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6" name="Picture 5" descr="A blue square with white text&#10;&#10;Description automatically generated">
            <a:extLst>
              <a:ext uri="{FF2B5EF4-FFF2-40B4-BE49-F238E27FC236}">
                <a16:creationId xmlns:a16="http://schemas.microsoft.com/office/drawing/2014/main" id="{E64A5B7A-1724-08E8-F092-8968EA4A2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7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2CCD3D-CE34-1F21-1FDC-313FAAF60A7F}"/>
              </a:ext>
            </a:extLst>
          </p:cNvPr>
          <p:cNvSpPr txBox="1"/>
          <p:nvPr/>
        </p:nvSpPr>
        <p:spPr>
          <a:xfrm>
            <a:off x="0" y="16033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STRUCTURE OF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3190859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58BA4-88B0-6936-C2AA-CEE5B6A66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A4FBD-8443-2F42-6E4E-487198D08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IT IMPORANT TO UNDERSTAND WHAT IS NOT INSURED IN YOUR OPERATIONS?</a:t>
            </a:r>
          </a:p>
        </p:txBody>
      </p:sp>
    </p:spTree>
    <p:extLst>
      <p:ext uri="{BB962C8B-B14F-4D97-AF65-F5344CB8AC3E}">
        <p14:creationId xmlns:p14="http://schemas.microsoft.com/office/powerpoint/2010/main" val="1671248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6BEA7-B3EE-8799-C765-2AC2630F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2800" dirty="0"/>
              <a:t>Recommend a Central Controller position to monitor building usage. Someone who is trained. </a:t>
            </a:r>
            <a:endParaRPr lang="en-US" sz="2800" dirty="0">
              <a:highlight>
                <a:srgbClr val="00FFFF"/>
              </a:highlight>
            </a:endParaRPr>
          </a:p>
          <a:p>
            <a:r>
              <a:rPr lang="en-US" sz="2800" dirty="0"/>
              <a:t>Criteria for usage approval needs to be clear</a:t>
            </a:r>
          </a:p>
          <a:p>
            <a:pPr lvl="1"/>
            <a:r>
              <a:rPr lang="en-US" sz="2400" dirty="0"/>
              <a:t>Does this line up with mission? If green light then:</a:t>
            </a:r>
          </a:p>
          <a:p>
            <a:pPr lvl="1"/>
            <a:r>
              <a:rPr lang="en-US" sz="2400" dirty="0"/>
              <a:t>Insured?    Yes or No</a:t>
            </a:r>
          </a:p>
          <a:p>
            <a:pPr lvl="1"/>
            <a:r>
              <a:rPr lang="en-US" sz="2400" dirty="0"/>
              <a:t>Are you a 501(c)(3) Organization?   Yes or No</a:t>
            </a:r>
          </a:p>
          <a:p>
            <a:pPr lvl="1"/>
            <a:r>
              <a:rPr lang="en-US" sz="2400" dirty="0"/>
              <a:t>Activities involving Children?</a:t>
            </a:r>
          </a:p>
          <a:p>
            <a:pPr lvl="1"/>
            <a:r>
              <a:rPr lang="en-US" sz="2400" dirty="0"/>
              <a:t>Sports?</a:t>
            </a:r>
          </a:p>
          <a:p>
            <a:pPr lvl="1"/>
            <a:r>
              <a:rPr lang="en-US" sz="2400" dirty="0"/>
              <a:t>Camps?</a:t>
            </a:r>
            <a:endParaRPr lang="en-US" dirty="0"/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50ED4732-6A1D-9B47-8D08-ACF522053A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81"/>
            <a:ext cx="9144000" cy="1676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5B6CE8-0E7B-C7DA-CC3F-ECC797F1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QUALIFYING FOR BUILDING USAGE</a:t>
            </a:r>
          </a:p>
        </p:txBody>
      </p:sp>
    </p:spTree>
    <p:extLst>
      <p:ext uri="{BB962C8B-B14F-4D97-AF65-F5344CB8AC3E}">
        <p14:creationId xmlns:p14="http://schemas.microsoft.com/office/powerpoint/2010/main" val="4226743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C9E2C-87C3-C2F0-793F-9C15571FE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Does this building usage align with the mission of the church?</a:t>
            </a:r>
          </a:p>
          <a:p>
            <a:pPr lvl="2"/>
            <a:r>
              <a:rPr lang="en-US" dirty="0"/>
              <a:t>The church needs to evaluate this! It may be the first time someone put this in front of them.</a:t>
            </a:r>
          </a:p>
          <a:p>
            <a:pPr lvl="1"/>
            <a:r>
              <a:rPr lang="en-US" dirty="0"/>
              <a:t>Let’s flow chart this out (see next slide)</a:t>
            </a:r>
          </a:p>
          <a:p>
            <a:pPr marL="1262063" lvl="1" indent="-457200">
              <a:buFont typeface="Arial" panose="020B0604020202020204" pitchFamily="34" charset="0"/>
              <a:buChar char="•"/>
            </a:pPr>
            <a:r>
              <a:rPr lang="en-US" dirty="0"/>
              <a:t>Insured vs Not Insured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408F53B4-7D72-4C9E-BC17-45984FF00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81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43EE79-0994-1B92-8E2B-467C7405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652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ABC CHURCH BUILDING USAGE</a:t>
            </a:r>
          </a:p>
        </p:txBody>
      </p:sp>
    </p:spTree>
    <p:extLst>
      <p:ext uri="{BB962C8B-B14F-4D97-AF65-F5344CB8AC3E}">
        <p14:creationId xmlns:p14="http://schemas.microsoft.com/office/powerpoint/2010/main" val="3086430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772D68D-7DD3-26E1-2C64-46F0E9A262EC}"/>
              </a:ext>
            </a:extLst>
          </p:cNvPr>
          <p:cNvGrpSpPr/>
          <p:nvPr/>
        </p:nvGrpSpPr>
        <p:grpSpPr>
          <a:xfrm>
            <a:off x="2171700" y="1676400"/>
            <a:ext cx="4800600" cy="4344781"/>
            <a:chOff x="2649194" y="1535730"/>
            <a:chExt cx="3943626" cy="388758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DECB4D5-B2FD-294A-676C-863B58151BFB}"/>
                </a:ext>
              </a:extLst>
            </p:cNvPr>
            <p:cNvSpPr/>
            <p:nvPr/>
          </p:nvSpPr>
          <p:spPr>
            <a:xfrm>
              <a:off x="3429000" y="1535730"/>
              <a:ext cx="2286000" cy="86212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Controller Receives Request</a:t>
              </a:r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DB192A5D-C10F-FE85-0913-2D025A9DBC20}"/>
                </a:ext>
              </a:extLst>
            </p:cNvPr>
            <p:cNvSpPr/>
            <p:nvPr/>
          </p:nvSpPr>
          <p:spPr>
            <a:xfrm>
              <a:off x="4329684" y="2522393"/>
              <a:ext cx="484632" cy="56326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63E89F8-B3A1-52BC-C8BE-2ABDE66C5CE1}"/>
                </a:ext>
              </a:extLst>
            </p:cNvPr>
            <p:cNvSpPr/>
            <p:nvPr/>
          </p:nvSpPr>
          <p:spPr>
            <a:xfrm>
              <a:off x="3429000" y="3242795"/>
              <a:ext cx="2286000" cy="71424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Qualification Process</a:t>
              </a:r>
            </a:p>
          </p:txBody>
        </p:sp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CA869F64-18DE-A124-9448-16CB2D6FDF9F}"/>
                </a:ext>
              </a:extLst>
            </p:cNvPr>
            <p:cNvSpPr/>
            <p:nvPr/>
          </p:nvSpPr>
          <p:spPr>
            <a:xfrm>
              <a:off x="3314420" y="4024123"/>
              <a:ext cx="484632" cy="643324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row: Down 9">
              <a:extLst>
                <a:ext uri="{FF2B5EF4-FFF2-40B4-BE49-F238E27FC236}">
                  <a16:creationId xmlns:a16="http://schemas.microsoft.com/office/drawing/2014/main" id="{EBCC4A89-EB23-11F2-CD49-7C6E1BF0995C}"/>
                </a:ext>
              </a:extLst>
            </p:cNvPr>
            <p:cNvSpPr/>
            <p:nvPr/>
          </p:nvSpPr>
          <p:spPr>
            <a:xfrm>
              <a:off x="5442962" y="4081769"/>
              <a:ext cx="484632" cy="58567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DE27EDB-BACD-D793-AC83-40B1E35BF78B}"/>
                </a:ext>
              </a:extLst>
            </p:cNvPr>
            <p:cNvSpPr/>
            <p:nvPr/>
          </p:nvSpPr>
          <p:spPr>
            <a:xfrm>
              <a:off x="2649194" y="4801981"/>
              <a:ext cx="1815084" cy="62133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Insured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054E34E-1EBF-4C77-D581-8F455C3F4F15}"/>
                </a:ext>
              </a:extLst>
            </p:cNvPr>
            <p:cNvSpPr/>
            <p:nvPr/>
          </p:nvSpPr>
          <p:spPr>
            <a:xfrm>
              <a:off x="4777736" y="4801981"/>
              <a:ext cx="1815084" cy="62133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Uninsured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5E25880B-9148-266F-2FF1-758B38428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17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EC7B37-F591-C8D3-2A95-CEDE01D20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4176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BUILDING USAGE FLOW CHART</a:t>
            </a:r>
          </a:p>
        </p:txBody>
      </p:sp>
    </p:spTree>
    <p:extLst>
      <p:ext uri="{BB962C8B-B14F-4D97-AF65-F5344CB8AC3E}">
        <p14:creationId xmlns:p14="http://schemas.microsoft.com/office/powerpoint/2010/main" val="3057741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9B336-1050-ED5A-66FC-3B835E0D3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sz="2800" dirty="0"/>
              <a:t>The client now knows the true scope of their exposure.</a:t>
            </a:r>
          </a:p>
          <a:p>
            <a:r>
              <a:rPr lang="en-US" sz="2800" dirty="0"/>
              <a:t>They can now make informed decisions.</a:t>
            </a:r>
          </a:p>
          <a:p>
            <a:r>
              <a:rPr lang="en-US" sz="2800" dirty="0"/>
              <a:t>The insurance company/agent/risk manager now understand the full scope of who they are insuring.</a:t>
            </a:r>
          </a:p>
          <a:p>
            <a:r>
              <a:rPr lang="en-US" sz="2800" dirty="0"/>
              <a:t>Implement processes to qualify the third-party for building usage.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B68231F9-F2B6-7EAB-1F14-60E933F68E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723B79-A5CD-5BC1-9F61-01A1BE50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988457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80B7E-500E-C767-A675-2BCC33333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72E8B-29E6-C25E-8B88-5D9356E6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BENEFIT OF UNDERSTANDING THE FULL SCOPE OF THE CHURCH OPERATIONS?</a:t>
            </a:r>
          </a:p>
        </p:txBody>
      </p:sp>
    </p:spTree>
    <p:extLst>
      <p:ext uri="{BB962C8B-B14F-4D97-AF65-F5344CB8AC3E}">
        <p14:creationId xmlns:p14="http://schemas.microsoft.com/office/powerpoint/2010/main" val="210589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FAF73-94DA-BF54-7A24-DA594ED66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Understand </a:t>
            </a:r>
            <a:r>
              <a:rPr lang="en-US" sz="2400" dirty="0">
                <a:solidFill>
                  <a:srgbClr val="00B050"/>
                </a:solidFill>
              </a:rPr>
              <a:t>ALL</a:t>
            </a:r>
            <a:r>
              <a:rPr lang="en-US" sz="2400" dirty="0"/>
              <a:t> of the operations of the insured.  (Sometimes this is done by department head. Strategic Assessment)</a:t>
            </a:r>
          </a:p>
          <a:p>
            <a:pPr lvl="1"/>
            <a:r>
              <a:rPr lang="en-US" sz="2400" dirty="0"/>
              <a:t>School</a:t>
            </a:r>
          </a:p>
          <a:p>
            <a:pPr lvl="1"/>
            <a:r>
              <a:rPr lang="en-US" sz="2400" dirty="0"/>
              <a:t>Daycare / Mother’s Day Out</a:t>
            </a:r>
          </a:p>
          <a:p>
            <a:pPr lvl="1"/>
            <a:r>
              <a:rPr lang="en-US" sz="2400" dirty="0"/>
              <a:t>Production Studio / TV </a:t>
            </a:r>
          </a:p>
          <a:p>
            <a:pPr lvl="1"/>
            <a:r>
              <a:rPr lang="en-US" sz="2400" dirty="0"/>
              <a:t>Children’s programming – full scope</a:t>
            </a:r>
          </a:p>
          <a:p>
            <a:pPr lvl="1"/>
            <a:r>
              <a:rPr lang="en-US" sz="2400" dirty="0"/>
              <a:t>Special Needs ministry</a:t>
            </a:r>
          </a:p>
          <a:p>
            <a:pPr lvl="1"/>
            <a:r>
              <a:rPr lang="en-US" sz="2400" dirty="0"/>
              <a:t>Missions</a:t>
            </a:r>
          </a:p>
          <a:p>
            <a:pPr lvl="1"/>
            <a:r>
              <a:rPr lang="en-US" sz="2400" dirty="0"/>
              <a:t>Life groups / Home groups</a:t>
            </a:r>
          </a:p>
          <a:p>
            <a:pPr lvl="1"/>
            <a:r>
              <a:rPr lang="en-US" sz="2400" dirty="0"/>
              <a:t>Security</a:t>
            </a:r>
          </a:p>
          <a:p>
            <a:pPr lvl="1"/>
            <a:r>
              <a:rPr lang="en-US" sz="2400" dirty="0"/>
              <a:t>Autos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AD7ECAA-4BA8-E98F-545B-5C6D96DE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41438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Operations of the 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Named Insureds</a:t>
            </a:r>
          </a:p>
        </p:txBody>
      </p:sp>
      <p:pic>
        <p:nvPicPr>
          <p:cNvPr id="6" name="Picture 5" descr="A blue square with white text&#10;&#10;Description automatically generated">
            <a:extLst>
              <a:ext uri="{FF2B5EF4-FFF2-40B4-BE49-F238E27FC236}">
                <a16:creationId xmlns:a16="http://schemas.microsoft.com/office/drawing/2014/main" id="{B45BB321-0FC2-8865-1ACD-65D6CA9DD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1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A236A8-00A2-18D2-1E1F-7DC4F3BBA27D}"/>
              </a:ext>
            </a:extLst>
          </p:cNvPr>
          <p:cNvSpPr txBox="1"/>
          <p:nvPr/>
        </p:nvSpPr>
        <p:spPr>
          <a:xfrm>
            <a:off x="0" y="185083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OPERATIONS OF THE </a:t>
            </a:r>
            <a:br>
              <a:rPr lang="en-US" sz="4000" b="1" dirty="0">
                <a:solidFill>
                  <a:srgbClr val="00B050"/>
                </a:solidFill>
              </a:rPr>
            </a:br>
            <a:r>
              <a:rPr lang="en-US" sz="4000" b="1" dirty="0">
                <a:solidFill>
                  <a:srgbClr val="00B050"/>
                </a:solidFill>
              </a:rPr>
              <a:t>NAMED INSUREDS</a:t>
            </a:r>
          </a:p>
        </p:txBody>
      </p:sp>
    </p:spTree>
    <p:extLst>
      <p:ext uri="{BB962C8B-B14F-4D97-AF65-F5344CB8AC3E}">
        <p14:creationId xmlns:p14="http://schemas.microsoft.com/office/powerpoint/2010/main" val="2169311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E09901-0199-3A1D-8E99-DFCB2BE31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125" y="0"/>
            <a:ext cx="8455025" cy="1219200"/>
          </a:xfrm>
        </p:spPr>
        <p:txBody>
          <a:bodyPr/>
          <a:lstStyle/>
          <a:p>
            <a:r>
              <a:rPr lang="en-US" dirty="0"/>
              <a:t>Understand Leadership Vision and Direction</a:t>
            </a:r>
          </a:p>
        </p:txBody>
      </p:sp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D360976C-B4F9-EA2F-4B04-66B0BBCB4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6" name="Picture 5" descr="A blue square with white text&#10;&#10;Description automatically generated">
            <a:extLst>
              <a:ext uri="{FF2B5EF4-FFF2-40B4-BE49-F238E27FC236}">
                <a16:creationId xmlns:a16="http://schemas.microsoft.com/office/drawing/2014/main" id="{132823A1-E7A3-F3FE-E171-3870195C9A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81600"/>
            <a:ext cx="3959179" cy="1460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2E2A68-D163-6A93-A043-EC31A810C6E7}"/>
              </a:ext>
            </a:extLst>
          </p:cNvPr>
          <p:cNvSpPr txBox="1"/>
          <p:nvPr/>
        </p:nvSpPr>
        <p:spPr>
          <a:xfrm>
            <a:off x="457201" y="5562600"/>
            <a:ext cx="380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UNDERSTAND LEADERSHIP VISION AND DIRECTION</a:t>
            </a:r>
          </a:p>
        </p:txBody>
      </p:sp>
    </p:spTree>
    <p:extLst>
      <p:ext uri="{BB962C8B-B14F-4D97-AF65-F5344CB8AC3E}">
        <p14:creationId xmlns:p14="http://schemas.microsoft.com/office/powerpoint/2010/main" val="100772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4BB89-61F2-05EC-ED85-DFB2BCAE9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7620000" cy="1143000"/>
          </a:xfrm>
        </p:spPr>
        <p:txBody>
          <a:bodyPr/>
          <a:lstStyle/>
          <a:p>
            <a:r>
              <a:rPr lang="en-US" dirty="0"/>
              <a:t>  Understanding Leadership Vision and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FB535-D8E7-3406-825D-7EEBB1C79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746" y="1905000"/>
            <a:ext cx="8229600" cy="4525963"/>
          </a:xfrm>
        </p:spPr>
        <p:txBody>
          <a:bodyPr/>
          <a:lstStyle/>
          <a:p>
            <a:r>
              <a:rPr lang="en-US" sz="2800" dirty="0"/>
              <a:t>What is the direction of the leadership</a:t>
            </a:r>
          </a:p>
          <a:p>
            <a:r>
              <a:rPr lang="en-US" sz="2800" dirty="0"/>
              <a:t>Ask – they love to share.  </a:t>
            </a:r>
          </a:p>
          <a:p>
            <a:r>
              <a:rPr lang="en-US" sz="2800" dirty="0"/>
              <a:t>Advise if the coverage in place is adequate for their vision. You may need to consult with the carrier / underwriter to see what they can do to accommodate the client or look for another market.</a:t>
            </a:r>
          </a:p>
          <a:p>
            <a:r>
              <a:rPr lang="en-US" sz="2800" dirty="0"/>
              <a:t>It may need to be peeled off into another entity. 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4EA38088-0C5D-4D5A-8DBA-621847FD66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47" y="-26894"/>
            <a:ext cx="9319386" cy="15270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336F80-019C-4276-FDD3-93D250A35FB7}"/>
              </a:ext>
            </a:extLst>
          </p:cNvPr>
          <p:cNvSpPr txBox="1"/>
          <p:nvPr/>
        </p:nvSpPr>
        <p:spPr>
          <a:xfrm>
            <a:off x="-79147" y="0"/>
            <a:ext cx="9223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UNDERSTAND LEADERSHIP VISION AND DIRECTION</a:t>
            </a:r>
          </a:p>
        </p:txBody>
      </p:sp>
    </p:spTree>
    <p:extLst>
      <p:ext uri="{BB962C8B-B14F-4D97-AF65-F5344CB8AC3E}">
        <p14:creationId xmlns:p14="http://schemas.microsoft.com/office/powerpoint/2010/main" val="185995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AD7C4-DA81-FB8E-9DD5-6D7148F39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7620000" cy="1143000"/>
          </a:xfrm>
        </p:spPr>
        <p:txBody>
          <a:bodyPr/>
          <a:lstStyle/>
          <a:p>
            <a:r>
              <a:rPr lang="en-US" dirty="0"/>
              <a:t>Understanding Leadership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184C9-1E12-032E-30CE-8E3DC07DB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92276"/>
            <a:ext cx="8229600" cy="4708524"/>
          </a:xfrm>
        </p:spPr>
        <p:txBody>
          <a:bodyPr/>
          <a:lstStyle/>
          <a:p>
            <a:r>
              <a:rPr lang="en-US" sz="2400" dirty="0"/>
              <a:t>What are their plans for any changes in facilities or programming in the upcoming years? </a:t>
            </a:r>
          </a:p>
          <a:p>
            <a:r>
              <a:rPr lang="en-US" sz="2400" dirty="0"/>
              <a:t>Sale of property – are any going to be vacant, etc.</a:t>
            </a:r>
          </a:p>
          <a:p>
            <a:r>
              <a:rPr lang="en-US" sz="2400" dirty="0"/>
              <a:t>Always ask leading questions so they will elaborate.  </a:t>
            </a:r>
          </a:p>
          <a:p>
            <a:r>
              <a:rPr lang="en-US" sz="2400" dirty="0"/>
              <a:t>Some liability carriers do not have an appetite for the property exposure. Don’t get caught when they call to say they bought a building and need it added.</a:t>
            </a:r>
          </a:p>
          <a:p>
            <a:r>
              <a:rPr lang="en-US" sz="2400" dirty="0"/>
              <a:t>During the assessment keep in mind you are looking for silos! 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0E1ACF43-7A9E-BDF0-8C7D-C29F41551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229F13-4DF3-FF9E-5FBC-6D55DEA78E86}"/>
              </a:ext>
            </a:extLst>
          </p:cNvPr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UNDERSTAND LEADERSHIP VISION AND DIRECTION</a:t>
            </a:r>
          </a:p>
        </p:txBody>
      </p:sp>
    </p:spTree>
    <p:extLst>
      <p:ext uri="{BB962C8B-B14F-4D97-AF65-F5344CB8AC3E}">
        <p14:creationId xmlns:p14="http://schemas.microsoft.com/office/powerpoint/2010/main" val="2409827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66B9-0E95-060E-30AE-4355E4C3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B712-06DB-8954-577D-E20BEBE82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IT IMPORTANT TO UNDERSTAND THE DIRECTION LEADERSHIP IS GOING?</a:t>
            </a:r>
          </a:p>
        </p:txBody>
      </p:sp>
    </p:spTree>
    <p:extLst>
      <p:ext uri="{BB962C8B-B14F-4D97-AF65-F5344CB8AC3E}">
        <p14:creationId xmlns:p14="http://schemas.microsoft.com/office/powerpoint/2010/main" val="208186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37ED03-C7C6-76D6-9BB3-1BD1F710F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125" y="0"/>
            <a:ext cx="8455025" cy="1246188"/>
          </a:xfrm>
        </p:spPr>
        <p:txBody>
          <a:bodyPr/>
          <a:lstStyle/>
          <a:p>
            <a:r>
              <a:rPr lang="en-US" sz="4400" dirty="0"/>
              <a:t>Help Organization </a:t>
            </a:r>
            <a:br>
              <a:rPr lang="en-US" sz="4400" dirty="0"/>
            </a:br>
            <a:r>
              <a:rPr lang="en-US" sz="4400" dirty="0"/>
              <a:t>Identify Who Are “We”</a:t>
            </a:r>
          </a:p>
        </p:txBody>
      </p:sp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6D0B14A4-AAC7-096C-C6E6-D61A4BDB6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A blue square with white text&#10;&#10;Description automatically generated">
            <a:extLst>
              <a:ext uri="{FF2B5EF4-FFF2-40B4-BE49-F238E27FC236}">
                <a16:creationId xmlns:a16="http://schemas.microsoft.com/office/drawing/2014/main" id="{52E9AD21-BAC2-3E24-160E-9F08462D7D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039198"/>
            <a:ext cx="4191000" cy="16029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7E44CF-DBE5-1736-BA79-89E91BFE5689}"/>
              </a:ext>
            </a:extLst>
          </p:cNvPr>
          <p:cNvSpPr txBox="1"/>
          <p:nvPr/>
        </p:nvSpPr>
        <p:spPr>
          <a:xfrm>
            <a:off x="533400" y="5207764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Help Organization </a:t>
            </a:r>
            <a:br>
              <a:rPr lang="en-US" sz="2400" b="1" dirty="0">
                <a:solidFill>
                  <a:srgbClr val="00B050"/>
                </a:solidFill>
              </a:rPr>
            </a:br>
            <a:r>
              <a:rPr lang="en-US" sz="2400" b="1" dirty="0">
                <a:solidFill>
                  <a:srgbClr val="00B050"/>
                </a:solidFill>
              </a:rPr>
              <a:t>Identify Who Are “We”</a:t>
            </a:r>
          </a:p>
        </p:txBody>
      </p:sp>
    </p:spTree>
    <p:extLst>
      <p:ext uri="{BB962C8B-B14F-4D97-AF65-F5344CB8AC3E}">
        <p14:creationId xmlns:p14="http://schemas.microsoft.com/office/powerpoint/2010/main" val="939541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5567-746C-B86D-27F1-7454BA2C2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341" y="61118"/>
            <a:ext cx="8229600" cy="1341438"/>
          </a:xfrm>
        </p:spPr>
        <p:txBody>
          <a:bodyPr/>
          <a:lstStyle/>
          <a:p>
            <a:r>
              <a:rPr lang="en-US" dirty="0"/>
              <a:t>Building Usage / </a:t>
            </a:r>
            <a:br>
              <a:rPr lang="en-US" dirty="0"/>
            </a:br>
            <a:r>
              <a:rPr lang="en-US" dirty="0"/>
              <a:t>Third-Party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99508-B1F5-3FAB-016C-9F74C3A92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Let’s start with Building Usage to help us identify the full scope of liability.</a:t>
            </a:r>
          </a:p>
          <a:p>
            <a:r>
              <a:rPr lang="en-US" dirty="0"/>
              <a:t>We don’t know the exposures of the entire organization until we understand how they are using their buildings.</a:t>
            </a:r>
          </a:p>
          <a:p>
            <a:r>
              <a:rPr lang="en-US" u="sng" dirty="0"/>
              <a:t>The church does not know who they are until they wrap their arms around this.</a:t>
            </a:r>
          </a:p>
        </p:txBody>
      </p:sp>
      <p:pic>
        <p:nvPicPr>
          <p:cNvPr id="5" name="Picture 4" descr="A blue square with white text&#10;&#10;Description automatically generated">
            <a:extLst>
              <a:ext uri="{FF2B5EF4-FFF2-40B4-BE49-F238E27FC236}">
                <a16:creationId xmlns:a16="http://schemas.microsoft.com/office/drawing/2014/main" id="{4861F2B7-8CCB-A87F-AAC1-CA2CF80E1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00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EE3235-C258-2963-697A-7ED63396A2A7}"/>
              </a:ext>
            </a:extLst>
          </p:cNvPr>
          <p:cNvSpPr txBox="1"/>
          <p:nvPr/>
        </p:nvSpPr>
        <p:spPr>
          <a:xfrm>
            <a:off x="228600" y="61118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BUILDING USAGE / </a:t>
            </a:r>
            <a:br>
              <a:rPr lang="en-US" sz="4000" b="1" dirty="0">
                <a:solidFill>
                  <a:srgbClr val="00B050"/>
                </a:solidFill>
              </a:rPr>
            </a:br>
            <a:r>
              <a:rPr lang="en-US" sz="4000" b="1" dirty="0">
                <a:solidFill>
                  <a:srgbClr val="00B050"/>
                </a:solidFill>
              </a:rPr>
              <a:t>THIRD-PARTY LIABILITY</a:t>
            </a:r>
          </a:p>
        </p:txBody>
      </p:sp>
    </p:spTree>
    <p:extLst>
      <p:ext uri="{BB962C8B-B14F-4D97-AF65-F5344CB8AC3E}">
        <p14:creationId xmlns:p14="http://schemas.microsoft.com/office/powerpoint/2010/main" val="728815479"/>
      </p:ext>
    </p:extLst>
  </p:cSld>
  <p:clrMapOvr>
    <a:masterClrMapping/>
  </p:clrMapOvr>
</p:sld>
</file>

<file path=ppt/theme/theme1.xml><?xml version="1.0" encoding="utf-8"?>
<a:theme xmlns:a="http://schemas.openxmlformats.org/drawingml/2006/main" name="RiskAhead_co_24 print PowerPlugs Templates for PowerPoint">
  <a:themeElements>
    <a:clrScheme name="Default Design 13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FF33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ADAA"/>
      </a:accent5>
      <a:accent6>
        <a:srgbClr val="E7B900"/>
      </a:accent6>
      <a:hlink>
        <a:srgbClr val="FF9933"/>
      </a:hlink>
      <a:folHlink>
        <a:srgbClr val="5F5F5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FFFF"/>
        </a:dk2>
        <a:lt2>
          <a:srgbClr val="C0C0C0"/>
        </a:lt2>
        <a:accent1>
          <a:srgbClr val="FF33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ADAA"/>
        </a:accent5>
        <a:accent6>
          <a:srgbClr val="E7B900"/>
        </a:accent6>
        <a:hlink>
          <a:srgbClr val="FF9933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11A05BBF9D1441906DD14E2AC85C48" ma:contentTypeVersion="380" ma:contentTypeDescription="Create a new document." ma:contentTypeScope="" ma:versionID="e59aa0ec1b3d2b4e5e37b877a313ad2a">
  <xsd:schema xmlns:xsd="http://www.w3.org/2001/XMLSchema" xmlns:xs="http://www.w3.org/2001/XMLSchema" xmlns:p="http://schemas.microsoft.com/office/2006/metadata/properties" xmlns:ns2="659a6838-6ee2-4009-a6ef-d71c6cbd8dfb" xmlns:ns3="f54d267d-6950-4f89-9cce-14a9cf38aea0" targetNamespace="http://schemas.microsoft.com/office/2006/metadata/properties" ma:root="true" ma:fieldsID="18a278340fc6793c78fc9af5264445e4" ns2:_="" ns3:_="">
    <xsd:import namespace="659a6838-6ee2-4009-a6ef-d71c6cbd8dfb"/>
    <xsd:import namespace="f54d267d-6950-4f89-9cce-14a9cf38aea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a6838-6ee2-4009-a6ef-d71c6cbd8df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59894cb-cbb4-497b-a707-56abe8420cb7}" ma:internalName="TaxCatchAll" ma:showField="CatchAllData" ma:web="659a6838-6ee2-4009-a6ef-d71c6cbd8d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4d267d-6950-4f89-9cce-14a9cf38ae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56b4fdf-5323-4dac-be76-2b655af911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4d267d-6950-4f89-9cce-14a9cf38aea0">
      <Terms xmlns="http://schemas.microsoft.com/office/infopath/2007/PartnerControls"/>
    </lcf76f155ced4ddcb4097134ff3c332f>
    <TaxCatchAll xmlns="659a6838-6ee2-4009-a6ef-d71c6cbd8dfb" xsi:nil="true"/>
    <_dlc_DocId xmlns="659a6838-6ee2-4009-a6ef-d71c6cbd8dfb">QXH7HVAHKFXC-1449185849-365547</_dlc_DocId>
    <_dlc_DocIdUrl xmlns="659a6838-6ee2-4009-a6ef-d71c6cbd8dfb">
      <Url>https://scic.sharepoint.com/sites/fileserv/_layouts/15/DocIdRedir.aspx?ID=QXH7HVAHKFXC-1449185849-365547</Url>
      <Description>QXH7HVAHKFXC-1449185849-365547</Description>
    </_dlc_DocIdUrl>
  </documentManagement>
</p:properties>
</file>

<file path=customXml/itemProps1.xml><?xml version="1.0" encoding="utf-8"?>
<ds:datastoreItem xmlns:ds="http://schemas.openxmlformats.org/officeDocument/2006/customXml" ds:itemID="{AF5E1AF9-BFE5-4C5A-897B-B3415CD6AC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24CCA5-BBDA-4843-8FB4-988FE8639F5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FDFE6EE-5814-4732-B58E-8C3D08D2F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9a6838-6ee2-4009-a6ef-d71c6cbd8dfb"/>
    <ds:schemaRef ds:uri="f54d267d-6950-4f89-9cce-14a9cf38ae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63FD8BF-FC6F-4D94-AAEC-F47F6452E609}">
  <ds:schemaRefs>
    <ds:schemaRef ds:uri="f54d267d-6950-4f89-9cce-14a9cf38aea0"/>
    <ds:schemaRef ds:uri="http://schemas.microsoft.com/office/2006/documentManagement/types"/>
    <ds:schemaRef ds:uri="http://schemas.microsoft.com/office/2006/metadata/properties"/>
    <ds:schemaRef ds:uri="659a6838-6ee2-4009-a6ef-d71c6cbd8dfb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RiskAhead_co_24 print PowerPlugs Templates for PowerPoint</Template>
  <TotalTime>11591</TotalTime>
  <Words>1278</Words>
  <Application>Microsoft Office PowerPoint</Application>
  <PresentationFormat>On-screen Show (4:3)</PresentationFormat>
  <Paragraphs>155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RiskAhead_co_24 print PowerPlugs Templates for PowerPoint</vt:lpstr>
      <vt:lpstr>Structure of the Organization</vt:lpstr>
      <vt:lpstr>Structure of the Organization</vt:lpstr>
      <vt:lpstr>Operations of the  Named Insureds</vt:lpstr>
      <vt:lpstr>Understand Leadership Vision and Direction</vt:lpstr>
      <vt:lpstr>  Understanding Leadership Vision and Direction</vt:lpstr>
      <vt:lpstr>Understanding Leadership Direction</vt:lpstr>
      <vt:lpstr>POLLING QUESTION </vt:lpstr>
      <vt:lpstr>Help Organization  Identify Who Are “We”</vt:lpstr>
      <vt:lpstr>Building Usage /  Third-Party Liability</vt:lpstr>
      <vt:lpstr>Building Usage /  Third-Party Liability</vt:lpstr>
      <vt:lpstr>BUILDING USAGE / THIRD PARTY</vt:lpstr>
      <vt:lpstr>BUILDING USAGE / THIRD-PARTY LIABILITY</vt:lpstr>
      <vt:lpstr>BUILDING USAGE / THIRD-PARTY LIABILITY</vt:lpstr>
      <vt:lpstr>BUILDING USAGE / THIRD-PARTY LIABILITY</vt:lpstr>
      <vt:lpstr>BUILDING USAGE / THIRD PARTY</vt:lpstr>
      <vt:lpstr>FACILITY USE AGREEMENT</vt:lpstr>
      <vt:lpstr>FACILITY USE AGREEMENT</vt:lpstr>
      <vt:lpstr>FACILITY USE AGREEMENT </vt:lpstr>
      <vt:lpstr>ABC CHURCH BUILDING USAGE</vt:lpstr>
      <vt:lpstr>POLLING QUESTION</vt:lpstr>
      <vt:lpstr>QUALIFYING FOR BUILDING USAGE</vt:lpstr>
      <vt:lpstr>ABC CHURCH BUILDING USAGE</vt:lpstr>
      <vt:lpstr>BUILDING USAGE FLOW CHART</vt:lpstr>
      <vt:lpstr>RESULTS</vt:lpstr>
      <vt:lpstr>POLLING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Patti Malott</dc:creator>
  <cp:lastModifiedBy>Paula Burns</cp:lastModifiedBy>
  <cp:revision>117</cp:revision>
  <cp:lastPrinted>2016-09-19T19:06:23Z</cp:lastPrinted>
  <dcterms:created xsi:type="dcterms:W3CDTF">2014-01-07T19:20:27Z</dcterms:created>
  <dcterms:modified xsi:type="dcterms:W3CDTF">2025-10-22T18:43:33Z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_dlc_DocIdItemGuid">
    <vt:lpwstr>88a6634c-2537-48d5-a9d5-17fce9f1f612</vt:lpwstr>
  </property>
  <property fmtid="{D5CDD505-2E9C-101B-9397-08002B2CF9AE}" pid="4" name="ContentTypeId">
    <vt:lpwstr>0x0101001D11A05BBF9D1441906DD14E2AC85C48</vt:lpwstr>
  </property>
</Properties>
</file>