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0" d="100"/>
          <a:sy n="100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V. Allen" userId="376f172fa841bba2" providerId="LiveId" clId="{833C184D-0DC0-496B-921F-63A82D7E7BDF}"/>
    <pc:docChg chg="modSld">
      <pc:chgData name="Tracy V. Allen" userId="376f172fa841bba2" providerId="LiveId" clId="{833C184D-0DC0-496B-921F-63A82D7E7BDF}" dt="2025-10-22T22:21:22.665" v="40" actId="207"/>
      <pc:docMkLst>
        <pc:docMk/>
      </pc:docMkLst>
      <pc:sldChg chg="modSp mod">
        <pc:chgData name="Tracy V. Allen" userId="376f172fa841bba2" providerId="LiveId" clId="{833C184D-0DC0-496B-921F-63A82D7E7BDF}" dt="2025-10-22T22:21:22.665" v="40" actId="207"/>
        <pc:sldMkLst>
          <pc:docMk/>
          <pc:sldMk cId="0" sldId="288"/>
        </pc:sldMkLst>
        <pc:spChg chg="mod">
          <ac:chgData name="Tracy V. Allen" userId="376f172fa841bba2" providerId="LiveId" clId="{833C184D-0DC0-496B-921F-63A82D7E7BDF}" dt="2025-10-22T22:20:33.432" v="38" actId="20577"/>
          <ac:spMkLst>
            <pc:docMk/>
            <pc:sldMk cId="0" sldId="288"/>
            <ac:spMk id="4" creationId="{00000000-0000-0000-0000-000000000000}"/>
          </ac:spMkLst>
        </pc:spChg>
        <pc:spChg chg="mod">
          <ac:chgData name="Tracy V. Allen" userId="376f172fa841bba2" providerId="LiveId" clId="{833C184D-0DC0-496B-921F-63A82D7E7BDF}" dt="2025-10-22T22:21:08.812" v="39" actId="207"/>
          <ac:spMkLst>
            <pc:docMk/>
            <pc:sldMk cId="0" sldId="288"/>
            <ac:spMk id="16" creationId="{00000000-0000-0000-0000-000000000000}"/>
          </ac:spMkLst>
        </pc:spChg>
        <pc:spChg chg="mod">
          <ac:chgData name="Tracy V. Allen" userId="376f172fa841bba2" providerId="LiveId" clId="{833C184D-0DC0-496B-921F-63A82D7E7BDF}" dt="2025-10-22T22:21:22.665" v="40" actId="207"/>
          <ac:spMkLst>
            <pc:docMk/>
            <pc:sldMk cId="0" sldId="288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hyperlink" Target="https://mailto:support@impctrsmgmtgroup.com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90.svg"/><Relationship Id="rId12" Type="http://schemas.openxmlformats.org/officeDocument/2006/relationships/image" Target="../media/image9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svg"/><Relationship Id="rId10" Type="http://schemas.openxmlformats.org/officeDocument/2006/relationships/hyperlink" Target="http://www.impctrmgmtgroup.com/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094476" y="796545"/>
            <a:ext cx="5112753" cy="40038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7884"/>
              </a:lnSpc>
              <a:buNone/>
            </a:pPr>
            <a:r>
              <a:rPr lang="en-US" sz="6750" b="1" kern="0" spc="-40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Maximizing Donor Engagement Through AI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094476" y="4900064"/>
            <a:ext cx="5960118" cy="10696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9"/>
              </a:lnSpc>
              <a:spcBef>
                <a:spcPts val="770"/>
              </a:spcBef>
              <a:buNone/>
            </a:pPr>
            <a:r>
              <a:rPr lang="en-US" sz="2025" kern="0" spc="-4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Discover how nonprofits can leverage artificial intelligence to transform their donor relationships and drive sustainable growth.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5713571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3861969"/>
          <p:cNvPicPr>
            <a:picLocks noChangeAspect="1"/>
          </p:cNvPicPr>
          <p:nvPr/>
        </p:nvPicPr>
        <p:blipFill>
          <a:blip r:embed="rId3"/>
          <a:srcRect l="22209" r="22209"/>
          <a:stretch/>
        </p:blipFill>
        <p:spPr>
          <a:xfrm>
            <a:off x="0" y="0"/>
            <a:ext cx="5713571" cy="68562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80905" y="285679"/>
            <a:ext cx="903860" cy="71419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Object 6" descr="impctrs Management Group-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267" y="380905"/>
            <a:ext cx="599136" cy="52374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6094476" y="6388947"/>
            <a:ext cx="3362377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Tracy V. Allen, Ph.D., PMP, LSSGB, MLC  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319210" y="476131"/>
            <a:ext cx="5393611" cy="5904024"/>
          </a:xfrm>
          <a:prstGeom prst="rect">
            <a:avLst/>
          </a:prstGeom>
          <a:solidFill>
            <a:srgbClr val="F7F9FA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MjdMKvEEuqo"/>
          <p:cNvPicPr>
            <a:picLocks noChangeAspect="1"/>
          </p:cNvPicPr>
          <p:nvPr/>
        </p:nvPicPr>
        <p:blipFill>
          <a:blip r:embed="rId3"/>
          <a:srcRect t="8951" b="8951"/>
          <a:stretch/>
        </p:blipFill>
        <p:spPr>
          <a:xfrm>
            <a:off x="6319210" y="476131"/>
            <a:ext cx="5393611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303384" y="578986"/>
            <a:ext cx="3712333" cy="11121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1 - IDENTIFY (Advanced)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20918" y="1793661"/>
            <a:ext cx="5677266" cy="317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1800" b="1" kern="0" spc="-36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Predictive Analytics for Donor Discovery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78975" y="2354738"/>
            <a:ext cx="5677266" cy="34354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628"/>
              </a:lnSpc>
              <a:spcBef>
                <a:spcPts val="188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Lookalike modeling: </a:t>
            </a:r>
            <a:r>
              <a:rPr lang="en-US" sz="2250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Find donors similar to your best supporters   </a:t>
            </a: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  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Propensity scoring: </a:t>
            </a:r>
            <a:r>
              <a:rPr lang="en-US" sz="2250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Rank prospects by likelihood to give      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Major gift prediction: </a:t>
            </a:r>
            <a:r>
              <a:rPr lang="en-US" sz="2250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Identify upgrade candidates      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Planned giving indicators: </a:t>
            </a:r>
            <a:r>
              <a:rPr lang="en-US" sz="2250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Spot legacy gift prospects       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20918" y="5937353"/>
            <a:ext cx="5677266" cy="317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136"/>
              </a:spcBef>
              <a:buNone/>
            </a:pPr>
            <a:r>
              <a:rPr lang="en-US" sz="1800" kern="0" spc="-36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Tools: Gravyty, Fundraise Up, Blackbaud AI      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2 - PERSONALIZE (Beginner)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Content Creation at Scale. 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AI to Generate: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3618595" cy="2023556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61810" y="1987982"/>
            <a:ext cx="3456711" cy="680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Personalized email subject lines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790100"/>
            <a:ext cx="3456711" cy="2971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940"/>
              </a:spcBef>
              <a:buNone/>
            </a:pPr>
            <a:r>
              <a:rPr lang="en-US" sz="1688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60% higher open rates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85178" y="1761684"/>
            <a:ext cx="3618595" cy="2023556"/>
          </a:xfrm>
          <a:prstGeom prst="rect">
            <a:avLst/>
          </a:prstGeom>
          <a:solidFill>
            <a:srgbClr val="971A1A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4570857" y="1987982"/>
            <a:ext cx="3456711" cy="680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 acknowledgment letters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570857" y="2790100"/>
            <a:ext cx="3456711" cy="2971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940"/>
              </a:spcBef>
              <a:buNone/>
            </a:pPr>
            <a:r>
              <a:rPr lang="en-US" sz="1688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specific impact mentions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094226" y="1761684"/>
            <a:ext cx="3618595" cy="2023556"/>
          </a:xfrm>
          <a:prstGeom prst="rect">
            <a:avLst/>
          </a:prstGeom>
          <a:solidFill>
            <a:srgbClr val="A23333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8379905" y="1987982"/>
            <a:ext cx="3456711" cy="3401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media content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379905" y="2449910"/>
            <a:ext cx="3456711" cy="2971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940"/>
              </a:spcBef>
              <a:buNone/>
            </a:pPr>
            <a:r>
              <a:rPr lang="en-US" sz="1688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tailored to donor interests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76131" y="3975693"/>
            <a:ext cx="3618595" cy="2023556"/>
          </a:xfrm>
          <a:prstGeom prst="rect">
            <a:avLst/>
          </a:prstGeom>
          <a:solidFill>
            <a:srgbClr val="AE4D4D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761810" y="4201991"/>
            <a:ext cx="3456711" cy="3401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Newsletter articles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61810" y="4663919"/>
            <a:ext cx="3456711" cy="2971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940"/>
              </a:spcBef>
              <a:buNone/>
            </a:pPr>
            <a:r>
              <a:rPr lang="en-US" sz="1688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highlighting relevant programs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4285178" y="3975693"/>
            <a:ext cx="3618595" cy="2023556"/>
          </a:xfrm>
          <a:prstGeom prst="rect">
            <a:avLst/>
          </a:prstGeom>
          <a:solidFill>
            <a:srgbClr val="B96666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Object 16"/>
          <p:cNvSpPr/>
          <p:nvPr/>
        </p:nvSpPr>
        <p:spPr>
          <a:xfrm>
            <a:off x="4570857" y="4201991"/>
            <a:ext cx="3456711" cy="3401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 you video scripts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4570857" y="4663919"/>
            <a:ext cx="3456711" cy="8915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940"/>
              </a:spcBef>
              <a:buNone/>
            </a:pPr>
            <a:r>
              <a:rPr lang="en-US" sz="1688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Demo: "Write a thank you email to Sarah, a teacher who donated $250 to our literacy program..."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094226" y="3975693"/>
            <a:ext cx="3618595" cy="2023556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Object 19"/>
          <p:cNvSpPr/>
          <p:nvPr/>
        </p:nvSpPr>
        <p:spPr>
          <a:xfrm>
            <a:off x="8379905" y="4201991"/>
            <a:ext cx="3456711" cy="13607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b="1" kern="0" spc="-13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Demo: "Write a thank you email to Sarah, a teacher who donated $250 to our literacy program..."      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11836615" y="6497862"/>
            <a:ext cx="16180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2 - PERSONALIZE (Intermediate)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Smart Segmentation &amp; Messaging. 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AI-Driven Segmentation:</a:t>
            </a:r>
            <a:endParaRPr lang="en-US" dirty="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05" y="2047363"/>
            <a:ext cx="6951512" cy="84751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714071" y="2369184"/>
            <a:ext cx="6169764" cy="1957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42"/>
              </a:lnSpc>
              <a:buNone/>
            </a:pPr>
            <a:r>
              <a:rPr lang="en-US" sz="1320" b="1" kern="0" spc="-7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Behavioral patterns (giving frequency, amounts, timing)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593800"/>
            <a:ext cx="1142714" cy="120937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333167" y="2249448"/>
            <a:ext cx="418995" cy="444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dirty="0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05" y="2987721"/>
            <a:ext cx="10579629" cy="84751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714071" y="3309543"/>
            <a:ext cx="10160634" cy="1957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42"/>
              </a:lnSpc>
              <a:buNone/>
            </a:pPr>
            <a:r>
              <a:rPr lang="en-US" sz="1320" b="1" kern="0" spc="-7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Interest categories (programs, causes, events)</a:t>
            </a:r>
            <a:endParaRPr lang="en-US" dirty="0"/>
          </a:p>
        </p:txBody>
      </p:sp>
      <p:pic>
        <p:nvPicPr>
          <p:cNvPr id="10" name="Object 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2831074"/>
            <a:ext cx="1142714" cy="914171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1333167" y="3189807"/>
            <a:ext cx="418995" cy="444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05" y="3928080"/>
            <a:ext cx="3323394" cy="84751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1714071" y="4154675"/>
            <a:ext cx="2178894" cy="3914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42"/>
              </a:lnSpc>
              <a:buNone/>
            </a:pPr>
            <a:r>
              <a:rPr lang="en-US" sz="1320" b="1" kern="0" spc="-7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Communication preferences (email, text, phone)</a:t>
            </a:r>
            <a:endParaRPr lang="en-US" dirty="0"/>
          </a:p>
        </p:txBody>
      </p:sp>
      <p:pic>
        <p:nvPicPr>
          <p:cNvPr id="14" name="Object 13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4023307"/>
            <a:ext cx="1142714" cy="914171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333167" y="4130165"/>
            <a:ext cx="418995" cy="444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dirty="0"/>
          </a:p>
        </p:txBody>
      </p:sp>
      <p:pic>
        <p:nvPicPr>
          <p:cNvPr id="16" name="Object 15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2705" y="4868439"/>
            <a:ext cx="9541664" cy="847513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1714071" y="5190260"/>
            <a:ext cx="9020300" cy="1957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42"/>
              </a:lnSpc>
              <a:buNone/>
            </a:pPr>
            <a:r>
              <a:rPr lang="en-US" sz="1320" b="1" kern="0" spc="-7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Engagement levels (hot, warm, cold)</a:t>
            </a:r>
            <a:endParaRPr lang="en-US" dirty="0"/>
          </a:p>
        </p:txBody>
      </p:sp>
      <p:pic>
        <p:nvPicPr>
          <p:cNvPr id="18" name="Object 17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4963665"/>
            <a:ext cx="1142714" cy="1209373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1333167" y="5070524"/>
            <a:ext cx="418995" cy="444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3802653" cy="5904024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nonprofit chatbot"/>
          <p:cNvPicPr>
            <a:picLocks noChangeAspect="1"/>
          </p:cNvPicPr>
          <p:nvPr/>
        </p:nvPicPr>
        <p:blipFill>
          <a:blip r:embed="rId3"/>
          <a:srcRect l="21366" r="21366"/>
          <a:stretch/>
        </p:blipFill>
        <p:spPr>
          <a:xfrm>
            <a:off x="476131" y="476131"/>
            <a:ext cx="3802653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278784" y="476131"/>
            <a:ext cx="760531" cy="5904024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5225515" y="974175"/>
            <a:ext cx="6777128" cy="5560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3 - ENGAGE (Beginner)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225515" y="1632777"/>
            <a:ext cx="6777128" cy="317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1800" b="1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Chatbots &amp; Automated Responses</a:t>
            </a:r>
            <a:r>
              <a:rPr lang="en-US" sz="1800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b="1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24/7 Donor Support: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533566" y="2193854"/>
            <a:ext cx="6777128" cy="2434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628"/>
              </a:lnSpc>
              <a:spcBef>
                <a:spcPts val="188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Answer FAQs instantly (donation process, tax receipts, programs)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Qualify leads through conversation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meetings with gift officers </a:t>
            </a:r>
          </a:p>
          <a:p>
            <a:pPr marL="242900" indent="-242900" algn="l">
              <a:lnSpc>
                <a:spcPts val="2628"/>
              </a:lnSpc>
              <a:spcBef>
                <a:spcPts val="1974"/>
              </a:spcBef>
              <a:buSzPct val="100000"/>
              <a:buChar char="•"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 impact updates on demand             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225515" y="4775782"/>
            <a:ext cx="6777128" cy="317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136"/>
              </a:spcBef>
              <a:buNone/>
            </a:pPr>
            <a:r>
              <a:rPr lang="en-US" sz="1800" b="1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Platforms:</a:t>
            </a:r>
            <a:r>
              <a:rPr lang="en-US" sz="1800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ManyChat, Tidio, Drift (Nonprofit plans available)      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5225515" y="5228242"/>
            <a:ext cx="6777128" cy="6341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046"/>
              </a:spcBef>
              <a:buNone/>
            </a:pPr>
            <a:r>
              <a:rPr lang="en-US" sz="1800" b="1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ROI:</a:t>
            </a:r>
            <a:r>
              <a:rPr lang="en-US" sz="1800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One nonprofit gained 340 new donors through chatbot conversations      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3 - ENGAGE (Intermediate)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day/time to reach each donor based on AI analysis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6" y="2303046"/>
            <a:ext cx="2018792" cy="3067712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375197" y="5514678"/>
            <a:ext cx="2220556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Email Open Rates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061299" y="3616420"/>
            <a:ext cx="848406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85%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2780507" y="2663953"/>
            <a:ext cx="2018792" cy="2706804"/>
          </a:xfrm>
          <a:prstGeom prst="rect">
            <a:avLst/>
          </a:prstGeom>
          <a:solidFill>
            <a:srgbClr val="9A2020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2679670" y="5514678"/>
            <a:ext cx="2220556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Donation Conversion Rates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3381483" y="3796874"/>
            <a:ext cx="817011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75%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085004" y="3024860"/>
            <a:ext cx="2018792" cy="2345897"/>
          </a:xfrm>
          <a:prstGeom prst="rect">
            <a:avLst/>
          </a:prstGeom>
          <a:solidFill>
            <a:srgbClr val="A84040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4984144" y="5514678"/>
            <a:ext cx="2220556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Upgrade Likelihood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5670246" y="3977327"/>
            <a:ext cx="848406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65%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389513" y="2483499"/>
            <a:ext cx="2018792" cy="2887258"/>
          </a:xfrm>
          <a:prstGeom prst="rect">
            <a:avLst/>
          </a:prstGeom>
          <a:solidFill>
            <a:srgbClr val="B76060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7288618" y="5514678"/>
            <a:ext cx="2220556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Event RSVP Rates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964244" y="3706647"/>
            <a:ext cx="869385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80%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694009" y="2844406"/>
            <a:ext cx="2018792" cy="2526351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Object 16"/>
          <p:cNvSpPr/>
          <p:nvPr/>
        </p:nvSpPr>
        <p:spPr>
          <a:xfrm>
            <a:off x="9593092" y="5514678"/>
            <a:ext cx="2220556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Lapsed Donor Reactivation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10284428" y="3887101"/>
            <a:ext cx="837990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5951637" cy="3285303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876081" y="1000957"/>
            <a:ext cx="4828860" cy="21524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42900" indent="-242900" algn="l">
              <a:lnSpc>
                <a:spcPts val="2102"/>
              </a:lnSpc>
              <a:buSzPct val="100000"/>
              <a:buChar char="•"/>
            </a:pPr>
            <a:r>
              <a:rPr lang="en-US" sz="1800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day/time to reach each donor</a:t>
            </a:r>
          </a:p>
          <a:p>
            <a:pPr marL="242900" indent="-242900" algn="l">
              <a:lnSpc>
                <a:spcPts val="2102"/>
              </a:lnSpc>
              <a:spcBef>
                <a:spcPts val="1579"/>
              </a:spcBef>
              <a:buSzPct val="100000"/>
              <a:buChar char="•"/>
            </a:pPr>
            <a:r>
              <a:rPr lang="en-US" sz="1800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Optimal email send times (by individual)</a:t>
            </a:r>
          </a:p>
          <a:p>
            <a:pPr marL="242900" indent="-242900" algn="l">
              <a:lnSpc>
                <a:spcPts val="2102"/>
              </a:lnSpc>
              <a:spcBef>
                <a:spcPts val="1579"/>
              </a:spcBef>
              <a:buSzPct val="100000"/>
              <a:buChar char="•"/>
            </a:pPr>
            <a:r>
              <a:rPr lang="en-US" sz="1800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When donors are most likely to upgrade</a:t>
            </a: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     </a:t>
            </a:r>
          </a:p>
          <a:p>
            <a:pPr marL="242900" indent="-242900" algn="l">
              <a:lnSpc>
                <a:spcPts val="2102"/>
              </a:lnSpc>
              <a:spcBef>
                <a:spcPts val="1579"/>
              </a:spcBef>
              <a:buSzPct val="100000"/>
              <a:buChar char="•"/>
            </a:pPr>
            <a:r>
              <a:rPr lang="en-US" sz="1800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Ideal event invitation timing</a:t>
            </a:r>
          </a:p>
          <a:p>
            <a:pPr marL="242900" indent="-242900" algn="l">
              <a:lnSpc>
                <a:spcPts val="2102"/>
              </a:lnSpc>
              <a:spcBef>
                <a:spcPts val="1579"/>
              </a:spcBef>
              <a:buSzPct val="100000"/>
              <a:buChar char="•"/>
            </a:pPr>
            <a:r>
              <a:rPr lang="en-US" sz="1800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Re-engagement windows for lapsed donors </a:t>
            </a: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   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142" y="208037"/>
            <a:ext cx="6127805" cy="4448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504"/>
              </a:lnSpc>
              <a:buNone/>
            </a:pPr>
            <a:r>
              <a:rPr lang="en-US" sz="3000" b="1" kern="0" spc="-18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  Determines: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95226" y="3475756"/>
            <a:ext cx="5951637" cy="328530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Object 5"/>
          <p:cNvSpPr/>
          <p:nvPr/>
        </p:nvSpPr>
        <p:spPr>
          <a:xfrm>
            <a:off x="2398506" y="4023307"/>
            <a:ext cx="1345069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111891" y="4293971"/>
            <a:ext cx="5918308" cy="7819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160"/>
              </a:lnSpc>
              <a:spcBef>
                <a:spcPts val="1282"/>
              </a:spcBef>
              <a:buNone/>
            </a:pPr>
            <a:r>
              <a:rPr lang="en-US" sz="5625" b="1" kern="0" spc="-337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TOOLS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11891" y="5181576"/>
            <a:ext cx="5918308" cy="2223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816"/>
              </a:spcBef>
              <a:buNone/>
            </a:pPr>
            <a:r>
              <a:rPr lang="en-US" sz="1500" b="1" kern="0" spc="-9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SALESFORCE EINSTEIN,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11891" y="5606171"/>
            <a:ext cx="5918308" cy="2223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561"/>
              </a:spcBef>
              <a:buNone/>
            </a:pPr>
            <a:r>
              <a:rPr lang="en-US" sz="1500" b="1" kern="0" spc="-9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HUBSPOT AI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11891" y="6030766"/>
            <a:ext cx="5918308" cy="2223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561"/>
              </a:spcBef>
              <a:buNone/>
            </a:pPr>
            <a:r>
              <a:rPr lang="en-US" sz="1500" b="1" kern="0" spc="-9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MAILCHIMP SMART SEND      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142089" y="95226"/>
            <a:ext cx="5951637" cy="66658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 descr="6lcT2kRPvnI"/>
          <p:cNvPicPr>
            <a:picLocks noChangeAspect="1"/>
          </p:cNvPicPr>
          <p:nvPr/>
        </p:nvPicPr>
        <p:blipFill>
          <a:blip r:embed="rId3"/>
          <a:srcRect t="12667" b="12667"/>
          <a:stretch/>
        </p:blipFill>
        <p:spPr>
          <a:xfrm>
            <a:off x="6142089" y="95226"/>
            <a:ext cx="5951637" cy="666583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141964" y="2461597"/>
            <a:ext cx="3951887" cy="19330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7258616" y="2650156"/>
            <a:ext cx="3718583" cy="11121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3 - ENGAGE (Intermediate)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258616" y="3864831"/>
            <a:ext cx="3718583" cy="317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1800" b="1" kern="0" spc="-36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Predictive Engagement Timing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3 - ENGAGE (Advanced)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Conversational AI &amp; Voice Technology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Cutting-Edge Applications: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2666333" cy="328530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ai phone call"/>
          <p:cNvPicPr>
            <a:picLocks noChangeAspect="1"/>
          </p:cNvPicPr>
          <p:nvPr/>
        </p:nvPicPr>
        <p:blipFill>
          <a:blip r:embed="rId3"/>
          <a:srcRect l="26809" r="26809"/>
          <a:stretch/>
        </p:blipFill>
        <p:spPr>
          <a:xfrm>
            <a:off x="476131" y="1761684"/>
            <a:ext cx="2666333" cy="328530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42814" y="5190909"/>
            <a:ext cx="2932967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Phone Calls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42814" y="5535022"/>
            <a:ext cx="2932967" cy="528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AI-driven phone calls for donor stewardship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332917" y="1761684"/>
            <a:ext cx="2666333" cy="328530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voice analysis"/>
          <p:cNvPicPr>
            <a:picLocks noChangeAspect="1"/>
          </p:cNvPicPr>
          <p:nvPr/>
        </p:nvPicPr>
        <p:blipFill>
          <a:blip r:embed="rId4"/>
          <a:srcRect l="28168" r="28168"/>
          <a:stretch/>
        </p:blipFill>
        <p:spPr>
          <a:xfrm>
            <a:off x="3332917" y="1761684"/>
            <a:ext cx="2666333" cy="328530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199600" y="5190909"/>
            <a:ext cx="2932967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 Sentiment Analysis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3199600" y="5535022"/>
            <a:ext cx="2932967" cy="528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Voice analysis to gauge donor sentiment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1761684"/>
            <a:ext cx="2666333" cy="328530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Object 12" descr="eF7HN40WbAQ"/>
          <p:cNvPicPr>
            <a:picLocks noChangeAspect="1"/>
          </p:cNvPicPr>
          <p:nvPr/>
        </p:nvPicPr>
        <p:blipFill>
          <a:blip r:embed="rId5"/>
          <a:srcRect l="25001" t="3796" r="25001" b="3796"/>
          <a:stretch/>
        </p:blipFill>
        <p:spPr>
          <a:xfrm>
            <a:off x="6189702" y="1761684"/>
            <a:ext cx="2666333" cy="3285303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6056386" y="5190909"/>
            <a:ext cx="2932967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Real-Time Call Coaching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056386" y="5535022"/>
            <a:ext cx="2932967" cy="528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Real-time call coaching for gift officers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046488" y="1761684"/>
            <a:ext cx="2666333" cy="328530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7" name="Object 16" descr="7109274"/>
          <p:cNvPicPr>
            <a:picLocks noChangeAspect="1"/>
          </p:cNvPicPr>
          <p:nvPr/>
        </p:nvPicPr>
        <p:blipFill>
          <a:blip r:embed="rId6"/>
          <a:srcRect t="8925" b="8925"/>
          <a:stretch/>
        </p:blipFill>
        <p:spPr>
          <a:xfrm>
            <a:off x="9046488" y="1761684"/>
            <a:ext cx="2666333" cy="3285303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8913171" y="5190909"/>
            <a:ext cx="2932967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Automated Summaries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913171" y="5535022"/>
            <a:ext cx="2932967" cy="528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Automated meeting summaries and follow-ups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80119" y="379011"/>
            <a:ext cx="8310419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Poll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780119" y="1034638"/>
            <a:ext cx="8310419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According to the AI Donor Engagement Framework, which is NOT one of the four pillars?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681734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data breaches"/>
          <p:cNvPicPr>
            <a:picLocks noChangeAspect="1"/>
          </p:cNvPicPr>
          <p:nvPr/>
        </p:nvPicPr>
        <p:blipFill>
          <a:blip r:embed="rId3"/>
          <a:srcRect l="30568" r="30568"/>
          <a:stretch/>
        </p:blipFill>
        <p:spPr>
          <a:xfrm>
            <a:off x="0" y="0"/>
            <a:ext cx="3681734" cy="68562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57865" y="2094976"/>
            <a:ext cx="3682252" cy="1856911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443544" y="2278124"/>
            <a:ext cx="3526642" cy="907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76"/>
              </a:lnSpc>
              <a:buNone/>
            </a:pPr>
            <a:r>
              <a:rPr lang="en-US" sz="2578" kern="0" spc="-52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A) Identify - Find and qualify prospects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030569" y="2094976"/>
            <a:ext cx="3682252" cy="1856911"/>
          </a:xfrm>
          <a:prstGeom prst="rect">
            <a:avLst/>
          </a:prstGeom>
          <a:solidFill>
            <a:srgbClr val="9E2B2B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8316248" y="2278124"/>
            <a:ext cx="3526642" cy="1361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76"/>
              </a:lnSpc>
              <a:buNone/>
            </a:pPr>
            <a:r>
              <a:rPr lang="en-US" sz="2578" kern="0" spc="-52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B) Personalize - Tailor communications at scale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157865" y="4142339"/>
            <a:ext cx="3682252" cy="1856911"/>
          </a:xfrm>
          <a:prstGeom prst="rect">
            <a:avLst/>
          </a:prstGeom>
          <a:solidFill>
            <a:srgbClr val="B25555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4443544" y="4325487"/>
            <a:ext cx="3526642" cy="1361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576"/>
              </a:lnSpc>
              <a:buNone/>
            </a:pPr>
            <a:r>
              <a:rPr lang="en-US" sz="2578" kern="0" spc="-52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C) Monetize - Increase donation amounts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569" y="4142339"/>
            <a:ext cx="3682252" cy="1856911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8316248" y="4360385"/>
            <a:ext cx="3526642" cy="11625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053"/>
              </a:lnSpc>
              <a:buNone/>
            </a:pPr>
            <a:r>
              <a:rPr lang="en-US" sz="2614" b="1" kern="0" spc="-157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D) Retain - Predict and prevent donor attrition       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11808047" y="6497862"/>
            <a:ext cx="190344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4 - RETAIN (Intermediate)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Churn Prediction &amp; Prevention</a:t>
            </a:r>
            <a:endParaRPr lang="en-US" dirty="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11" y="1780622"/>
            <a:ext cx="11236690" cy="1199850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90452" y="2125546"/>
            <a:ext cx="11522369" cy="5071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95"/>
              </a:lnSpc>
              <a:buNone/>
            </a:pPr>
            <a:r>
              <a:rPr lang="en-US" sz="3420" b="1" kern="0" spc="-206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 Early Warning System: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3061278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buNone/>
            </a:pP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 Identify at-risk donors before they lapse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61810" y="3614645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spcBef>
                <a:spcPts val="847"/>
              </a:spcBef>
              <a:buNone/>
            </a:pP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Detect declining engagement patterns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761810" y="4168012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spcBef>
                <a:spcPts val="847"/>
              </a:spcBef>
              <a:buNone/>
            </a:pP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 Flag donors with negative sentiment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61810" y="4721379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spcBef>
                <a:spcPts val="847"/>
              </a:spcBef>
              <a:buNone/>
            </a:pP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4. Predict likelihood of renewal.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61810" y="5274746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spcBef>
                <a:spcPts val="847"/>
              </a:spcBef>
              <a:buNone/>
            </a:pP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5. Automate intervention campaigns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5828113"/>
            <a:ext cx="11522369" cy="4436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495"/>
              </a:lnSpc>
              <a:spcBef>
                <a:spcPts val="847"/>
              </a:spcBef>
              <a:buNone/>
            </a:pPr>
            <a:r>
              <a:rPr lang="en-US" sz="2520" b="1" kern="0" spc="-50" dirty="0">
                <a:solidFill>
                  <a:srgbClr val="AF8A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Action:</a:t>
            </a:r>
            <a:r>
              <a:rPr lang="en-US" sz="2520" kern="0" spc="-50" dirty="0">
                <a:solidFill>
                  <a:srgbClr val="AF8A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Create "save" campaigns triggered by AI alerts    </a:t>
            </a:r>
            <a:r>
              <a:rPr lang="en-US" sz="2520" kern="0" spc="-5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 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4 - RETAIN (Advanced)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Lifetime Value Optimization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Maximize Each Relationship:</a:t>
            </a:r>
            <a:endParaRPr lang="en-US" dirty="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6" y="1761685"/>
            <a:ext cx="6742014" cy="7903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408597" y="1771207"/>
            <a:ext cx="430422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Object 5"/>
          <p:cNvSpPr/>
          <p:nvPr/>
        </p:nvSpPr>
        <p:spPr>
          <a:xfrm>
            <a:off x="409653" y="1883585"/>
            <a:ext cx="6874884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551437" y="2046633"/>
            <a:ext cx="4420280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Calculate donor lifetime value (LTV)</a:t>
            </a:r>
            <a:endParaRPr lang="en-US" dirty="0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262" y="2609116"/>
            <a:ext cx="5694526" cy="79037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6880473" y="2580630"/>
            <a:ext cx="483234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990592" y="2731098"/>
            <a:ext cx="5712976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023312" y="2894146"/>
            <a:ext cx="5001309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 upgrade potential and timing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32388" y="3456683"/>
            <a:ext cx="4637515" cy="790377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6352349" y="3428143"/>
            <a:ext cx="536047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1571523" y="3578611"/>
            <a:ext cx="4551216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495188" y="3741659"/>
            <a:ext cx="5582189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Optimize ask amounts using AI</a:t>
            </a:r>
            <a:endParaRPr lang="en-US" dirty="0"/>
          </a:p>
        </p:txBody>
      </p:sp>
      <p:pic>
        <p:nvPicPr>
          <p:cNvPr id="16" name="Object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60515" y="4304116"/>
            <a:ext cx="3580505" cy="790377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5824224" y="4275656"/>
            <a:ext cx="5888597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8" name="Object 17"/>
          <p:cNvSpPr/>
          <p:nvPr/>
        </p:nvSpPr>
        <p:spPr>
          <a:xfrm>
            <a:off x="2152462" y="4426124"/>
            <a:ext cx="3389308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5967063" y="4589172"/>
            <a:ext cx="6163068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Determine ideal cultivation pathways</a:t>
            </a:r>
            <a:endParaRPr lang="en-US" dirty="0"/>
          </a:p>
        </p:txBody>
      </p:sp>
      <p:pic>
        <p:nvPicPr>
          <p:cNvPr id="20" name="Object 1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8641" y="5151682"/>
            <a:ext cx="2523494" cy="790377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5296100" y="5123169"/>
            <a:ext cx="6416721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2" name="Object 21"/>
          <p:cNvSpPr/>
          <p:nvPr/>
        </p:nvSpPr>
        <p:spPr>
          <a:xfrm>
            <a:off x="2733400" y="5273637"/>
            <a:ext cx="2227400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5438939" y="5436685"/>
            <a:ext cx="6744097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Portfolio assignment automation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5618345" cy="5904024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Me in Blue Blazer.jpg"/>
          <p:cNvPicPr>
            <a:picLocks noChangeAspect="1"/>
          </p:cNvPicPr>
          <p:nvPr/>
        </p:nvPicPr>
        <p:blipFill>
          <a:blip r:embed="rId3"/>
          <a:srcRect t="14750" b="14750"/>
          <a:stretch/>
        </p:blipFill>
        <p:spPr>
          <a:xfrm>
            <a:off x="476131" y="476131"/>
            <a:ext cx="5618345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7066054" y="945607"/>
            <a:ext cx="4151266" cy="166821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Tracy V. Allen, Ph.D., PMP, LSSGB, MLC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308261" y="2716354"/>
            <a:ext cx="5666851" cy="3170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1800" kern="0" spc="-36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Turning Mission Into Money—Now Powered by AI 25+ years driving results for mission-driven organizations: → $55M+ in grant funding secured → $15M in revenue generated → $5M in government contracts won Amazon Bestselling Author | 7 Books | 15,000+ Students Trained | 3 Successful Businesses Launched Now leveraging AI to help nonprofits and social enterprises maximize donor engagement, amplify impact, attract funding, and scale sustainably—without losing your mission.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Essential AI Tools Stack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Starter Kit (Budget-Friendly)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Free/Low-Cost Tier: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5523119" cy="4237565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61810" y="1981354"/>
            <a:ext cx="5551687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Free/Low-Cost Tier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494818"/>
            <a:ext cx="5551687" cy="20829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600"/>
              </a:lnSpc>
              <a:spcBef>
                <a:spcPts val="1044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ChatGPT/Claude Free ($0-20/month) - Content &amp; research</a:t>
            </a:r>
          </a:p>
          <a:p>
            <a:pPr marL="242900" indent="-242900" algn="l">
              <a:lnSpc>
                <a:spcPts val="2600"/>
              </a:lnSpc>
              <a:spcBef>
                <a:spcPts val="263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Canva AI (Free-$13/month) - Graphics</a:t>
            </a:r>
          </a:p>
          <a:p>
            <a:pPr marL="242900" indent="-242900" algn="l">
              <a:lnSpc>
                <a:spcPts val="2600"/>
              </a:lnSpc>
              <a:spcBef>
                <a:spcPts val="263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Gmail AI/Outlook Copilot (Included) - Email assistance</a:t>
            </a:r>
          </a:p>
          <a:p>
            <a:pPr marL="242900" indent="-242900" algn="l">
              <a:lnSpc>
                <a:spcPts val="2600"/>
              </a:lnSpc>
              <a:spcBef>
                <a:spcPts val="263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Google Analytics (Free) - Website insights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189702" y="1761684"/>
            <a:ext cx="5523119" cy="4237565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6475381" y="1981354"/>
            <a:ext cx="5551687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Growth Tier ($50-200/month)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475381" y="2494818"/>
            <a:ext cx="5551687" cy="2048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600"/>
              </a:lnSpc>
              <a:spcBef>
                <a:spcPts val="1044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 management with AI (Bloomerang, Givebutter)</a:t>
            </a:r>
          </a:p>
          <a:p>
            <a:pPr marL="242900" indent="-242900" algn="l">
              <a:lnSpc>
                <a:spcPts val="2600"/>
              </a:lnSpc>
              <a:spcBef>
                <a:spcPts val="263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Email automation (Mailchimp, Constant Contact)</a:t>
            </a:r>
          </a:p>
          <a:p>
            <a:pPr marL="242900" indent="-242900" algn="l">
              <a:lnSpc>
                <a:spcPts val="2600"/>
              </a:lnSpc>
              <a:spcBef>
                <a:spcPts val="263"/>
              </a:spcBef>
              <a:buSzPct val="100000"/>
              <a:buChar char="•"/>
            </a:pPr>
            <a:r>
              <a:rPr lang="en-US" sz="1875" kern="0" spc="-3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 media scheduler with AI (Buffer, Hootsuite)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1760434" y="6497862"/>
            <a:ext cx="237957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Building Your AI Strategy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90-Day Implementation Roadmap</a:t>
            </a:r>
            <a:endParaRPr lang="en-US" dirty="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3807" y="3856660"/>
            <a:ext cx="12236565" cy="66658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1078" y="1814059"/>
            <a:ext cx="28568" cy="2085454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4885" y="3790002"/>
            <a:ext cx="190452" cy="18093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6416" y="3832854"/>
            <a:ext cx="28568" cy="66658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0222" y="3790002"/>
            <a:ext cx="190452" cy="18093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1778" y="3699537"/>
            <a:ext cx="28568" cy="19997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5585" y="3790002"/>
            <a:ext cx="190452" cy="180930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2858681" y="1695121"/>
            <a:ext cx="133305" cy="133317"/>
          </a:xfrm>
          <a:prstGeom prst="ellipse">
            <a:avLst/>
          </a:prstGeom>
          <a:solidFill>
            <a:srgbClr val="FF0620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Object 11"/>
          <p:cNvSpPr/>
          <p:nvPr/>
        </p:nvSpPr>
        <p:spPr>
          <a:xfrm>
            <a:off x="3087233" y="1631735"/>
            <a:ext cx="1969248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 1: Foundation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3087233" y="2242725"/>
            <a:ext cx="1969248" cy="1584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current donor data quality, Select 2-3 beginner AI tools, Train 1 staff champion, Start with email personalization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5783894" y="3847044"/>
            <a:ext cx="133328" cy="133317"/>
          </a:xfrm>
          <a:prstGeom prst="ellipse">
            <a:avLst/>
          </a:prstGeom>
          <a:solidFill>
            <a:srgbClr val="D8A603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Object 14"/>
          <p:cNvSpPr/>
          <p:nvPr/>
        </p:nvSpPr>
        <p:spPr>
          <a:xfrm>
            <a:off x="6012581" y="3783847"/>
            <a:ext cx="1843519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 2: Expansion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6012581" y="4394837"/>
            <a:ext cx="1843519" cy="1584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 chatbot, Add predictive analytics, Create AI-generated content library, Measure baseline metrics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8709281" y="3580437"/>
            <a:ext cx="133305" cy="133316"/>
          </a:xfrm>
          <a:prstGeom prst="ellipse">
            <a:avLst/>
          </a:prstGeom>
          <a:solidFill>
            <a:srgbClr val="C9C9C9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Object 17"/>
          <p:cNvSpPr/>
          <p:nvPr/>
        </p:nvSpPr>
        <p:spPr>
          <a:xfrm>
            <a:off x="8937930" y="3517214"/>
            <a:ext cx="1895894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 3: Optimization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937930" y="4128203"/>
            <a:ext cx="1895894" cy="18482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spcBef>
                <a:spcPts val="596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Roll out churn prediction, Launch advanced segmentation, Automate donor research, Scale what works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11798525" y="6497862"/>
            <a:ext cx="199948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Data: The Fuel for AI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Garbage In = Garbage Out</a:t>
            </a:r>
            <a:r>
              <a:rPr lang="en-US" sz="1875" kern="0" spc="-37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Data Hygiene: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952262" y="1777456"/>
            <a:ext cx="5446938" cy="42092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Clean, deduplicated contact records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Ensure your donor data is accurate and up-to-date to power effective AI applications.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Consistent data entry standards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Establish clear guidelines for how donor information is captured and maintained.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 database maintenance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Regularly review and update your donor database to keep it organized and reliable.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284928" y="1777456"/>
            <a:ext cx="5446938" cy="31329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Privacy compliance (GDPR, CCPA)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Adhere to data privacy regulations to build trust and protect your donors' information.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 preference tracking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Record and honor your donors' communication preferences to provide a personalized experience.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1769957" y="6497862"/>
            <a:ext cx="228489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Ethics &amp; Best Practices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Responsible AI Use in Fundraising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Non-Negotiables: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3618595" cy="2023556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761810" y="1981354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Transparency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494818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Disclose AI use when appropriate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85178" y="1761684"/>
            <a:ext cx="3618595" cy="2023556"/>
          </a:xfrm>
          <a:prstGeom prst="rect">
            <a:avLst/>
          </a:prstGeom>
          <a:solidFill>
            <a:srgbClr val="971A1A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4570857" y="1981354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Human Oversight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570857" y="2494818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Never fully automate major donor relationships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094226" y="1761684"/>
            <a:ext cx="3618595" cy="2023556"/>
          </a:xfrm>
          <a:prstGeom prst="rect">
            <a:avLst/>
          </a:prstGeom>
          <a:solidFill>
            <a:srgbClr val="A23333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8379905" y="1981354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Privacy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379905" y="2494818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Secure donor data, honor preferences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76131" y="3975693"/>
            <a:ext cx="3618595" cy="2023556"/>
          </a:xfrm>
          <a:prstGeom prst="rect">
            <a:avLst/>
          </a:prstGeom>
          <a:solidFill>
            <a:srgbClr val="AE4D4D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761810" y="4195363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Authenticity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61810" y="4708827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AI to enhance, not replace, genuine connection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4285178" y="3975693"/>
            <a:ext cx="3618595" cy="2023556"/>
          </a:xfrm>
          <a:prstGeom prst="rect">
            <a:avLst/>
          </a:prstGeom>
          <a:solidFill>
            <a:srgbClr val="B96666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Object 16"/>
          <p:cNvSpPr/>
          <p:nvPr/>
        </p:nvSpPr>
        <p:spPr>
          <a:xfrm>
            <a:off x="4570857" y="4195363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Equity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4570857" y="4708827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Ensure AI doesn't perpetuate bias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094226" y="3975693"/>
            <a:ext cx="3618595" cy="2023556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Object 19"/>
          <p:cNvSpPr/>
          <p:nvPr/>
        </p:nvSpPr>
        <p:spPr>
          <a:xfrm>
            <a:off x="8379905" y="4195363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Testing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8379905" y="4708827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Always review AI outputs before sending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11760434" y="6497862"/>
            <a:ext cx="237957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Common Pitfalls to Avoid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1550969"/>
            <a:ext cx="5446938" cy="4482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07"/>
              </a:lnSpc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Implementing too many tools at once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Trying to roll out multiple AI tools simultaneously can overwhelm staff and lead to inconsistent results. Start small and scale gradually.</a:t>
            </a:r>
          </a:p>
          <a:p>
            <a:pPr marL="242900" indent="-242900" algn="l">
              <a:lnSpc>
                <a:spcPts val="2207"/>
              </a:lnSpc>
              <a:spcBef>
                <a:spcPts val="1788"/>
              </a:spcBef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training staff properly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Ensure your team is well-versed in the capabilities and use cases of the AI tools you implement. Provide ongoing training and support.</a:t>
            </a:r>
          </a:p>
          <a:p>
            <a:pPr marL="242900" indent="-242900" algn="l">
              <a:lnSpc>
                <a:spcPts val="2207"/>
              </a:lnSpc>
              <a:spcBef>
                <a:spcPts val="1788"/>
              </a:spcBef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Ignoring data quality first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Without clean, well-structured donor data, AI will not be able to deliver accurate insights or personalized engagement. Address data hygiene before deploying AI.</a:t>
            </a:r>
          </a:p>
          <a:p>
            <a:pPr marL="242900" indent="-242900" algn="l">
              <a:lnSpc>
                <a:spcPts val="2207"/>
              </a:lnSpc>
              <a:spcBef>
                <a:spcPts val="1788"/>
              </a:spcBef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Over-automating communication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While AI can enhance and scale personalization, overdoing automation can come across as impersonal. Maintain the human touch in key donor relationships.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1550969"/>
            <a:ext cx="5446938" cy="33036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07"/>
              </a:lnSpc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Forgetting the human touch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should complement, not replace, genuine human interaction. Ensure your staff remains actively engaged with donors, even as you leverage AI capabilities.</a:t>
            </a:r>
          </a:p>
          <a:p>
            <a:pPr marL="242900" indent="-242900" algn="l">
              <a:lnSpc>
                <a:spcPts val="2207"/>
              </a:lnSpc>
              <a:spcBef>
                <a:spcPts val="1788"/>
              </a:spcBef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measurement strategy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Failing to establish baseline metrics and track the impact of AI initiatives will make it difficult to justify continued investment and optimization.</a:t>
            </a:r>
          </a:p>
          <a:p>
            <a:pPr marL="242900" indent="-242900" algn="l">
              <a:lnSpc>
                <a:spcPts val="2207"/>
              </a:lnSpc>
              <a:spcBef>
                <a:spcPts val="1788"/>
              </a:spcBef>
              <a:buSzPct val="100000"/>
              <a:buChar char="•"/>
            </a:pPr>
            <a:r>
              <a:rPr lang="en-US" sz="1890" b="1" kern="0" spc="-11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Failing to get leadership buy-in</a:t>
            </a:r>
          </a:p>
          <a:p>
            <a:pPr lvl="1" algn="l">
              <a:lnSpc>
                <a:spcPts val="1675"/>
              </a:lnSpc>
              <a:spcBef>
                <a:spcPts val="225"/>
              </a:spcBef>
              <a:buNone/>
            </a:pPr>
            <a:r>
              <a:rPr lang="en-US" sz="1208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Without support and resources from executive leadership, AI implementation efforts are likely to stall or fail. Secure buy-in early 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760434" y="6497862"/>
            <a:ext cx="237957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ROI Metrics That Matter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Measuring AI Impact</a:t>
            </a: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| </a:t>
            </a: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Track These KPIs: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11236690" cy="421852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11" y="1761685"/>
            <a:ext cx="11246213" cy="4237565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11" y="1761685"/>
            <a:ext cx="11236690" cy="421852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76131" y="1761684"/>
            <a:ext cx="5618345" cy="408244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Metric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094476" y="1761684"/>
            <a:ext cx="5618345" cy="408244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Target Improvement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2169928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Donor retention rate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094476" y="2169928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+10-15%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6131" y="271425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Average gift size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094476" y="271425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+15-25%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76131" y="325857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Cost per dollar raised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094476" y="325857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-20-30%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476131" y="380290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Staff time saved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6094476" y="380290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10-15 hours/week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476131" y="434722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Email open/click rates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6094476" y="434722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+30-50%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476131" y="489155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Prospect-to-donor conversion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6094476" y="4891554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+25%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476131" y="543587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Donor satisfaction scores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6094476" y="5435879"/>
            <a:ext cx="5618345" cy="544325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Increase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11769957" y="6497862"/>
            <a:ext cx="228489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4" name="Object 23"/>
          <p:cNvSpPr/>
          <p:nvPr/>
        </p:nvSpPr>
        <p:spPr>
          <a:xfrm>
            <a:off x="-476131" y="6122909"/>
            <a:ext cx="12188952" cy="2111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664"/>
              </a:lnSpc>
              <a:buNone/>
            </a:pPr>
            <a:r>
              <a:rPr lang="en-US" sz="1200" kern="0" spc="-2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*Impctrs Management Group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80119" y="379011"/>
            <a:ext cx="8310419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Poll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3780119" y="1034638"/>
            <a:ext cx="8310419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b="1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is the most critical foundation for successful AI implementation in donor engagement?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681734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data breaches"/>
          <p:cNvPicPr>
            <a:picLocks noChangeAspect="1"/>
          </p:cNvPicPr>
          <p:nvPr/>
        </p:nvPicPr>
        <p:blipFill>
          <a:blip r:embed="rId3"/>
          <a:srcRect l="30568" r="30568"/>
          <a:stretch/>
        </p:blipFill>
        <p:spPr>
          <a:xfrm>
            <a:off x="0" y="0"/>
            <a:ext cx="3681734" cy="68562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57865" y="2094976"/>
            <a:ext cx="3682252" cy="1856911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443544" y="2267844"/>
            <a:ext cx="3526642" cy="14981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4"/>
              </a:lnSpc>
              <a:buNone/>
            </a:pPr>
            <a:r>
              <a:rPr lang="en-US" sz="2836" kern="0" spc="-5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A) Purchasing the most expensive AI software available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030569" y="2094976"/>
            <a:ext cx="3682252" cy="1856911"/>
          </a:xfrm>
          <a:prstGeom prst="rect">
            <a:avLst/>
          </a:prstGeom>
          <a:solidFill>
            <a:srgbClr val="9E2B2B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bject 8"/>
          <p:cNvSpPr/>
          <p:nvPr/>
        </p:nvSpPr>
        <p:spPr>
          <a:xfrm>
            <a:off x="8316248" y="2267844"/>
            <a:ext cx="3526642" cy="9987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4"/>
              </a:lnSpc>
              <a:buNone/>
            </a:pPr>
            <a:r>
              <a:rPr lang="en-US" sz="2836" kern="0" spc="-5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B) Clean, high-quality donor data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157865" y="4142339"/>
            <a:ext cx="3682252" cy="1856911"/>
          </a:xfrm>
          <a:prstGeom prst="rect">
            <a:avLst/>
          </a:prstGeom>
          <a:solidFill>
            <a:srgbClr val="B25555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4443544" y="4315207"/>
            <a:ext cx="3526642" cy="14981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34"/>
              </a:lnSpc>
              <a:buNone/>
            </a:pPr>
            <a:r>
              <a:rPr lang="en-US" sz="2836" kern="0" spc="-5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C) Fully automating all donor communications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030569" y="4142339"/>
            <a:ext cx="3682252" cy="1856911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8316248" y="4353622"/>
            <a:ext cx="3526642" cy="8527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359"/>
              </a:lnSpc>
              <a:buNone/>
            </a:pPr>
            <a:r>
              <a:rPr lang="en-US" sz="2875" b="1" kern="0" spc="-17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D) Hiring a dedicated AI specialist    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11769957" y="6497862"/>
            <a:ext cx="228489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721815" cy="6856286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Su_9B_ko3is"/>
          <p:cNvPicPr>
            <a:picLocks noChangeAspect="1"/>
          </p:cNvPicPr>
          <p:nvPr/>
        </p:nvPicPr>
        <p:blipFill>
          <a:blip r:embed="rId3"/>
          <a:srcRect l="22858" r="22858"/>
          <a:stretch/>
        </p:blipFill>
        <p:spPr>
          <a:xfrm>
            <a:off x="0" y="0"/>
            <a:ext cx="3721815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13494" y="2275906"/>
            <a:ext cx="3294826" cy="230447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363002" y="2464465"/>
            <a:ext cx="2995756" cy="111214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 Success Stories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63002" y="3692531"/>
            <a:ext cx="2995756" cy="6671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spcBef>
                <a:spcPts val="895"/>
              </a:spcBef>
              <a:buNone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Nonprofits Winning with AI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93172" y="1263235"/>
            <a:ext cx="8056730" cy="39486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Literacy Organization (Budget: $500K)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Used AI for email personalization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47% increase in recurring donors       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Environmental Nonprofit (Budget: $2M)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Implemented predictive analytics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Identified $1.2M in overlooked prospects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Healthcare Charity (Budget: $8M)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chatbot on website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24/7 support, 340 new donors, $127K raised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1779479" y="6497862"/>
            <a:ext cx="219020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Action Plan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591640"/>
            <a:ext cx="5446938" cy="24033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Week: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1. Choose ONE AI tool to pilot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Identify your biggest donor engagement pain point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3. Clean your top 100 donor records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4. Test ChatGPT/Claude for one donor research task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591640"/>
            <a:ext cx="5446938" cy="1796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AF8A1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Month: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5. Train your team on selected tool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6. Create 3 AI-assisted campaigns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7. Establish baseline metrics</a:t>
            </a:r>
          </a:p>
          <a:p>
            <a:pPr lvl="1" algn="l">
              <a:lnSpc>
                <a:spcPts val="2392"/>
              </a:lnSpc>
              <a:spcBef>
                <a:spcPts val="359"/>
              </a:spcBef>
              <a:buNone/>
            </a:pPr>
            <a:r>
              <a:rPr lang="en-US" sz="1725" kern="0" spc="-34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8. Schedule monthly AI review meetings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769957" y="6497862"/>
            <a:ext cx="228489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Common Questions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1604805"/>
            <a:ext cx="5446938" cy="43797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996"/>
              </a:lnSpc>
              <a:buSzPct val="100000"/>
              <a:buChar char="•"/>
            </a:pPr>
            <a:r>
              <a:rPr lang="en-US" sz="2565" b="1" kern="0" spc="-154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Where should we start with limited resources?</a:t>
            </a:r>
          </a:p>
          <a:p>
            <a:pPr lvl="1" algn="l">
              <a:lnSpc>
                <a:spcPts val="2273"/>
              </a:lnSpc>
              <a:spcBef>
                <a:spcPts val="305"/>
              </a:spcBef>
              <a:buNone/>
            </a:pPr>
            <a:r>
              <a:rPr lang="en-US" sz="1639" kern="0" spc="-33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 guidance on how to prioritize and implement AI tools with a limited budget.</a:t>
            </a:r>
          </a:p>
          <a:p>
            <a:pPr marL="242900" indent="-242900" algn="l">
              <a:lnSpc>
                <a:spcPts val="2996"/>
              </a:lnSpc>
              <a:spcBef>
                <a:spcPts val="2427"/>
              </a:spcBef>
              <a:buSzPct val="100000"/>
              <a:buChar char="•"/>
            </a:pPr>
            <a:r>
              <a:rPr lang="en-US" sz="2565" b="1" kern="0" spc="-154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do we get leadership buy-in?</a:t>
            </a:r>
          </a:p>
          <a:p>
            <a:pPr lvl="1" algn="l">
              <a:lnSpc>
                <a:spcPts val="2273"/>
              </a:lnSpc>
              <a:spcBef>
                <a:spcPts val="305"/>
              </a:spcBef>
              <a:buNone/>
            </a:pPr>
            <a:r>
              <a:rPr lang="en-US" sz="1639" kern="0" spc="-33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Suggest strategies for convincing organizational leadership to invest in AI for donor engagement.</a:t>
            </a:r>
          </a:p>
          <a:p>
            <a:pPr marL="242900" indent="-242900" algn="l">
              <a:lnSpc>
                <a:spcPts val="2996"/>
              </a:lnSpc>
              <a:spcBef>
                <a:spcPts val="2427"/>
              </a:spcBef>
              <a:buSzPct val="100000"/>
              <a:buChar char="•"/>
            </a:pPr>
            <a:r>
              <a:rPr lang="en-US" sz="2565" b="1" kern="0" spc="-154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about donor privacy concerns?</a:t>
            </a:r>
          </a:p>
          <a:p>
            <a:pPr lvl="1" algn="l">
              <a:lnSpc>
                <a:spcPts val="2273"/>
              </a:lnSpc>
              <a:spcBef>
                <a:spcPts val="305"/>
              </a:spcBef>
              <a:buNone/>
            </a:pPr>
            <a:r>
              <a:rPr lang="en-US" sz="1639" kern="0" spc="-33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 the importance of data privacy and security when using AI for donor information.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1604805"/>
            <a:ext cx="5446938" cy="2976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996"/>
              </a:lnSpc>
              <a:buSzPct val="100000"/>
              <a:buChar char="•"/>
            </a:pPr>
            <a:r>
              <a:rPr lang="en-US" sz="2565" b="1" kern="0" spc="-154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 small nonprofits really benefit from AI?</a:t>
            </a:r>
          </a:p>
          <a:p>
            <a:pPr lvl="1" algn="l">
              <a:lnSpc>
                <a:spcPts val="2273"/>
              </a:lnSpc>
              <a:spcBef>
                <a:spcPts val="305"/>
              </a:spcBef>
              <a:buNone/>
            </a:pPr>
            <a:r>
              <a:rPr lang="en-US" sz="1639" kern="0" spc="-33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Demonstrate how even small organizations can leverage affordable AI tools to enhance donor engagement.</a:t>
            </a:r>
          </a:p>
          <a:p>
            <a:pPr marL="242900" indent="-242900" algn="l">
              <a:lnSpc>
                <a:spcPts val="2996"/>
              </a:lnSpc>
              <a:spcBef>
                <a:spcPts val="2427"/>
              </a:spcBef>
              <a:buSzPct val="100000"/>
              <a:buChar char="•"/>
            </a:pPr>
            <a:r>
              <a:rPr lang="en-US" sz="2565" b="1" kern="0" spc="-154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do we maintain authenticity?</a:t>
            </a:r>
          </a:p>
          <a:p>
            <a:pPr lvl="1" algn="l">
              <a:lnSpc>
                <a:spcPts val="2273"/>
              </a:lnSpc>
              <a:spcBef>
                <a:spcPts val="305"/>
              </a:spcBef>
              <a:buNone/>
            </a:pPr>
            <a:r>
              <a:rPr lang="en-US" sz="1639" kern="0" spc="-33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Emphasize the need to balance AI-powered engagement with genuine human connection.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769957" y="6497862"/>
            <a:ext cx="228489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Today's Journey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272632"/>
            <a:ext cx="5446938" cy="30531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Understanding AI basics for nonprofits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Current donor engagement challenges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tools and solutions (beginner-friendly)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272632"/>
            <a:ext cx="5446938" cy="22526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Advanced strategies and automation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Implementation roadmap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Ethics and best practices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865183" y="6497862"/>
            <a:ext cx="13326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721815" cy="6856286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363002" y="2074037"/>
            <a:ext cx="2995756" cy="222428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Remaining Rooted While Growing Forward    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363002" y="4414248"/>
            <a:ext cx="2995756" cy="3335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spcBef>
                <a:spcPts val="895"/>
              </a:spcBef>
              <a:buNone/>
            </a:pPr>
            <a:r>
              <a:rPr lang="en-US" sz="2250" b="1" kern="0" spc="-13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 Thoughts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293172" y="1387029"/>
            <a:ext cx="8056730" cy="37048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is a tool, not a replacement for relationship      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small, learn, iterate, scale       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Your mission matters more than the technology 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Donors give to people, not algorithms       </a:t>
            </a:r>
          </a:p>
          <a:p>
            <a:pPr marL="242900" indent="-242900" algn="l">
              <a:lnSpc>
                <a:spcPts val="3154"/>
              </a:lnSpc>
              <a:spcBef>
                <a:spcPts val="2516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AI to spend MORE time with donors, not less       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1760434" y="6497862"/>
            <a:ext cx="237957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18958" y="2018254"/>
            <a:ext cx="10750955" cy="23458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160"/>
              </a:lnSpc>
              <a:buNone/>
            </a:pPr>
            <a:r>
              <a:rPr lang="en-US" sz="5625" b="1" kern="0" spc="-337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“Technology amplifies human capacity. Use it to deepen your roots while reaching new heights.”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18958" y="4450444"/>
            <a:ext cx="10750955" cy="3335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spcBef>
                <a:spcPts val="666"/>
              </a:spcBef>
              <a:buNone/>
            </a:pPr>
            <a:r>
              <a:rPr lang="en-US" sz="2250" b="1" kern="0" spc="-135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TRACY V. ALLEN,  PH.D., PMP, LSSGB, MLC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8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988675" y="1902224"/>
            <a:ext cx="6211574" cy="31281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638"/>
              </a:lnSpc>
              <a:buNone/>
            </a:pPr>
            <a:r>
              <a:rPr lang="en-US" sz="22500" b="1" kern="0" spc="-13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Q&amp;A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Me in Blue Blazer.jpg"/>
          <p:cNvPicPr>
            <a:picLocks noChangeAspect="1"/>
          </p:cNvPicPr>
          <p:nvPr/>
        </p:nvPicPr>
        <p:blipFill>
          <a:blip r:embed="rId3"/>
          <a:srcRect l="-16023" r="-16023" b="338"/>
          <a:stretch/>
        </p:blipFill>
        <p:spPr>
          <a:xfrm>
            <a:off x="0" y="0"/>
            <a:ext cx="6094476" cy="685628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6665833" y="1034719"/>
            <a:ext cx="5446938" cy="14013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5519"/>
              </a:lnSpc>
              <a:buNone/>
            </a:pPr>
            <a:r>
              <a:rPr lang="en-US" sz="4725" b="1" kern="0" spc="-28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Impctrs Management Group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665833" y="2542783"/>
            <a:ext cx="5446938" cy="4893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27"/>
              </a:lnSpc>
              <a:buNone/>
            </a:pPr>
            <a:r>
              <a:rPr lang="en-US" sz="1650" b="1" kern="0" spc="-9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Helping social impact businesses put the pieces together to make sense and stay funded, with or without AI.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665833" y="3223406"/>
            <a:ext cx="342814" cy="342814"/>
          </a:xfrm>
          <a:prstGeom prst="ellipse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0915" y="3320424"/>
            <a:ext cx="152362" cy="152362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7151487" y="3264419"/>
            <a:ext cx="4912630" cy="2614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60"/>
              </a:lnSpc>
              <a:buNone/>
            </a:pPr>
            <a:r>
              <a:rPr lang="en-US" sz="1485" b="1" kern="0" spc="-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860 N John Young Parkway</a:t>
            </a:r>
            <a:r>
              <a:rPr lang="en-US" sz="1485" kern="0" spc="-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85" b="1" kern="0" spc="-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Kissimmee, FL 32804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665833" y="3756673"/>
            <a:ext cx="342814" cy="342814"/>
          </a:xfrm>
          <a:prstGeom prst="ellipse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6941" y="3857652"/>
            <a:ext cx="142839" cy="14283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151487" y="3781535"/>
            <a:ext cx="4912630" cy="29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88"/>
              </a:lnSpc>
              <a:buNone/>
            </a:pPr>
            <a:r>
              <a:rPr lang="en-US" sz="1650" b="1" kern="0" spc="-3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@impctrsmgmtgroup 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665833" y="4289940"/>
            <a:ext cx="342814" cy="342814"/>
          </a:xfrm>
          <a:prstGeom prst="ellipse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8933" y="4390999"/>
            <a:ext cx="142839" cy="142839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151487" y="4314801"/>
            <a:ext cx="4912630" cy="29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88"/>
              </a:lnSpc>
              <a:buNone/>
            </a:pPr>
            <a:r>
              <a:rPr lang="en-US" sz="1650" kern="0" spc="-3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888-429-5094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665833" y="4823206"/>
            <a:ext cx="342814" cy="342814"/>
          </a:xfrm>
          <a:prstGeom prst="ellipse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0915" y="4920196"/>
            <a:ext cx="152362" cy="152362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7151487" y="4848068"/>
            <a:ext cx="4912630" cy="29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88"/>
              </a:lnSpc>
              <a:buNone/>
            </a:pPr>
            <a:r>
              <a:rPr lang="en-US" sz="1650" b="1" u="sng" kern="0" spc="-33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www.impctrmgmtgroup.com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6665833" y="5356473"/>
            <a:ext cx="342814" cy="342814"/>
          </a:xfrm>
          <a:prstGeom prst="ellipse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Object 1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0915" y="5451534"/>
            <a:ext cx="161885" cy="161885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7151487" y="5381335"/>
            <a:ext cx="4912630" cy="29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88"/>
              </a:lnSpc>
              <a:buNone/>
            </a:pPr>
            <a:r>
              <a:rPr lang="en-US" sz="1650" b="1" u="sng" kern="0" spc="-33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support@impctrsmgmtgroup.com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Donor Engagement Crisis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1905795"/>
            <a:ext cx="5446938" cy="36879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523"/>
              </a:lnSpc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 retention rates averaging 43% (down from 45%)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Donor retention rates have been declining, posing a challenge for nonprofits to maintain a stable donor base.</a:t>
            </a:r>
          </a:p>
          <a:p>
            <a:pPr marL="242900" indent="-242900" algn="l">
              <a:lnSpc>
                <a:spcPts val="2523"/>
              </a:lnSpc>
              <a:spcBef>
                <a:spcPts val="2044"/>
              </a:spcBef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70% of first-time donors never give again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large portion of first-time donors do not continue their support, making it difficult to build long-term relationships.</a:t>
            </a:r>
          </a:p>
          <a:p>
            <a:pPr marL="242900" indent="-242900" algn="l">
              <a:lnSpc>
                <a:spcPts val="2523"/>
              </a:lnSpc>
              <a:spcBef>
                <a:spcPts val="2044"/>
              </a:spcBef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Manual processes consuming 30+ hours/week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Inefficient manual processes for donor engagement are consuming a significant amount of staff time and resources.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1905795"/>
            <a:ext cx="5446938" cy="3776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523"/>
              </a:lnSpc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Inability to personalize at scale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Nonprofits struggle to provide personalized donor experiences due to limited resources and technology capabilities.</a:t>
            </a:r>
          </a:p>
          <a:p>
            <a:pPr marL="242900" indent="-242900" algn="l">
              <a:lnSpc>
                <a:spcPts val="2523"/>
              </a:lnSpc>
              <a:spcBef>
                <a:spcPts val="2044"/>
              </a:spcBef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Limited resources for donor research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Nonprofits often lack the time and tools to thoroughly research and understand their donor base, hindering their ability to engage effectively.</a:t>
            </a:r>
          </a:p>
          <a:p>
            <a:pPr marL="242900" indent="-242900" algn="l">
              <a:lnSpc>
                <a:spcPts val="2523"/>
              </a:lnSpc>
              <a:spcBef>
                <a:spcPts val="2044"/>
              </a:spcBef>
              <a:buSzPct val="100000"/>
              <a:buChar char="•"/>
            </a:pPr>
            <a:r>
              <a:rPr lang="en-US" sz="2160" b="1" kern="0" spc="-13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Missed opportunities for engagement</a:t>
            </a:r>
          </a:p>
          <a:p>
            <a:pPr lvl="1" algn="l">
              <a:lnSpc>
                <a:spcPts val="1914"/>
              </a:lnSpc>
              <a:spcBef>
                <a:spcPts val="257"/>
              </a:spcBef>
              <a:buNone/>
            </a:pPr>
            <a:r>
              <a:rPr lang="en-US" sz="1380" kern="0" spc="-28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Nonprofits may miss out on valuable opportunities to connect with donors and deepen relationships due to the challenges they face.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855660" y="6497862"/>
            <a:ext cx="142731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is AI? (The Basics)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90277"/>
            <a:ext cx="3618595" cy="2109260"/>
          </a:xfrm>
          <a:prstGeom prst="rect">
            <a:avLst/>
          </a:prstGeom>
          <a:solidFill>
            <a:srgbClr val="8B0000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761810" y="1809947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Definition: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323411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 that simulates human intelligence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85178" y="1590277"/>
            <a:ext cx="3618595" cy="2109260"/>
          </a:xfrm>
          <a:prstGeom prst="rect">
            <a:avLst/>
          </a:prstGeom>
          <a:solidFill>
            <a:srgbClr val="9A2020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570857" y="1809947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Machine Learning: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570857" y="2323411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Systems that learn from data patterns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094226" y="1590277"/>
            <a:ext cx="3618595" cy="2109260"/>
          </a:xfrm>
          <a:prstGeom prst="rect">
            <a:avLst/>
          </a:prstGeom>
          <a:solidFill>
            <a:srgbClr val="A84040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8379905" y="1809947"/>
            <a:ext cx="3456711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Generative AI: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379905" y="2323411"/>
            <a:ext cx="3456711" cy="660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Creates content (text, images, analysis)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3889990"/>
            <a:ext cx="5523119" cy="2109260"/>
          </a:xfrm>
          <a:prstGeom prst="rect">
            <a:avLst/>
          </a:prstGeom>
          <a:solidFill>
            <a:srgbClr val="B76060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761810" y="4109659"/>
            <a:ext cx="5551687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Natural Language Processing: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1810" y="4623123"/>
            <a:ext cx="5551687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Understands human language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6189702" y="3889990"/>
            <a:ext cx="5523119" cy="2109260"/>
          </a:xfrm>
          <a:prstGeom prst="rect">
            <a:avLst/>
          </a:prstGeom>
          <a:solidFill>
            <a:srgbClr val="C58080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Object 15"/>
          <p:cNvSpPr/>
          <p:nvPr/>
        </p:nvSpPr>
        <p:spPr>
          <a:xfrm>
            <a:off x="6475381" y="4109659"/>
            <a:ext cx="5551687" cy="3781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978"/>
              </a:lnSpc>
              <a:buNone/>
            </a:pPr>
            <a:r>
              <a:rPr lang="en-US" sz="2550" b="1" kern="0" spc="-153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Nonprofits: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6475381" y="4623123"/>
            <a:ext cx="5551687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00"/>
              </a:lnSpc>
              <a:spcBef>
                <a:spcPts val="1044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= Your tireless assistant that works 24/7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11865183" y="6497862"/>
            <a:ext cx="13326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Myths vs. Reality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1034638"/>
            <a:ext cx="12188952" cy="3301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  <a:buNone/>
            </a:pPr>
            <a:r>
              <a:rPr lang="en-US" sz="1875" kern="0" spc="-37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Percentage of Nonprofit Professionals  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61684"/>
            <a:ext cx="11236690" cy="423756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4799" y="1761685"/>
            <a:ext cx="9236940" cy="425661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4799" y="2653803"/>
            <a:ext cx="9227418" cy="3351962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484823" y="1761684"/>
            <a:ext cx="4190594" cy="89211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MYTH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5675417" y="1761684"/>
            <a:ext cx="5028712" cy="89211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REALITY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484823" y="2653803"/>
            <a:ext cx="4190594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"Too expensive for us"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5675417" y="2653803"/>
            <a:ext cx="5028712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Many tools free or &lt;$50/month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484823" y="3322893"/>
            <a:ext cx="4190594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"Replaces human staff"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5675417" y="3322893"/>
            <a:ext cx="5028712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Enhances staff capabilities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484823" y="3991982"/>
            <a:ext cx="4190594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"Too complicated"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5675417" y="3991982"/>
            <a:ext cx="5028712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User-friendly interfaces exist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484823" y="4661071"/>
            <a:ext cx="4190594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"Only for big organizations"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5675417" y="4661071"/>
            <a:ext cx="5028712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Scales to any size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1484823" y="5330161"/>
            <a:ext cx="4190594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"Will lose the personal touch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5675417" y="5330161"/>
            <a:ext cx="5028712" cy="669089"/>
          </a:xfrm>
          <a:prstGeom prst="rect">
            <a:avLst/>
          </a:prstGeom>
          <a:noFill/>
        </p:spPr>
        <p:txBody>
          <a:bodyPr wrap="square"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33333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Enables MORE personalization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11865183" y="6497862"/>
            <a:ext cx="13326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4146961" cy="5523119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2"/>
          <p:cNvSpPr/>
          <p:nvPr/>
        </p:nvSpPr>
        <p:spPr>
          <a:xfrm>
            <a:off x="606524" y="2393045"/>
            <a:ext cx="3886121" cy="222428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Which statement about AI for nonprofits is TRUE?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8282" y="627762"/>
            <a:ext cx="4142637" cy="222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52"/>
              </a:lnSpc>
              <a:buNone/>
            </a:pPr>
            <a:r>
              <a:rPr lang="en-US" sz="1500" b="1" kern="0" spc="-9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Poll:</a:t>
            </a:r>
            <a:endParaRPr lang="en-US" dirty="0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3980" y="476131"/>
            <a:ext cx="3266258" cy="266633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509921" y="902647"/>
            <a:ext cx="2472012" cy="15568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53"/>
              </a:lnSpc>
              <a:buNone/>
            </a:pPr>
            <a:r>
              <a:rPr lang="en-US" sz="2100" b="1" kern="0" spc="-126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A) AI tools typically cost $500+ per month, making them inaccessible for small nonprofits</a:t>
            </a:r>
            <a:endParaRPr lang="en-US" dirty="0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527" y="285679"/>
            <a:ext cx="3639965" cy="3047238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527" y="285679"/>
            <a:ext cx="3639965" cy="304723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3484" y="476131"/>
            <a:ext cx="3266258" cy="266633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8959559" y="1202609"/>
            <a:ext cx="2472012" cy="934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53"/>
              </a:lnSpc>
              <a:buNone/>
            </a:pPr>
            <a:r>
              <a:rPr lang="en-US" sz="2100" b="1" kern="0" spc="-126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B) AI replaces the need for human staff in donor relations</a:t>
            </a:r>
            <a:endParaRPr lang="en-US" dirty="0"/>
          </a:p>
        </p:txBody>
      </p:sp>
      <p:pic>
        <p:nvPicPr>
          <p:cNvPr id="11" name="Object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032" y="285679"/>
            <a:ext cx="3639971" cy="3047238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032" y="285679"/>
            <a:ext cx="3639971" cy="3047238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03980" y="3332916"/>
            <a:ext cx="3266258" cy="2675856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5557534" y="4059395"/>
            <a:ext cx="2367263" cy="934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53"/>
              </a:lnSpc>
              <a:buNone/>
            </a:pPr>
            <a:r>
              <a:rPr lang="en-US" sz="2100" b="1" kern="0" spc="-126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C) Many AI tools are available for free or under $50/month</a:t>
            </a:r>
            <a:endParaRPr lang="en-US" dirty="0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3527" y="3142464"/>
            <a:ext cx="3639965" cy="3047238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3527" y="3142464"/>
            <a:ext cx="3639965" cy="304723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53484" y="3332916"/>
            <a:ext cx="3266258" cy="2675856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8911946" y="3902272"/>
            <a:ext cx="2576761" cy="12455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53"/>
              </a:lnSpc>
              <a:buNone/>
            </a:pPr>
            <a:r>
              <a:rPr lang="en-US" sz="2100" b="1" kern="0" spc="-126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D) AI is too complicated for organizations without IT departments       </a:t>
            </a:r>
            <a:endParaRPr lang="en-US" dirty="0"/>
          </a:p>
        </p:txBody>
      </p:sp>
      <p:pic>
        <p:nvPicPr>
          <p:cNvPr id="19" name="Object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3032" y="3142464"/>
            <a:ext cx="3639971" cy="304723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3032" y="3142464"/>
            <a:ext cx="3639971" cy="3047238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11874706" y="6497862"/>
            <a:ext cx="123794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AI Donor Engagement Framework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29" y="2401215"/>
            <a:ext cx="2952012" cy="119985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52312" y="2864296"/>
            <a:ext cx="2513971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1 - IDENTIFY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3722494"/>
            <a:ext cx="2513971" cy="1056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Find and qualify prospective donors using AI-powered research and predictive analytics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7688" y="2401215"/>
            <a:ext cx="2952012" cy="119985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613834" y="2730979"/>
            <a:ext cx="2199725" cy="533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2 - PERSONALIZE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523369" y="3722494"/>
            <a:ext cx="2513971" cy="1056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Tailor communications at scale through AI-generated content and smart segmentation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9253" y="2401215"/>
            <a:ext cx="2952012" cy="119985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375393" y="2864296"/>
            <a:ext cx="2199725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3 - ENGAGE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284928" y="3722494"/>
            <a:ext cx="2513971" cy="15842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Deepen donor relationships strategically using AI-powered chatbots, predictive engagement timing, and conversational AI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60805" y="2401215"/>
            <a:ext cx="2961534" cy="119985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9136953" y="2864296"/>
            <a:ext cx="2199725" cy="2668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2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4 - RETAIN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9046488" y="3722494"/>
            <a:ext cx="2513971" cy="1056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81"/>
              </a:lnSpc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Predict and prevent donor attrition through AI-driven churn prediction and lifetime value optimization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1865183" y="6497862"/>
            <a:ext cx="13326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011"/>
            <a:ext cx="12188952" cy="556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b="1" kern="0" spc="-22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Pillar 1 - IDENTIFY (Beginner)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2" y="2344052"/>
            <a:ext cx="5446938" cy="28980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Prospect Research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Tools to Start Today: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ChatGPT/Claude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Research donor backgrounds, company info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 Sales Navigator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prospect identification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284928" y="2344052"/>
            <a:ext cx="5446938" cy="21254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3154"/>
              </a:lnSpc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iWave/DonorSearch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Wealth screening with AI insights</a:t>
            </a:r>
          </a:p>
          <a:p>
            <a:pPr marL="242900" indent="-242900" algn="l">
              <a:lnSpc>
                <a:spcPts val="3154"/>
              </a:lnSpc>
              <a:spcBef>
                <a:spcPts val="2555"/>
              </a:spcBef>
              <a:buSzPct val="100000"/>
              <a:buChar char="•"/>
            </a:pPr>
            <a:r>
              <a:rPr lang="en-US" sz="2700" b="1" kern="0" spc="-162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Quick Win</a:t>
            </a:r>
          </a:p>
          <a:p>
            <a:pPr lvl="1" algn="l">
              <a:lnSpc>
                <a:spcPts val="2392"/>
              </a:lnSpc>
              <a:spcBef>
                <a:spcPts val="321"/>
              </a:spcBef>
              <a:buNone/>
            </a:pPr>
            <a:r>
              <a:rPr lang="en-US" sz="1725" kern="0" spc="-34" dirty="0">
                <a:solidFill>
                  <a:srgbClr val="FF0000">
                    <a:alpha val="99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Spend 10 minutes with ChatGPT researching your top 10 prospects' companies and interests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865183" y="6497862"/>
            <a:ext cx="133263" cy="23766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2275</Words>
  <Application>Microsoft Office PowerPoint</Application>
  <PresentationFormat>Widescreen</PresentationFormat>
  <Paragraphs>368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Inter</vt:lpstr>
      <vt:lpstr>Inter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Donor Engagement Through AI</dc:title>
  <dc:subject>Maximizing Donor Engagement Through AI</dc:subject>
  <dc:creator>tracy@tracyvallen.com</dc:creator>
  <cp:lastModifiedBy>Tracy V. Allen</cp:lastModifiedBy>
  <cp:revision>1</cp:revision>
  <dcterms:created xsi:type="dcterms:W3CDTF">2025-10-22T22:14:08Z</dcterms:created>
  <dcterms:modified xsi:type="dcterms:W3CDTF">2025-10-22T22:21:28Z</dcterms:modified>
</cp:coreProperties>
</file>