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12192000"/>
  <p:embeddedFontLst>
    <p:embeddedFont>
      <p:font typeface="Roboto" panose="02000000000000000000" pitchFamily="2" charset="0"/>
      <p:regular r:id="rId36"/>
      <p:bold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95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11" Type="http://schemas.openxmlformats.org/officeDocument/2006/relationships/image" Target="../media/image5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4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svg"/><Relationship Id="rId11" Type="http://schemas.openxmlformats.org/officeDocument/2006/relationships/image" Target="../media/image5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6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517530" y="1468269"/>
            <a:ext cx="7290517" cy="337636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ts val="6390"/>
              </a:lnSpc>
              <a:buNone/>
            </a:pPr>
            <a:r>
              <a:rPr lang="en-US" sz="5625" b="1" baseline="-40000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Streamline and Automate your Accounting Systems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4517530" y="4942686"/>
            <a:ext cx="7290517" cy="36498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ts val="2876"/>
              </a:lnSpc>
              <a:spcBef>
                <a:spcPts val="757"/>
              </a:spcBef>
              <a:buNone/>
            </a:pPr>
            <a:r>
              <a:rPr lang="en-US" sz="2025" kern="0" spc="20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Presented October 27, 2025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0" y="0"/>
            <a:ext cx="3809047" cy="6856286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864" t="-119775" r="-25864" b="-119775"/>
          <a:stretch/>
        </p:blipFill>
        <p:spPr>
          <a:xfrm>
            <a:off x="0" y="0"/>
            <a:ext cx="3809047" cy="6856286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380905" y="285679"/>
            <a:ext cx="2689291" cy="135221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Object 6" descr="sst accountants and consultants-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67" y="380905"/>
            <a:ext cx="2384567" cy="11617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Accounts Payable: Invoice Capture and Approvals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476131" y="1590277"/>
            <a:ext cx="5523119" cy="2109260"/>
          </a:xfrm>
          <a:prstGeom prst="rect">
            <a:avLst/>
          </a:prstGeom>
          <a:solidFill>
            <a:srgbClr val="033F35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Object 3"/>
          <p:cNvSpPr/>
          <p:nvPr/>
        </p:nvSpPr>
        <p:spPr>
          <a:xfrm>
            <a:off x="761810" y="1802007"/>
            <a:ext cx="5551687" cy="7034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70"/>
              </a:lnSpc>
              <a:buNone/>
            </a:pPr>
            <a:r>
              <a:rPr lang="en-US" sz="2167" kern="0" spc="22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Automate invoice capture via email or upload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761810" y="2597145"/>
            <a:ext cx="5551687" cy="8619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3"/>
              </a:lnSpc>
              <a:spcBef>
                <a:spcPts val="708"/>
              </a:spcBef>
              <a:buNone/>
            </a:pPr>
            <a:r>
              <a:rPr lang="en-US" sz="1594" kern="0" spc="16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Digitize the invoice capture process by allowing users to submit invoices via email or direct upload to the AP automation platform.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6189702" y="1590277"/>
            <a:ext cx="5523119" cy="2109260"/>
          </a:xfrm>
          <a:prstGeom prst="rect">
            <a:avLst/>
          </a:prstGeom>
          <a:solidFill>
            <a:srgbClr val="C1A675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Object 6"/>
          <p:cNvSpPr/>
          <p:nvPr/>
        </p:nvSpPr>
        <p:spPr>
          <a:xfrm>
            <a:off x="6475381" y="1802007"/>
            <a:ext cx="5551687" cy="7034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70"/>
              </a:lnSpc>
              <a:buNone/>
            </a:pPr>
            <a:r>
              <a:rPr lang="en-US" sz="2167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Route customized approvals digitally (no paper chase)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6475381" y="2597145"/>
            <a:ext cx="5551687" cy="8619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3"/>
              </a:lnSpc>
              <a:spcBef>
                <a:spcPts val="708"/>
              </a:spcBef>
              <a:buNone/>
            </a:pPr>
            <a:r>
              <a:rPr lang="en-US" sz="1594" kern="0" spc="16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 a digital approval workflow to streamline the invoice approval process and eliminate the need for physical paperwork.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476131" y="3889990"/>
            <a:ext cx="5523119" cy="2109260"/>
          </a:xfrm>
          <a:prstGeom prst="rect">
            <a:avLst/>
          </a:prstGeom>
          <a:solidFill>
            <a:srgbClr val="C1A675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Object 9"/>
          <p:cNvSpPr/>
          <p:nvPr/>
        </p:nvSpPr>
        <p:spPr>
          <a:xfrm>
            <a:off x="761810" y="4101719"/>
            <a:ext cx="5551687" cy="3517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70"/>
              </a:lnSpc>
              <a:buNone/>
            </a:pPr>
            <a:r>
              <a:rPr lang="en-US" sz="2167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Schedule payments electronically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761810" y="4545116"/>
            <a:ext cx="5551687" cy="8619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3"/>
              </a:lnSpc>
              <a:spcBef>
                <a:spcPts val="708"/>
              </a:spcBef>
              <a:buNone/>
            </a:pPr>
            <a:r>
              <a:rPr lang="en-US" sz="1594" kern="0" spc="16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Leverage the AP automation platform to schedule vendor payments electronically, reducing the time and effort required for manual check processing.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6189702" y="3889990"/>
            <a:ext cx="5523119" cy="2109260"/>
          </a:xfrm>
          <a:prstGeom prst="rect">
            <a:avLst/>
          </a:prstGeom>
          <a:solidFill>
            <a:srgbClr val="033F35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Object 12"/>
          <p:cNvSpPr/>
          <p:nvPr/>
        </p:nvSpPr>
        <p:spPr>
          <a:xfrm>
            <a:off x="6475381" y="4101719"/>
            <a:ext cx="5551687" cy="3517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70"/>
              </a:lnSpc>
              <a:buNone/>
            </a:pPr>
            <a:r>
              <a:rPr lang="en-US" sz="2167" kern="0" spc="22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Reduce errors and manual data entry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6475381" y="4545116"/>
            <a:ext cx="5551687" cy="8619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3"/>
              </a:lnSpc>
              <a:spcBef>
                <a:spcPts val="708"/>
              </a:spcBef>
              <a:buNone/>
            </a:pPr>
            <a:r>
              <a:rPr lang="en-US" sz="1594" kern="0" spc="16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Automation and AI-powered features help minimize data entry errors and eliminate time-consuming manual tasks.</a:t>
            </a:r>
            <a:endParaRPr lang="en-US" dirty="0"/>
          </a:p>
        </p:txBody>
      </p:sp>
      <p:pic>
        <p:nvPicPr>
          <p:cNvPr id="15" name="Object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6" name="Object 15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AP Automation Platforms and AI Assist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2761559" y="2245195"/>
            <a:ext cx="1428393" cy="1428393"/>
          </a:xfrm>
          <a:prstGeom prst="ellipse">
            <a:avLst/>
          </a:prstGeom>
          <a:solidFill>
            <a:srgbClr val="C1A675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4666" y="2666371"/>
            <a:ext cx="504699" cy="580880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1543140" y="3754977"/>
            <a:ext cx="3865231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AP Automation Platforms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1718833" y="4104338"/>
            <a:ext cx="3865231" cy="12470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130"/>
              </a:lnSpc>
              <a:spcBef>
                <a:spcPts val="443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BILL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Ramp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QuickBooks Online Bill Pay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Sage Intacct AP Automation 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999000" y="2245195"/>
            <a:ext cx="1428393" cy="1428393"/>
          </a:xfrm>
          <a:prstGeom prst="ellipse">
            <a:avLst/>
          </a:prstGeom>
          <a:solidFill>
            <a:srgbClr val="C1A675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505" y="2607784"/>
            <a:ext cx="933217" cy="780855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6749156" y="3754977"/>
            <a:ext cx="3928080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Assist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6749156" y="4104338"/>
            <a:ext cx="3928080" cy="8110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Utilize AI-powered features to auto-fill invoice details, learn coding patterns, and flag duplicates or unusual transactions.</a:t>
            </a:r>
            <a:endParaRPr lang="en-US" dirty="0"/>
          </a:p>
        </p:txBody>
      </p:sp>
      <p:pic>
        <p:nvPicPr>
          <p:cNvPr id="11" name="Object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2" name="Object 11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1A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761009" y="381946"/>
            <a:ext cx="6666934" cy="10817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Bank and Credit Card Feeds: Auto-Import and Matching</a:t>
            </a:r>
            <a:endParaRPr lang="en-US" dirty="0"/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131" y="2456836"/>
            <a:ext cx="2952012" cy="1190327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552312" y="2614405"/>
            <a:ext cx="2513971" cy="8762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Daily Automatic Import of Transactions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761810" y="3772891"/>
            <a:ext cx="2513971" cy="16221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Automatically import daily transactions from bank and credit card accounts into the accounting system to reduce data entry.</a:t>
            </a:r>
            <a:endParaRPr lang="en-US" dirty="0"/>
          </a:p>
        </p:txBody>
      </p:sp>
      <p:pic>
        <p:nvPicPr>
          <p:cNvPr id="6" name="Object 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7690" y="2456836"/>
            <a:ext cx="2952012" cy="1190327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3613834" y="2614405"/>
            <a:ext cx="2199725" cy="8762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Rule-based Reconciliation Matching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3523369" y="3772891"/>
            <a:ext cx="2513971" cy="18924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Leverage rule-based coding to automatically propose categorization of transactions. Transactions will not be posted until coding is approved.</a:t>
            </a:r>
            <a:endParaRPr lang="en-US" dirty="0"/>
          </a:p>
        </p:txBody>
      </p:sp>
      <p:pic>
        <p:nvPicPr>
          <p:cNvPr id="9" name="Object 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9250" y="2456836"/>
            <a:ext cx="2952012" cy="1190327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6375393" y="2762006"/>
            <a:ext cx="2199725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Fewer Missing or Duplicate Entries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6284928" y="3772891"/>
            <a:ext cx="2513971" cy="16221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automated import and reconciliation process helps eliminate missing or duplicate entries, ensuring accurate and complete financial records.</a:t>
            </a:r>
            <a:endParaRPr lang="en-US" dirty="0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0809" y="2456836"/>
            <a:ext cx="2952012" cy="1190327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9136953" y="2614405"/>
            <a:ext cx="2199725" cy="8762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Saves Hours per Week on Data Entry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9046488" y="3772891"/>
            <a:ext cx="2513971" cy="21628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Automating the bank and credit card transaction import and reconciliation process can save hours per week on manual data entry, allowing the finance team to focus on higher-value tasks.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Object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7" name="Object 16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1A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889957" y="381946"/>
            <a:ext cx="8409038" cy="10817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Bank and Credit Card Integration Platforms and AI Assist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2761559" y="2394939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563" y="2799464"/>
            <a:ext cx="580880" cy="618970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1799775" y="3904720"/>
            <a:ext cx="3351962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Bank and Credit Card Integration Platforms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1952137" y="4546158"/>
            <a:ext cx="3351962" cy="12470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130"/>
              </a:lnSpc>
              <a:spcBef>
                <a:spcPts val="443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QuickBooks Online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Sage Intacct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Xero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Aplos 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999000" y="2394939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505" y="2757616"/>
            <a:ext cx="933217" cy="780855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6681069" y="3904720"/>
            <a:ext cx="4064254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Assist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6681069" y="4254081"/>
            <a:ext cx="4064254" cy="10814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Utilize AI-powered features to suggest account coding based on past activity; implement customized rules; automate the reconciliation process.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1A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476131"/>
            <a:ext cx="5281244" cy="5904024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Object 2" descr="412648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31" y="476131"/>
            <a:ext cx="5281244" cy="5904024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6857238" y="2305515"/>
            <a:ext cx="4231852" cy="5408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Polling Question: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6857238" y="2929098"/>
            <a:ext cx="4231852" cy="16225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260"/>
              </a:lnSpc>
              <a:spcBef>
                <a:spcPts val="639"/>
              </a:spcBef>
              <a:buNone/>
            </a:pPr>
            <a:r>
              <a:rPr lang="en-US" sz="375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 you currently use bank and/or credit card feeds?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33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Expense Reporting Apps: Snap Receipts, Auto-Code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095101" y="1818820"/>
            <a:ext cx="714196" cy="714196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3178" y="2050375"/>
            <a:ext cx="323769" cy="247588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1999750" y="1757370"/>
            <a:ext cx="4242327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Mobile capture for receipts and reimbursements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1999750" y="2398807"/>
            <a:ext cx="4242327" cy="10814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Enable employees to easily capture receipts and submit expense reports using their mobile devices, eliminating the need for manual data entry and physical paperwork.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1095101" y="3894751"/>
            <a:ext cx="714196" cy="714196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5027" y="4097016"/>
            <a:ext cx="247588" cy="314246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1999750" y="3833300"/>
            <a:ext cx="4242327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Policy compliance checks and approvals built-in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1999750" y="4474738"/>
            <a:ext cx="4242327" cy="1351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 automated policy compliance checks and customize approval process to ensure expenses adhere to organizational guidelines, reducing the risk of non-compliant reimbursements.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6332541" y="1818820"/>
            <a:ext cx="714196" cy="714196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13882" y="2008529"/>
            <a:ext cx="352337" cy="333292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7237190" y="1757370"/>
            <a:ext cx="4242327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Customizable spending limits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7237190" y="2106731"/>
            <a:ext cx="4242327" cy="10814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Customize spending limits to align with your company's policies and individual employee needs, enabling better control over expenses and improved compliance.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6332541" y="3609073"/>
            <a:ext cx="714196" cy="714196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Object 15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43173" y="3857367"/>
            <a:ext cx="295201" cy="238065"/>
          </a:xfrm>
          <a:prstGeom prst="rect">
            <a:avLst/>
          </a:prstGeom>
        </p:spPr>
      </p:pic>
      <p:sp>
        <p:nvSpPr>
          <p:cNvPr id="17" name="Object 16"/>
          <p:cNvSpPr/>
          <p:nvPr/>
        </p:nvSpPr>
        <p:spPr>
          <a:xfrm>
            <a:off x="7237190" y="3547622"/>
            <a:ext cx="4242327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Eliminates manual reimbursement spreadsheets</a:t>
            </a:r>
            <a:endParaRPr lang="en-US" dirty="0"/>
          </a:p>
        </p:txBody>
      </p:sp>
      <p:sp>
        <p:nvSpPr>
          <p:cNvPr id="18" name="Object 17"/>
          <p:cNvSpPr/>
          <p:nvPr/>
        </p:nvSpPr>
        <p:spPr>
          <a:xfrm>
            <a:off x="7237190" y="4189060"/>
            <a:ext cx="4242327" cy="10814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Streamline the expense reimbursement process by replacing manual spreadsheets with a centralized, digital expense reporting platform.</a:t>
            </a:r>
            <a:endParaRPr lang="en-US" dirty="0"/>
          </a:p>
        </p:txBody>
      </p:sp>
      <p:sp>
        <p:nvSpPr>
          <p:cNvPr id="19" name="Object 18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20" name="Object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21" name="Object 20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33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505684" y="381946"/>
            <a:ext cx="7177585" cy="10817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Expense Management Systems and AI Assist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2761559" y="2394939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7713" y="2673882"/>
            <a:ext cx="628493" cy="866558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1736926" y="3904720"/>
            <a:ext cx="3477660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Expense Management Systems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1895001" y="4546158"/>
            <a:ext cx="3477660" cy="12470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130"/>
              </a:lnSpc>
              <a:spcBef>
                <a:spcPts val="443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BILL Spend &amp; Expense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Ramp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Expensify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Nexonia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999000" y="2394939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505" y="2757616"/>
            <a:ext cx="933217" cy="780855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6623457" y="3904720"/>
            <a:ext cx="4179477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Assist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6623457" y="4254081"/>
            <a:ext cx="4179477" cy="8110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Utilize AI-powered features to learn frequent vendors and automatically code transactions.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476131"/>
            <a:ext cx="5281244" cy="5904024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Object 2" descr="Hearts for Change Outreach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31" y="476131"/>
            <a:ext cx="5281244" cy="5904024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6354116" y="1081859"/>
            <a:ext cx="5238095" cy="16225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Donations Integration: Sync Giving to Financial Records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6525851" y="2899786"/>
            <a:ext cx="5384089" cy="284562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42900" indent="-242900" algn="l">
              <a:lnSpc>
                <a:spcPts val="2876"/>
              </a:lnSpc>
              <a:spcBef>
                <a:spcPts val="1509"/>
              </a:spcBef>
              <a:buSzPct val="100000"/>
              <a:buChar char="•"/>
            </a:pPr>
            <a:r>
              <a:rPr lang="en-US" sz="2250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Auto-post contributions from giving platforms into general ledger</a:t>
            </a:r>
          </a:p>
          <a:p>
            <a:pPr marL="242900" indent="-242900" algn="l">
              <a:lnSpc>
                <a:spcPts val="2876"/>
              </a:lnSpc>
              <a:spcBef>
                <a:spcPts val="1688"/>
              </a:spcBef>
              <a:buSzPct val="100000"/>
              <a:buChar char="•"/>
            </a:pPr>
            <a:r>
              <a:rPr lang="en-US" sz="2250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Reduce duplicate data entry and reconciliation errors</a:t>
            </a:r>
          </a:p>
          <a:p>
            <a:pPr marL="242900" indent="-242900" algn="l">
              <a:lnSpc>
                <a:spcPts val="2876"/>
              </a:lnSpc>
              <a:spcBef>
                <a:spcPts val="1688"/>
              </a:spcBef>
              <a:buSzPct val="100000"/>
              <a:buChar char="•"/>
            </a:pPr>
            <a:r>
              <a:rPr lang="en-US" sz="2250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Improve donor reporting accuracy</a:t>
            </a:r>
          </a:p>
          <a:p>
            <a:pPr marL="242900" indent="-242900" algn="l">
              <a:lnSpc>
                <a:spcPts val="2876"/>
              </a:lnSpc>
              <a:spcBef>
                <a:spcPts val="1688"/>
              </a:spcBef>
              <a:buSzPct val="100000"/>
              <a:buChar char="•"/>
            </a:pPr>
            <a:r>
              <a:rPr lang="en-US" sz="2250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Real-time revenue tracking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Donor Management Systems and AI Assist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2761559" y="1637890"/>
            <a:ext cx="1428393" cy="1428393"/>
          </a:xfrm>
          <a:prstGeom prst="ellipse">
            <a:avLst/>
          </a:prstGeom>
          <a:solidFill>
            <a:srgbClr val="C1A675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6133" y="2034049"/>
            <a:ext cx="723719" cy="628493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1873099" y="3147672"/>
            <a:ext cx="3205313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Donor Management Systems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2018795" y="3789110"/>
            <a:ext cx="3205313" cy="22236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130"/>
              </a:lnSpc>
              <a:spcBef>
                <a:spcPts val="443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Kindful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PushPay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Planning Center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Subsplash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CCB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Blackbaud 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Realm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999000" y="1637890"/>
            <a:ext cx="1428393" cy="1428393"/>
          </a:xfrm>
          <a:prstGeom prst="ellipse">
            <a:avLst/>
          </a:prstGeom>
          <a:solidFill>
            <a:srgbClr val="C1A675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505" y="2000568"/>
            <a:ext cx="933217" cy="780855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6707257" y="3147672"/>
            <a:ext cx="4011879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Assist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6707257" y="3497033"/>
            <a:ext cx="4011879" cy="8110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Utilize AI-powered features to identify anomalies as well as duplicate or unlinked transactions.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1A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Payroll Sync: Seamless GL Posting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987972" y="1790252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2279" y="2161304"/>
            <a:ext cx="704674" cy="685629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398045" y="3300034"/>
            <a:ext cx="2608245" cy="8762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Sync payroll data directly to general ledger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398045" y="4233548"/>
            <a:ext cx="2608245" cy="16221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Automatically post payroll transactions (including allocations!) to the general ledger, eliminating the need for manual data entry and reducing the risk of errors.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3916177" y="1790252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0484" y="2152927"/>
            <a:ext cx="723719" cy="695151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3326251" y="3300034"/>
            <a:ext cx="2608245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Automate tax and benefit journal entries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3326251" y="3941471"/>
            <a:ext cx="2608245" cy="1351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Automatically generate and post the necessary journal entries for payroll-related taxes, liabilities, benefits, and deductions.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6844382" y="1790252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8878" y="2194779"/>
            <a:ext cx="628493" cy="628493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6285881" y="3300034"/>
            <a:ext cx="2545396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Reduce risk of manual entry errors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6285881" y="3941471"/>
            <a:ext cx="2545396" cy="10814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Eliminate the potential for human errors associated with manual payroll data entry and journal posting.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9772587" y="1790252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Object 15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02224" y="2211516"/>
            <a:ext cx="580880" cy="580880"/>
          </a:xfrm>
          <a:prstGeom prst="rect">
            <a:avLst/>
          </a:prstGeom>
        </p:spPr>
      </p:pic>
      <p:sp>
        <p:nvSpPr>
          <p:cNvPr id="17" name="Object 16"/>
          <p:cNvSpPr/>
          <p:nvPr/>
        </p:nvSpPr>
        <p:spPr>
          <a:xfrm>
            <a:off x="9219323" y="3300034"/>
            <a:ext cx="2534921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Save time during payroll cycles</a:t>
            </a:r>
            <a:endParaRPr lang="en-US" dirty="0"/>
          </a:p>
        </p:txBody>
      </p:sp>
      <p:sp>
        <p:nvSpPr>
          <p:cNvPr id="18" name="Object 17"/>
          <p:cNvSpPr/>
          <p:nvPr/>
        </p:nvSpPr>
        <p:spPr>
          <a:xfrm>
            <a:off x="9219323" y="3941471"/>
            <a:ext cx="2534921" cy="1351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Streamline the payroll process by automating the GL posting, allowing the finance team to focus on higher-value tasks.</a:t>
            </a:r>
            <a:endParaRPr lang="en-US" dirty="0"/>
          </a:p>
        </p:txBody>
      </p:sp>
      <p:sp>
        <p:nvSpPr>
          <p:cNvPr id="19" name="Object 18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20" name="Object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21" name="Object 20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C1A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SST Accountants &amp; Consultants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0" y="1005529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spcBef>
                <a:spcPts val="639"/>
              </a:spcBef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Introductions</a:t>
            </a:r>
            <a:endParaRPr lang="en-US" dirty="0"/>
          </a:p>
        </p:txBody>
      </p:sp>
      <p:pic>
        <p:nvPicPr>
          <p:cNvPr id="4" name="Object 3" descr="Emily Cook Headsho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429" y="2404461"/>
            <a:ext cx="2380655" cy="2380655"/>
          </a:xfrm>
          <a:prstGeom prst="ellipse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2285429" y="2404461"/>
            <a:ext cx="2380655" cy="238065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6" name="Object 5"/>
          <p:cNvSpPr/>
          <p:nvPr/>
        </p:nvSpPr>
        <p:spPr>
          <a:xfrm>
            <a:off x="1380780" y="4914118"/>
            <a:ext cx="4189952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Emily Cook, CPA, Partner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1380780" y="5263479"/>
            <a:ext cx="4189952" cy="2703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CAAS Leader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1380780" y="5589033"/>
            <a:ext cx="4189952" cy="2703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26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ECook@sst.cpa</a:t>
            </a:r>
            <a:endParaRPr lang="en-US" dirty="0"/>
          </a:p>
        </p:txBody>
      </p:sp>
      <p:pic>
        <p:nvPicPr>
          <p:cNvPr id="9" name="Object 8" descr="SST_Erika_Norton-122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2869" y="2404461"/>
            <a:ext cx="2380655" cy="2380655"/>
          </a:xfrm>
          <a:prstGeom prst="ellipse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7522869" y="2404461"/>
            <a:ext cx="2380655" cy="2380655"/>
          </a:xfrm>
          <a:prstGeom prst="ellipse">
            <a:avLst/>
          </a:prstGeom>
          <a:noFill/>
          <a:ln w="25400">
            <a:solidFill>
              <a:srgbClr val="FFFFFF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1" name="Object 10"/>
          <p:cNvSpPr/>
          <p:nvPr/>
        </p:nvSpPr>
        <p:spPr>
          <a:xfrm>
            <a:off x="6618220" y="4914118"/>
            <a:ext cx="4189952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Erika Norton, Senior Manager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6618220" y="5263479"/>
            <a:ext cx="4189952" cy="2703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CAAS Technology Lead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6618220" y="5589033"/>
            <a:ext cx="4189952" cy="2703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26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ENorton@sst.cpa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5" name="Object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6" name="Object 15"/>
          <p:cNvSpPr/>
          <p:nvPr/>
        </p:nvSpPr>
        <p:spPr>
          <a:xfrm>
            <a:off x="11865183" y="6493384"/>
            <a:ext cx="133317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7" name="Object 16"/>
          <p:cNvSpPr/>
          <p:nvPr/>
        </p:nvSpPr>
        <p:spPr>
          <a:xfrm>
            <a:off x="3007030" y="6244011"/>
            <a:ext cx="6174778" cy="2703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"Smooth Finances Fuel Bold Ministries"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C1A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Payroll Systems and AI Assist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2761559" y="1780730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7493" y="2185260"/>
            <a:ext cx="752287" cy="609448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2087834" y="3290511"/>
            <a:ext cx="2775843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Payroll Systems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2214009" y="3639872"/>
            <a:ext cx="2775843" cy="22236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130"/>
              </a:lnSpc>
              <a:spcBef>
                <a:spcPts val="443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QuickBooks Online Payroll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APS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Gusto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Paycom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Paylocity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Paycor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ADP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999000" y="1780730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505" y="2143408"/>
            <a:ext cx="933217" cy="780855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6759631" y="3290511"/>
            <a:ext cx="3907130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Assist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6759631" y="3639872"/>
            <a:ext cx="3907130" cy="540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Utilize AI-powered features to flag payroll variances or missing records.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33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Reporting Dashboards: Real-Time, Deeper Insights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476131" y="1590277"/>
            <a:ext cx="5523119" cy="210926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Object 3"/>
          <p:cNvSpPr/>
          <p:nvPr/>
        </p:nvSpPr>
        <p:spPr>
          <a:xfrm>
            <a:off x="761810" y="1802007"/>
            <a:ext cx="5551687" cy="3517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70"/>
              </a:lnSpc>
              <a:buNone/>
            </a:pPr>
            <a:r>
              <a:rPr lang="en-US" sz="2167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Dynamic, role-based dashboards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761810" y="2245404"/>
            <a:ext cx="5551687" cy="8619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3"/>
              </a:lnSpc>
              <a:spcBef>
                <a:spcPts val="708"/>
              </a:spcBef>
              <a:buNone/>
            </a:pPr>
            <a:r>
              <a:rPr lang="en-US" sz="1594" kern="0" spc="16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 customized dashboards that cater to the specific needs and access levels of different roles within the organization.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6189702" y="1590277"/>
            <a:ext cx="5523119" cy="210926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Object 6"/>
          <p:cNvSpPr/>
          <p:nvPr/>
        </p:nvSpPr>
        <p:spPr>
          <a:xfrm>
            <a:off x="6475381" y="1802007"/>
            <a:ext cx="5551687" cy="7034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70"/>
              </a:lnSpc>
              <a:buNone/>
            </a:pPr>
            <a:r>
              <a:rPr lang="en-US" sz="2167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Real-time visibility into budgets and cash flow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6475381" y="2597145"/>
            <a:ext cx="5551687" cy="57463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3"/>
              </a:lnSpc>
              <a:spcBef>
                <a:spcPts val="708"/>
              </a:spcBef>
              <a:buNone/>
            </a:pPr>
            <a:r>
              <a:rPr lang="en-US" sz="1594" kern="0" spc="16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Monitor budgets, cash flow, and financial performance in real-time, enabling timely decision-making.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476131" y="3889990"/>
            <a:ext cx="5523119" cy="210926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Object 9"/>
          <p:cNvSpPr/>
          <p:nvPr/>
        </p:nvSpPr>
        <p:spPr>
          <a:xfrm>
            <a:off x="761810" y="4101719"/>
            <a:ext cx="5551687" cy="7034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70"/>
              </a:lnSpc>
              <a:buNone/>
            </a:pPr>
            <a:r>
              <a:rPr lang="en-US" sz="2167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Combine financial and statistical data for deeper analysis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761810" y="4896858"/>
            <a:ext cx="5551687" cy="8619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3"/>
              </a:lnSpc>
              <a:spcBef>
                <a:spcPts val="708"/>
              </a:spcBef>
              <a:buNone/>
            </a:pPr>
            <a:r>
              <a:rPr lang="en-US" sz="1594" kern="0" spc="16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Integrate financial data with relevant statistical and operational data to gain a comprehensive view and uncover meaningful insights. Measure impact!!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6189702" y="3889990"/>
            <a:ext cx="5523119" cy="210926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Object 12"/>
          <p:cNvSpPr/>
          <p:nvPr/>
        </p:nvSpPr>
        <p:spPr>
          <a:xfrm>
            <a:off x="6475381" y="4101719"/>
            <a:ext cx="5551687" cy="7034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70"/>
              </a:lnSpc>
              <a:buNone/>
            </a:pPr>
            <a:r>
              <a:rPr lang="en-US" sz="2167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Present insights in clear graphs, charts and visuals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6475381" y="4896858"/>
            <a:ext cx="5551687" cy="8619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3"/>
              </a:lnSpc>
              <a:spcBef>
                <a:spcPts val="708"/>
              </a:spcBef>
              <a:buNone/>
            </a:pPr>
            <a:r>
              <a:rPr lang="en-US" sz="1594" kern="0" spc="16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Leverage visually appealing graphs, charts, and other visualizations to effectively communicate financial and operational insights. Illustrate impact!!!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Object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7" name="Object 16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33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373438" y="381946"/>
            <a:ext cx="7442075" cy="10817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Cloud-Based Reporting Systems and AI Assist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2761559" y="2233054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2822" y="2729644"/>
            <a:ext cx="590402" cy="476131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1689789" y="3742836"/>
            <a:ext cx="3571934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Cloud-Based Reporting Systems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1852149" y="4384273"/>
            <a:ext cx="3571934" cy="157257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130"/>
              </a:lnSpc>
              <a:spcBef>
                <a:spcPts val="443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Sage Intacct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Reach Reporting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QBO Advanced Reporting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Jirav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Martus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999000" y="2233054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505" y="2595732"/>
            <a:ext cx="933217" cy="780855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6712494" y="3742836"/>
            <a:ext cx="4001404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Assist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6712494" y="4092197"/>
            <a:ext cx="4001404" cy="10814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Utilize AI-powered features to detect anomalies, identify trends, highlight variances, forecast future results and interpret ratios for better decision making.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105778" y="476131"/>
            <a:ext cx="4607043" cy="5904024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Object 2" descr="cloud storage document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5778" y="476131"/>
            <a:ext cx="4607043" cy="5904024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897179" y="467501"/>
            <a:ext cx="5311419" cy="146008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3834"/>
              </a:lnSpc>
              <a:buNone/>
            </a:pPr>
            <a:r>
              <a:rPr lang="en-US" sz="3375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Cloud-Based Document Management: Secure, Centralized, Transparent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629445" y="2103457"/>
            <a:ext cx="6431577" cy="42688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42900" indent="-242900" algn="l">
              <a:lnSpc>
                <a:spcPts val="2588"/>
              </a:lnSpc>
              <a:spcBef>
                <a:spcPts val="1358"/>
              </a:spcBef>
              <a:buSzPct val="100000"/>
              <a:buChar char="•"/>
            </a:pPr>
            <a:r>
              <a:rPr lang="en-US" sz="2025" kern="0" spc="20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Centralize receipts, invoices and supporting documentation electronically</a:t>
            </a:r>
          </a:p>
          <a:p>
            <a:pPr marL="242900" indent="-242900" algn="l">
              <a:lnSpc>
                <a:spcPts val="2588"/>
              </a:lnSpc>
              <a:spcBef>
                <a:spcPts val="1519"/>
              </a:spcBef>
              <a:buSzPct val="100000"/>
              <a:buChar char="•"/>
            </a:pPr>
            <a:r>
              <a:rPr lang="en-US" sz="2025" kern="0" spc="20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Maintain detailed audit trails</a:t>
            </a:r>
          </a:p>
          <a:p>
            <a:pPr marL="242900" indent="-242900" algn="l">
              <a:lnSpc>
                <a:spcPts val="2588"/>
              </a:lnSpc>
              <a:spcBef>
                <a:spcPts val="1519"/>
              </a:spcBef>
              <a:buSzPct val="100000"/>
              <a:buChar char="•"/>
            </a:pPr>
            <a:r>
              <a:rPr lang="en-US" sz="2025" kern="0" spc="20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Enable real-time collaboration between departments and remote staff</a:t>
            </a:r>
          </a:p>
          <a:p>
            <a:pPr marL="242900" indent="-242900" algn="l">
              <a:lnSpc>
                <a:spcPts val="2588"/>
              </a:lnSpc>
              <a:spcBef>
                <a:spcPts val="1519"/>
              </a:spcBef>
              <a:buSzPct val="100000"/>
              <a:buChar char="•"/>
            </a:pPr>
            <a:r>
              <a:rPr lang="en-US" sz="2025" kern="0" spc="20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Replace risky email attachments with encrypted document sharing</a:t>
            </a:r>
          </a:p>
          <a:p>
            <a:pPr marL="242900" indent="-242900" algn="l">
              <a:lnSpc>
                <a:spcPts val="2588"/>
              </a:lnSpc>
              <a:spcBef>
                <a:spcPts val="1519"/>
              </a:spcBef>
              <a:buSzPct val="100000"/>
              <a:buChar char="•"/>
            </a:pPr>
            <a:r>
              <a:rPr lang="en-US" sz="2025" kern="0" spc="20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Improve transparency for leadership, boards, auditors, etc.</a:t>
            </a:r>
          </a:p>
          <a:p>
            <a:pPr marL="242900" indent="-242900" algn="l">
              <a:lnSpc>
                <a:spcPts val="2588"/>
              </a:lnSpc>
              <a:spcBef>
                <a:spcPts val="1519"/>
              </a:spcBef>
              <a:buSzPct val="100000"/>
              <a:buChar char="•"/>
            </a:pPr>
            <a:r>
              <a:rPr lang="en-US" sz="2025" kern="0" spc="20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Mitigate risk of data loss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773424" y="381946"/>
            <a:ext cx="8642104" cy="10817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Cloud-Based Document Management Systems and AI Assist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095101" y="2808696"/>
            <a:ext cx="714196" cy="714196"/>
          </a:xfrm>
          <a:prstGeom prst="ellipse">
            <a:avLst/>
          </a:prstGeom>
          <a:solidFill>
            <a:srgbClr val="033F35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4101" y="2994102"/>
            <a:ext cx="276156" cy="342814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1999750" y="2747246"/>
            <a:ext cx="4242327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Popular Document Management Systems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1999750" y="3388683"/>
            <a:ext cx="4242327" cy="189812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130"/>
              </a:lnSpc>
              <a:spcBef>
                <a:spcPts val="443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Microsoft Teams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QuickBooks Online Attachments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Sage Intacct Collaborate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SharePoint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BILL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Dropbox Business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6332541" y="2808696"/>
            <a:ext cx="714196" cy="714196"/>
          </a:xfrm>
          <a:prstGeom prst="ellipse">
            <a:avLst/>
          </a:prstGeom>
          <a:solidFill>
            <a:srgbClr val="033F35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5289" y="2989916"/>
            <a:ext cx="466608" cy="390427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7237190" y="2747246"/>
            <a:ext cx="4242327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Assist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7237190" y="3096607"/>
            <a:ext cx="4242327" cy="1351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Utilize AI-powered features to automatically apply document retention policies, use a customized search for key words and documents, read and index scanned or uploaded files.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C1A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819252" y="381946"/>
            <a:ext cx="8550449" cy="16225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Polling question: Which function do you think your organization would benefit from most with automation?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952262" y="2602800"/>
            <a:ext cx="5446938" cy="34723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3451"/>
              </a:lnSpc>
              <a:buSzPct val="100000"/>
              <a:buChar char="•"/>
            </a:pPr>
            <a:r>
              <a:rPr lang="en-US" sz="2700" kern="0" spc="27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Accounts Payable</a:t>
            </a:r>
          </a:p>
          <a:p>
            <a:pPr marL="242900" indent="-242900" algn="l">
              <a:lnSpc>
                <a:spcPts val="3451"/>
              </a:lnSpc>
              <a:spcBef>
                <a:spcPts val="2172"/>
              </a:spcBef>
              <a:buSzPct val="100000"/>
              <a:buChar char="•"/>
            </a:pPr>
            <a:r>
              <a:rPr lang="en-US" sz="2700" kern="0" spc="27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Expense Reporting and reimbursements</a:t>
            </a:r>
          </a:p>
          <a:p>
            <a:pPr marL="242900" indent="-242900" algn="l">
              <a:lnSpc>
                <a:spcPts val="3451"/>
              </a:lnSpc>
              <a:spcBef>
                <a:spcPts val="2172"/>
              </a:spcBef>
              <a:buSzPct val="100000"/>
              <a:buChar char="•"/>
            </a:pPr>
            <a:r>
              <a:rPr lang="en-US" sz="2700" kern="0" spc="27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Bank and credit card feeds</a:t>
            </a:r>
          </a:p>
          <a:p>
            <a:pPr marL="242900" indent="-242900" algn="l">
              <a:lnSpc>
                <a:spcPts val="3451"/>
              </a:lnSpc>
              <a:spcBef>
                <a:spcPts val="2172"/>
              </a:spcBef>
              <a:buSzPct val="100000"/>
              <a:buChar char="•"/>
            </a:pPr>
            <a:r>
              <a:rPr lang="en-US" sz="2700" kern="0" spc="27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Donations and giving integration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6284928" y="2602800"/>
            <a:ext cx="5446938" cy="27529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3451"/>
              </a:lnSpc>
              <a:buSzPct val="100000"/>
              <a:buChar char="•"/>
            </a:pPr>
            <a:r>
              <a:rPr lang="en-US" sz="2700" kern="0" spc="27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Payroll sync</a:t>
            </a:r>
          </a:p>
          <a:p>
            <a:pPr marL="242900" indent="-242900" algn="l">
              <a:lnSpc>
                <a:spcPts val="3451"/>
              </a:lnSpc>
              <a:spcBef>
                <a:spcPts val="2172"/>
              </a:spcBef>
              <a:buSzPct val="100000"/>
              <a:buChar char="•"/>
            </a:pPr>
            <a:r>
              <a:rPr lang="en-US" sz="2700" kern="0" spc="27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Financial reporting and dashboards</a:t>
            </a:r>
          </a:p>
          <a:p>
            <a:pPr marL="242900" indent="-242900" algn="l">
              <a:lnSpc>
                <a:spcPts val="3451"/>
              </a:lnSpc>
              <a:spcBef>
                <a:spcPts val="2172"/>
              </a:spcBef>
              <a:buSzPct val="100000"/>
              <a:buChar char="•"/>
            </a:pPr>
            <a:r>
              <a:rPr lang="en-US" sz="2700" kern="0" spc="27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Electronic document management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Object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033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455601" y="381946"/>
            <a:ext cx="7277751" cy="10817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Turning Vision into Action: The Implementation Roadmap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476006" y="2831551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2598" y="3219285"/>
            <a:ext cx="447563" cy="657061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535171" y="4341332"/>
            <a:ext cx="3310062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Three phases for sustainable success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535171" y="4982770"/>
            <a:ext cx="3310062" cy="2703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Identify, Strategize, Implement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5380280" y="2831551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9906" y="3302971"/>
            <a:ext cx="561835" cy="476131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4486582" y="4341332"/>
            <a:ext cx="3215788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on progress, not perfection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4486582" y="4982770"/>
            <a:ext cx="3215788" cy="2703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Continuous improvement mindset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9284553" y="2831551"/>
            <a:ext cx="1428393" cy="1428393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30926" y="3202536"/>
            <a:ext cx="552312" cy="676106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8160408" y="4341332"/>
            <a:ext cx="3676683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Rinse and repeat - automation is an ongoing process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8160408" y="4982770"/>
            <a:ext cx="3676683" cy="2703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Automate, optimize, and repeat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Object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7" name="Object 16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Identify, Strategize, Implement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952262" y="1783259"/>
            <a:ext cx="5446938" cy="35083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761"/>
              </a:lnSpc>
              <a:buSzPct val="100000"/>
              <a:buChar char="•"/>
            </a:pPr>
            <a:r>
              <a:rPr lang="en-US" sz="2160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 areas of friction that would benefit from automation</a:t>
            </a:r>
          </a:p>
          <a:p>
            <a:pPr lvl="1" algn="l">
              <a:lnSpc>
                <a:spcPts val="1960"/>
              </a:lnSpc>
              <a:spcBef>
                <a:spcPts val="83"/>
              </a:spcBef>
              <a:buNone/>
            </a:pPr>
            <a:r>
              <a:rPr lang="en-US" sz="1380" kern="0" spc="14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Analyze your current accounting processes to pinpoint manual, repetitive tasks and disconnected systems that could be streamlined through automation.</a:t>
            </a:r>
          </a:p>
          <a:p>
            <a:pPr marL="242900" indent="-242900" algn="l">
              <a:lnSpc>
                <a:spcPts val="2761"/>
              </a:lnSpc>
              <a:spcBef>
                <a:spcPts val="1870"/>
              </a:spcBef>
              <a:buSzPct val="100000"/>
              <a:buChar char="•"/>
            </a:pPr>
            <a:r>
              <a:rPr lang="en-US" sz="2160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Strategize by researching technology platforms and implementation partners</a:t>
            </a:r>
          </a:p>
          <a:p>
            <a:pPr lvl="1" algn="l">
              <a:lnSpc>
                <a:spcPts val="1960"/>
              </a:lnSpc>
              <a:spcBef>
                <a:spcPts val="83"/>
              </a:spcBef>
              <a:buNone/>
            </a:pPr>
            <a:r>
              <a:rPr lang="en-US" sz="1380" kern="0" spc="14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Research and evaluate various accounting automation platforms, integrations, and implementation partners to find the best fit for your organization's needs and budget.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6284928" y="1783259"/>
            <a:ext cx="5446938" cy="40058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761"/>
              </a:lnSpc>
              <a:buSzPct val="100000"/>
              <a:buChar char="•"/>
            </a:pPr>
            <a:r>
              <a:rPr lang="en-US" sz="2160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a budget including up-front and recurring costs vs. expected benefits</a:t>
            </a:r>
          </a:p>
          <a:p>
            <a:pPr lvl="1" algn="l">
              <a:lnSpc>
                <a:spcPts val="1960"/>
              </a:lnSpc>
              <a:spcBef>
                <a:spcPts val="83"/>
              </a:spcBef>
              <a:buNone/>
            </a:pPr>
            <a:r>
              <a:rPr lang="en-US" sz="1380" kern="0" spc="14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a comprehensive budget that accounts for the initial investment and ongoing costs of the automation solutions, weighed against the expected efficiency gains and cost savings.</a:t>
            </a:r>
          </a:p>
          <a:p>
            <a:pPr marL="242900" indent="-242900" algn="l">
              <a:lnSpc>
                <a:spcPts val="2761"/>
              </a:lnSpc>
              <a:spcBef>
                <a:spcPts val="1870"/>
              </a:spcBef>
              <a:buSzPct val="100000"/>
              <a:buChar char="•"/>
            </a:pPr>
            <a:r>
              <a:rPr lang="en-US" sz="2160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Prepare a timeline with specific milestones and performance metrics</a:t>
            </a:r>
          </a:p>
          <a:p>
            <a:pPr lvl="1" algn="l">
              <a:lnSpc>
                <a:spcPts val="1960"/>
              </a:lnSpc>
              <a:spcBef>
                <a:spcPts val="83"/>
              </a:spcBef>
              <a:buNone/>
            </a:pPr>
            <a:r>
              <a:rPr lang="en-US" sz="1380" kern="0" spc="14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Outline a detailed implementation timeline with clear milestones and key performance indicators to track the progress and success of your accounting automation initiative.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Object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C1A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Leading Change that Lasts</a:t>
            </a:r>
            <a:endParaRPr lang="en-US" dirty="0"/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131" y="3199600"/>
            <a:ext cx="2399700" cy="1190327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666583" y="3525303"/>
            <a:ext cx="1906428" cy="540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Gain leadership and staff buy-in early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761810" y="1725528"/>
            <a:ext cx="1906428" cy="1351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Involve end-users and decision makers to build consensus and ownership</a:t>
            </a:r>
            <a:endParaRPr lang="en-US" dirty="0"/>
          </a:p>
        </p:txBody>
      </p:sp>
      <p:pic>
        <p:nvPicPr>
          <p:cNvPr id="6" name="Object 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5378" y="3199600"/>
            <a:ext cx="2399700" cy="1190327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3161509" y="3391987"/>
            <a:ext cx="1592182" cy="8110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Assign a champion or point person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2971057" y="4515656"/>
            <a:ext cx="1906428" cy="10814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Ensure accountability and drive continuous improvement</a:t>
            </a:r>
            <a:endParaRPr lang="en-US" dirty="0"/>
          </a:p>
        </p:txBody>
      </p:sp>
      <p:pic>
        <p:nvPicPr>
          <p:cNvPr id="9" name="Object 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4626" y="3199600"/>
            <a:ext cx="2399700" cy="1190327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5370757" y="3525303"/>
            <a:ext cx="1592182" cy="540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Communicate clearly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5180305" y="1992162"/>
            <a:ext cx="1906428" cy="10814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Connect system changes to mission impact to drive engagement</a:t>
            </a:r>
            <a:endParaRPr lang="en-US" dirty="0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3874" y="3199600"/>
            <a:ext cx="2399700" cy="1190327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7580005" y="3391987"/>
            <a:ext cx="1592182" cy="81105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 focused, hands-on training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7389552" y="4515656"/>
            <a:ext cx="1906428" cy="10814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Document processes to enable long-term sustainability</a:t>
            </a:r>
            <a:endParaRPr lang="en-US" dirty="0"/>
          </a:p>
        </p:txBody>
      </p:sp>
      <p:pic>
        <p:nvPicPr>
          <p:cNvPr id="15" name="Object 1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13121" y="3199600"/>
            <a:ext cx="2399700" cy="1190327"/>
          </a:xfrm>
          <a:prstGeom prst="rect">
            <a:avLst/>
          </a:prstGeom>
        </p:spPr>
      </p:pic>
      <p:sp>
        <p:nvSpPr>
          <p:cNvPr id="16" name="Object 15"/>
          <p:cNvSpPr/>
          <p:nvPr/>
        </p:nvSpPr>
        <p:spPr>
          <a:xfrm>
            <a:off x="9789252" y="3253909"/>
            <a:ext cx="1592182" cy="10814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Celebrate small wins and progress milestones</a:t>
            </a:r>
            <a:endParaRPr lang="en-US" dirty="0"/>
          </a:p>
        </p:txBody>
      </p:sp>
      <p:sp>
        <p:nvSpPr>
          <p:cNvPr id="17" name="Object 16"/>
          <p:cNvSpPr/>
          <p:nvPr/>
        </p:nvSpPr>
        <p:spPr>
          <a:xfrm>
            <a:off x="9598800" y="1992162"/>
            <a:ext cx="1906428" cy="10814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Recognize and reward the team's hard work and achievements</a:t>
            </a:r>
            <a:endParaRPr lang="en-US" dirty="0"/>
          </a:p>
        </p:txBody>
      </p:sp>
      <p:sp>
        <p:nvSpPr>
          <p:cNvPr id="18" name="Object 17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9" name="Object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20" name="Object 19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033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Implementation Success Factors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952262" y="2183804"/>
            <a:ext cx="5446938" cy="32037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3451"/>
              </a:lnSpc>
              <a:buSzPct val="100000"/>
              <a:buChar char="•"/>
            </a:pPr>
            <a:r>
              <a:rPr lang="en-US" sz="2700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 what IS working</a:t>
            </a:r>
          </a:p>
          <a:p>
            <a:pPr lvl="1" algn="l">
              <a:lnSpc>
                <a:spcPts val="2449"/>
              </a:lnSpc>
              <a:spcBef>
                <a:spcPts val="104"/>
              </a:spcBef>
              <a:buNone/>
            </a:pPr>
            <a:r>
              <a:rPr lang="en-US" sz="1725" kern="0" spc="17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Recognize existing strengths and preserve effective practices</a:t>
            </a:r>
          </a:p>
          <a:p>
            <a:pPr marL="242900" indent="-242900" algn="l">
              <a:lnSpc>
                <a:spcPts val="3451"/>
              </a:lnSpc>
              <a:spcBef>
                <a:spcPts val="2338"/>
              </a:spcBef>
              <a:buSzPct val="100000"/>
              <a:buChar char="•"/>
            </a:pPr>
            <a:r>
              <a:rPr lang="en-US" sz="2700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Start small, scale smart</a:t>
            </a:r>
          </a:p>
          <a:p>
            <a:pPr lvl="1" algn="l">
              <a:lnSpc>
                <a:spcPts val="2449"/>
              </a:lnSpc>
              <a:spcBef>
                <a:spcPts val="104"/>
              </a:spcBef>
              <a:buNone/>
            </a:pPr>
            <a:r>
              <a:rPr lang="en-US" sz="1725" kern="0" spc="17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Pilot one process before full roll-out</a:t>
            </a:r>
          </a:p>
          <a:p>
            <a:pPr marL="242900" indent="-242900" algn="l">
              <a:lnSpc>
                <a:spcPts val="3451"/>
              </a:lnSpc>
              <a:spcBef>
                <a:spcPts val="2338"/>
              </a:spcBef>
              <a:buSzPct val="100000"/>
              <a:buChar char="•"/>
            </a:pPr>
            <a:r>
              <a:rPr lang="en-US" sz="2700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Document workflows</a:t>
            </a:r>
          </a:p>
          <a:p>
            <a:pPr lvl="1" algn="l">
              <a:lnSpc>
                <a:spcPts val="2449"/>
              </a:lnSpc>
              <a:spcBef>
                <a:spcPts val="104"/>
              </a:spcBef>
              <a:buNone/>
            </a:pPr>
            <a:r>
              <a:rPr lang="en-US" sz="1725" kern="0" spc="17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Clarity now prevents confusion later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6284928" y="2183804"/>
            <a:ext cx="5446938" cy="21385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3451"/>
              </a:lnSpc>
              <a:buSzPct val="100000"/>
              <a:buChar char="•"/>
            </a:pPr>
            <a:r>
              <a:rPr lang="en-US" sz="2700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Measure outcomes</a:t>
            </a:r>
          </a:p>
          <a:p>
            <a:pPr lvl="1" algn="l">
              <a:lnSpc>
                <a:spcPts val="2449"/>
              </a:lnSpc>
              <a:spcBef>
                <a:spcPts val="104"/>
              </a:spcBef>
              <a:buNone/>
            </a:pPr>
            <a:r>
              <a:rPr lang="en-US" sz="1725" kern="0" spc="17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Track time savings, accuracy and reporting enhancements</a:t>
            </a:r>
          </a:p>
          <a:p>
            <a:pPr marL="242900" indent="-242900" algn="l">
              <a:lnSpc>
                <a:spcPts val="3451"/>
              </a:lnSpc>
              <a:spcBef>
                <a:spcPts val="2338"/>
              </a:spcBef>
              <a:buSzPct val="100000"/>
              <a:buChar char="•"/>
            </a:pPr>
            <a:r>
              <a:rPr lang="en-US" sz="2700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Maintain momentum</a:t>
            </a:r>
          </a:p>
          <a:p>
            <a:pPr lvl="1" algn="l">
              <a:lnSpc>
                <a:spcPts val="2449"/>
              </a:lnSpc>
              <a:spcBef>
                <a:spcPts val="104"/>
              </a:spcBef>
              <a:buNone/>
            </a:pPr>
            <a:r>
              <a:rPr lang="en-US" sz="1725" kern="0" spc="17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Regular check-ins and quarterly refinements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Object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33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Today's Goals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2237815" y="1621970"/>
            <a:ext cx="8484653" cy="4348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3451"/>
              </a:lnSpc>
              <a:buSzPct val="100000"/>
              <a:buFont typeface="+mj-lt"/>
              <a:buAutoNum type="arabicPeriod"/>
            </a:pPr>
            <a:r>
              <a:rPr lang="en-US" sz="2700" b="1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Understand why streamlining and automation matter for non-profits</a:t>
            </a:r>
          </a:p>
          <a:p>
            <a:pPr marL="242900" indent="-242900" algn="l">
              <a:lnSpc>
                <a:spcPts val="3451"/>
              </a:lnSpc>
              <a:spcBef>
                <a:spcPts val="2172"/>
              </a:spcBef>
              <a:buSzPct val="100000"/>
              <a:buFont typeface="+mj-lt"/>
              <a:buAutoNum type="arabicPeriod"/>
            </a:pPr>
            <a:r>
              <a:rPr lang="en-US" sz="2700" b="1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 where your current accounting processes create friction</a:t>
            </a:r>
          </a:p>
          <a:p>
            <a:pPr marL="242900" indent="-242900" algn="l">
              <a:lnSpc>
                <a:spcPts val="3451"/>
              </a:lnSpc>
              <a:spcBef>
                <a:spcPts val="2172"/>
              </a:spcBef>
              <a:buSzPct val="100000"/>
              <a:buFont typeface="+mj-lt"/>
              <a:buAutoNum type="arabicPeriod"/>
            </a:pPr>
            <a:r>
              <a:rPr lang="en-US" sz="2700" b="1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Discovery practical automation tools that save time and reduce risk</a:t>
            </a:r>
          </a:p>
          <a:p>
            <a:pPr marL="242900" indent="-242900" algn="l">
              <a:lnSpc>
                <a:spcPts val="3451"/>
              </a:lnSpc>
              <a:spcBef>
                <a:spcPts val="2172"/>
              </a:spcBef>
              <a:buSzPct val="100000"/>
              <a:buFont typeface="+mj-lt"/>
              <a:buAutoNum type="arabicPeriod"/>
            </a:pPr>
            <a:r>
              <a:rPr lang="en-US" sz="2700" b="1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Leave with a simple roadmap to modernize your accounting systems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11865183" y="6493384"/>
            <a:ext cx="133317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Common Pitfalls to Avoid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952262" y="1663929"/>
            <a:ext cx="5446938" cy="38145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416"/>
              </a:lnSpc>
              <a:buSzPct val="100000"/>
              <a:buChar char="•"/>
            </a:pPr>
            <a:r>
              <a:rPr lang="en-US" sz="1890" kern="0" spc="19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Not phasing in automations: doing everything at once</a:t>
            </a:r>
          </a:p>
          <a:p>
            <a:pPr lvl="1" algn="l">
              <a:lnSpc>
                <a:spcPts val="1715"/>
              </a:lnSpc>
              <a:spcBef>
                <a:spcPts val="73"/>
              </a:spcBef>
              <a:buNone/>
            </a:pPr>
            <a:r>
              <a:rPr lang="en-US" sz="1208" kern="0" spc="12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Take a phased approach, implementing automation gradually to ensure a smooth transition.</a:t>
            </a:r>
          </a:p>
          <a:p>
            <a:pPr marL="242900" indent="-242900" algn="l">
              <a:lnSpc>
                <a:spcPts val="2416"/>
              </a:lnSpc>
              <a:spcBef>
                <a:spcPts val="1636"/>
              </a:spcBef>
              <a:buSzPct val="100000"/>
              <a:buChar char="•"/>
            </a:pPr>
            <a:r>
              <a:rPr lang="en-US" sz="1890" kern="0" spc="19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Over-automation: still need human review and judgement</a:t>
            </a:r>
          </a:p>
          <a:p>
            <a:pPr lvl="1" algn="l">
              <a:lnSpc>
                <a:spcPts val="1715"/>
              </a:lnSpc>
              <a:spcBef>
                <a:spcPts val="73"/>
              </a:spcBef>
              <a:buNone/>
            </a:pPr>
            <a:r>
              <a:rPr lang="en-US" sz="1208" kern="0" spc="12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It's important to maintain human oversight and decision-making, especially for critical or complex processes.</a:t>
            </a:r>
          </a:p>
          <a:p>
            <a:pPr marL="242900" indent="-242900" algn="l">
              <a:lnSpc>
                <a:spcPts val="2416"/>
              </a:lnSpc>
              <a:spcBef>
                <a:spcPts val="1636"/>
              </a:spcBef>
              <a:buSzPct val="100000"/>
              <a:buChar char="•"/>
            </a:pPr>
            <a:r>
              <a:rPr lang="en-US" sz="1890" kern="0" spc="19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Weak data governance: unclear roles or too much access</a:t>
            </a:r>
          </a:p>
          <a:p>
            <a:pPr lvl="1" algn="l">
              <a:lnSpc>
                <a:spcPts val="1715"/>
              </a:lnSpc>
              <a:spcBef>
                <a:spcPts val="73"/>
              </a:spcBef>
              <a:buNone/>
            </a:pPr>
            <a:r>
              <a:rPr lang="en-US" sz="1208" kern="0" spc="12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 clear data governance policies, including well-defined roles and responsibilities, to ensure data integrity and appropriate access controls.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6284928" y="1663929"/>
            <a:ext cx="5446938" cy="42496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416"/>
              </a:lnSpc>
              <a:buSzPct val="100000"/>
              <a:buChar char="•"/>
            </a:pPr>
            <a:r>
              <a:rPr lang="en-US" sz="1890" kern="0" spc="19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Underestimating training needs: assume ongoing learning, not one and done</a:t>
            </a:r>
          </a:p>
          <a:p>
            <a:pPr lvl="1" algn="l">
              <a:lnSpc>
                <a:spcPts val="1715"/>
              </a:lnSpc>
              <a:spcBef>
                <a:spcPts val="73"/>
              </a:spcBef>
              <a:buNone/>
            </a:pPr>
            <a:r>
              <a:rPr lang="en-US" sz="1208" kern="0" spc="12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 comprehensive and ongoing training to ensure your team has the skills and knowledge to effectively leverage the new automation tools and processes.</a:t>
            </a:r>
          </a:p>
          <a:p>
            <a:pPr marL="242900" indent="-242900" algn="l">
              <a:lnSpc>
                <a:spcPts val="2416"/>
              </a:lnSpc>
              <a:spcBef>
                <a:spcPts val="1636"/>
              </a:spcBef>
              <a:buSzPct val="100000"/>
              <a:buChar char="•"/>
            </a:pPr>
            <a:r>
              <a:rPr lang="en-US" sz="1890" kern="0" spc="19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Vendor mismatch: chasing shiny tools that do not fit your organization</a:t>
            </a:r>
          </a:p>
          <a:p>
            <a:pPr lvl="1" algn="l">
              <a:lnSpc>
                <a:spcPts val="1715"/>
              </a:lnSpc>
              <a:spcBef>
                <a:spcPts val="73"/>
              </a:spcBef>
              <a:buNone/>
            </a:pPr>
            <a:r>
              <a:rPr lang="en-US" sz="1208" kern="0" spc="12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Carefully evaluate automation platforms and solutions to ensure they align with your organization's specific needs, processes, and budget.</a:t>
            </a:r>
          </a:p>
          <a:p>
            <a:pPr marL="242900" indent="-242900" algn="l">
              <a:lnSpc>
                <a:spcPts val="2416"/>
              </a:lnSpc>
              <a:spcBef>
                <a:spcPts val="1636"/>
              </a:spcBef>
              <a:buSzPct val="100000"/>
              <a:buChar char="•"/>
            </a:pPr>
            <a:r>
              <a:rPr lang="en-US" sz="1890" kern="0" spc="19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backup or continuity plan: ensure data recovery and support coverage</a:t>
            </a:r>
          </a:p>
          <a:p>
            <a:pPr lvl="1" algn="l">
              <a:lnSpc>
                <a:spcPts val="1715"/>
              </a:lnSpc>
              <a:spcBef>
                <a:spcPts val="73"/>
              </a:spcBef>
              <a:buNone/>
            </a:pPr>
            <a:r>
              <a:rPr lang="en-US" sz="1208" kern="0" spc="12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a robust backup and disaster recovery plan to protect your critical data and ensure business continuity in the event of system failures or other disruptions.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Object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C1A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Measuring ROI and Sustaining Momentum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923694" y="1864053"/>
            <a:ext cx="1556948" cy="155694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694" y="1864053"/>
            <a:ext cx="1556948" cy="1556948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50420" y="3502389"/>
            <a:ext cx="2503496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Quantify ROI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50420" y="3851750"/>
            <a:ext cx="2503496" cy="1351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Measure and track the benefits of automation, including time saved, error reduction, and faster reporting.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3851899" y="1864053"/>
            <a:ext cx="1556948" cy="155694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899" y="1864053"/>
            <a:ext cx="1556948" cy="1556948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3310538" y="3502389"/>
            <a:ext cx="2639670" cy="8762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Compare cost of inefficiency vs. automation investment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3310538" y="4435904"/>
            <a:ext cx="2639670" cy="1351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Weigh the costs of manual, inefficient processes against the investment required for automation solutions.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6780105" y="1864053"/>
            <a:ext cx="1556948" cy="155694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0105" y="1864053"/>
            <a:ext cx="1556948" cy="1556948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6249219" y="3502389"/>
            <a:ext cx="2618720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Review KPIs quarterly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6249219" y="3851750"/>
            <a:ext cx="2618720" cy="16221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Regularly assess key performance indicators like adoption rates, accuracy, and staff capacity to monitor progress and make refinements.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9708310" y="1864053"/>
            <a:ext cx="1556948" cy="155694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Object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8310" y="1864053"/>
            <a:ext cx="1556948" cy="1556948"/>
          </a:xfrm>
          <a:prstGeom prst="rect">
            <a:avLst/>
          </a:prstGeom>
        </p:spPr>
      </p:pic>
      <p:sp>
        <p:nvSpPr>
          <p:cNvPr id="17" name="Object 16"/>
          <p:cNvSpPr/>
          <p:nvPr/>
        </p:nvSpPr>
        <p:spPr>
          <a:xfrm>
            <a:off x="9324072" y="3502389"/>
            <a:ext cx="2325423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Continue refining</a:t>
            </a:r>
            <a:endParaRPr lang="en-US" dirty="0"/>
          </a:p>
        </p:txBody>
      </p:sp>
      <p:sp>
        <p:nvSpPr>
          <p:cNvPr id="18" name="Object 17"/>
          <p:cNvSpPr/>
          <p:nvPr/>
        </p:nvSpPr>
        <p:spPr>
          <a:xfrm>
            <a:off x="9324072" y="3851750"/>
            <a:ext cx="2325423" cy="16221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Regularly integrate new tools, upgrade existing systems, and enhance information to keep your accounting automation optimized.</a:t>
            </a:r>
            <a:endParaRPr lang="en-US" dirty="0"/>
          </a:p>
        </p:txBody>
      </p:sp>
      <p:sp>
        <p:nvSpPr>
          <p:cNvPr id="19" name="Object 18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20" name="Object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21" name="Object 20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033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Action Challenge and Takeaways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2237815" y="2107326"/>
            <a:ext cx="8484653" cy="33787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3106"/>
              </a:lnSpc>
              <a:buSzPct val="100000"/>
              <a:buChar char="•"/>
            </a:pPr>
            <a:r>
              <a:rPr lang="en-US" sz="2430" kern="0" spc="24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Schedule a systems review to evaluate what IS working</a:t>
            </a:r>
          </a:p>
          <a:p>
            <a:pPr marL="242900" indent="-242900" algn="l">
              <a:lnSpc>
                <a:spcPts val="3106"/>
              </a:lnSpc>
              <a:spcBef>
                <a:spcPts val="1955"/>
              </a:spcBef>
              <a:buSzPct val="100000"/>
              <a:buChar char="•"/>
            </a:pPr>
            <a:r>
              <a:rPr lang="en-US" sz="2430" kern="0" spc="24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Pick one process to automate in the next 90 days</a:t>
            </a:r>
          </a:p>
          <a:p>
            <a:pPr marL="242900" indent="-242900" algn="l">
              <a:lnSpc>
                <a:spcPts val="3106"/>
              </a:lnSpc>
              <a:spcBef>
                <a:spcPts val="1955"/>
              </a:spcBef>
              <a:buSzPct val="100000"/>
              <a:buChar char="•"/>
            </a:pPr>
            <a:r>
              <a:rPr lang="en-US" sz="2430" kern="0" spc="24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Document a concise project plan and timeline</a:t>
            </a:r>
          </a:p>
          <a:p>
            <a:pPr marL="242900" indent="-242900" algn="l">
              <a:lnSpc>
                <a:spcPts val="3106"/>
              </a:lnSpc>
              <a:spcBef>
                <a:spcPts val="1955"/>
              </a:spcBef>
              <a:buSzPct val="100000"/>
              <a:buChar char="•"/>
            </a:pPr>
            <a:r>
              <a:rPr lang="en-US" sz="2430" kern="0" spc="24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Reinvest time saved into mission-centric activities</a:t>
            </a:r>
          </a:p>
          <a:p>
            <a:pPr marL="242900" indent="-242900" algn="l">
              <a:lnSpc>
                <a:spcPts val="3106"/>
              </a:lnSpc>
              <a:spcBef>
                <a:spcPts val="1955"/>
              </a:spcBef>
              <a:buSzPct val="100000"/>
              <a:buChar char="•"/>
            </a:pPr>
            <a:r>
              <a:rPr lang="en-US" sz="2430" kern="0" spc="24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Remember: Smooth finances fuel bold ministries!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11769957" y="6493384"/>
            <a:ext cx="228543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476131"/>
            <a:ext cx="5618345" cy="344401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Object 2" descr="sst accountants and consultants-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79" t="-50000" r="-29479" b="-50000"/>
          <a:stretch/>
        </p:blipFill>
        <p:spPr>
          <a:xfrm>
            <a:off x="476131" y="476131"/>
            <a:ext cx="5618345" cy="3444014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476131" y="3920145"/>
            <a:ext cx="5618345" cy="2460010"/>
          </a:xfrm>
          <a:prstGeom prst="rect">
            <a:avLst/>
          </a:prstGeom>
          <a:solidFill>
            <a:srgbClr val="F5F5F5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277" t="-14931" r="-69277" b="-14931"/>
          <a:stretch/>
        </p:blipFill>
        <p:spPr>
          <a:xfrm>
            <a:off x="476131" y="3920145"/>
            <a:ext cx="5618345" cy="2460010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6601555" y="2674070"/>
            <a:ext cx="5080317" cy="152123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5991"/>
              </a:lnSpc>
              <a:buNone/>
            </a:pPr>
            <a:r>
              <a:rPr lang="en-US" sz="5625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Questions and Thank you!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476131"/>
            <a:ext cx="5843079" cy="5904024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Object 2" descr="0rHxkbcvQA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31" y="476131"/>
            <a:ext cx="5843079" cy="5904024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7179564" y="881884"/>
            <a:ext cx="4149035" cy="10817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Why Streamlining Matters 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7106730" y="2158956"/>
            <a:ext cx="4724171" cy="37941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42900" indent="-242900" algn="l">
              <a:lnSpc>
                <a:spcPts val="2876"/>
              </a:lnSpc>
              <a:spcBef>
                <a:spcPts val="1509"/>
              </a:spcBef>
              <a:buSzPct val="100000"/>
              <a:buChar char="•"/>
            </a:pPr>
            <a:r>
              <a:rPr lang="en-US" sz="2250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Free resources for enhanced ministry impact</a:t>
            </a:r>
          </a:p>
          <a:p>
            <a:pPr marL="242900" indent="-242900" algn="l">
              <a:lnSpc>
                <a:spcPts val="2876"/>
              </a:lnSpc>
              <a:spcBef>
                <a:spcPts val="1688"/>
              </a:spcBef>
              <a:buSzPct val="100000"/>
              <a:buChar char="•"/>
            </a:pPr>
            <a:r>
              <a:rPr lang="en-US" sz="2250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 trust with donors and stakeholders</a:t>
            </a:r>
          </a:p>
          <a:p>
            <a:pPr marL="242900" indent="-242900" algn="l">
              <a:lnSpc>
                <a:spcPts val="2876"/>
              </a:lnSpc>
              <a:spcBef>
                <a:spcPts val="1688"/>
              </a:spcBef>
              <a:buSzPct val="100000"/>
              <a:buChar char="•"/>
            </a:pPr>
            <a:r>
              <a:rPr lang="en-US" sz="2250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Stay compliant and reduce risk</a:t>
            </a:r>
          </a:p>
          <a:p>
            <a:pPr marL="242900" indent="-242900" algn="l">
              <a:lnSpc>
                <a:spcPts val="2876"/>
              </a:lnSpc>
              <a:spcBef>
                <a:spcPts val="1688"/>
              </a:spcBef>
              <a:buSzPct val="100000"/>
              <a:buChar char="•"/>
            </a:pPr>
            <a:r>
              <a:rPr lang="en-US" sz="2250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Make faster, more informed decisions</a:t>
            </a:r>
          </a:p>
          <a:p>
            <a:pPr marL="242900" indent="-242900" algn="l">
              <a:lnSpc>
                <a:spcPts val="2876"/>
              </a:lnSpc>
              <a:spcBef>
                <a:spcPts val="1688"/>
              </a:spcBef>
              <a:buSzPct val="100000"/>
              <a:buChar char="•"/>
            </a:pPr>
            <a:r>
              <a:rPr lang="en-US" sz="2250" kern="0" spc="22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Prevent staff burnout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1A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Common Pain Points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952262" y="1578672"/>
            <a:ext cx="5446938" cy="44165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933"/>
              </a:lnSpc>
              <a:buSzPct val="100000"/>
              <a:buChar char="•"/>
            </a:pPr>
            <a:r>
              <a:rPr lang="en-US" sz="2295" kern="0" spc="23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Manual data entry and duplicate work</a:t>
            </a:r>
          </a:p>
          <a:p>
            <a:pPr lvl="1" algn="l">
              <a:lnSpc>
                <a:spcPts val="2082"/>
              </a:lnSpc>
              <a:spcBef>
                <a:spcPts val="88"/>
              </a:spcBef>
              <a:buNone/>
            </a:pPr>
            <a:r>
              <a:rPr lang="en-US" sz="1466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Repetitive data entry tasks and redundant work processes lead to inefficiencies and increase the risk of human error.</a:t>
            </a:r>
          </a:p>
          <a:p>
            <a:pPr marL="242900" indent="-242900" algn="l">
              <a:lnSpc>
                <a:spcPts val="2933"/>
              </a:lnSpc>
              <a:spcBef>
                <a:spcPts val="1987"/>
              </a:spcBef>
              <a:buSzPct val="100000"/>
              <a:buChar char="•"/>
            </a:pPr>
            <a:r>
              <a:rPr lang="en-US" sz="2295" kern="0" spc="23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Lengthy month-end close</a:t>
            </a:r>
          </a:p>
          <a:p>
            <a:pPr lvl="1" algn="l">
              <a:lnSpc>
                <a:spcPts val="2082"/>
              </a:lnSpc>
              <a:spcBef>
                <a:spcPts val="88"/>
              </a:spcBef>
              <a:buNone/>
            </a:pPr>
            <a:r>
              <a:rPr lang="en-US" sz="1466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month-end close process is time-consuming and often delayed, hindering timely financial reporting and decision-making.</a:t>
            </a:r>
          </a:p>
          <a:p>
            <a:pPr marL="242900" indent="-242900" algn="l">
              <a:lnSpc>
                <a:spcPts val="2933"/>
              </a:lnSpc>
              <a:spcBef>
                <a:spcPts val="1987"/>
              </a:spcBef>
              <a:buSzPct val="100000"/>
              <a:buChar char="•"/>
            </a:pPr>
            <a:r>
              <a:rPr lang="en-US" sz="2295" kern="0" spc="23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Disconnected systems</a:t>
            </a:r>
          </a:p>
          <a:p>
            <a:pPr lvl="1" algn="l">
              <a:lnSpc>
                <a:spcPts val="2082"/>
              </a:lnSpc>
              <a:spcBef>
                <a:spcPts val="88"/>
              </a:spcBef>
              <a:buNone/>
            </a:pPr>
            <a:r>
              <a:rPr lang="en-US" sz="1466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Disparate systems and siloed data create information gaps, making it difficult to get a comprehensive view of the organization's financial health.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6284928" y="1578672"/>
            <a:ext cx="5446938" cy="40442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933"/>
              </a:lnSpc>
              <a:buSzPct val="100000"/>
              <a:buChar char="•"/>
            </a:pPr>
            <a:r>
              <a:rPr lang="en-US" sz="2295" kern="0" spc="23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Delayed or inaccurate reporting</a:t>
            </a:r>
          </a:p>
          <a:p>
            <a:pPr lvl="1" algn="l">
              <a:lnSpc>
                <a:spcPts val="2082"/>
              </a:lnSpc>
              <a:spcBef>
                <a:spcPts val="88"/>
              </a:spcBef>
              <a:buNone/>
            </a:pPr>
            <a:r>
              <a:rPr lang="en-US" sz="1466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Outdated or unreliable financial reports undermine the organization's ability to make informed decisions and effectively communicate with stakeholders.</a:t>
            </a:r>
          </a:p>
          <a:p>
            <a:pPr marL="242900" indent="-242900" algn="l">
              <a:lnSpc>
                <a:spcPts val="2933"/>
              </a:lnSpc>
              <a:spcBef>
                <a:spcPts val="1987"/>
              </a:spcBef>
              <a:buSzPct val="100000"/>
              <a:buChar char="•"/>
            </a:pPr>
            <a:r>
              <a:rPr lang="en-US" sz="2295" kern="0" spc="23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Limited staff capacity and burnout</a:t>
            </a:r>
          </a:p>
          <a:p>
            <a:pPr lvl="1" algn="l">
              <a:lnSpc>
                <a:spcPts val="2082"/>
              </a:lnSpc>
              <a:spcBef>
                <a:spcPts val="88"/>
              </a:spcBef>
              <a:buNone/>
            </a:pPr>
            <a:r>
              <a:rPr lang="en-US" sz="1466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Manual, repetitive tasks and inefficient processes strain the organization's limited resources and contribute to staff burnout.</a:t>
            </a:r>
          </a:p>
          <a:p>
            <a:pPr marL="242900" indent="-242900" algn="l">
              <a:lnSpc>
                <a:spcPts val="2933"/>
              </a:lnSpc>
              <a:spcBef>
                <a:spcPts val="1987"/>
              </a:spcBef>
              <a:buSzPct val="100000"/>
              <a:buChar char="•"/>
            </a:pPr>
            <a:r>
              <a:rPr lang="en-US" sz="2295" kern="0" spc="23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Compliance risk</a:t>
            </a:r>
          </a:p>
          <a:p>
            <a:pPr lvl="1" algn="l">
              <a:lnSpc>
                <a:spcPts val="2082"/>
              </a:lnSpc>
              <a:spcBef>
                <a:spcPts val="88"/>
              </a:spcBef>
              <a:buNone/>
            </a:pPr>
            <a:r>
              <a:rPr lang="en-US" sz="1466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Lack of streamlined processes and automation increases the risk of non-compliance with financial regulations and donor requirements.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Object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11865183" y="6493384"/>
            <a:ext cx="133317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33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434651" y="381946"/>
            <a:ext cx="7319650" cy="10817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Self-Assessment: How Healthy is Your Accounting Function?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0" y="1559775"/>
            <a:ext cx="12188952" cy="3380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663"/>
              </a:lnSpc>
              <a:spcBef>
                <a:spcPts val="742"/>
              </a:spcBef>
              <a:buNone/>
            </a:pPr>
            <a:r>
              <a:rPr lang="en-US" sz="1875" kern="0" spc="19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POLLING QUESTION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0" y="2014480"/>
            <a:ext cx="12188952" cy="3380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663"/>
              </a:lnSpc>
              <a:spcBef>
                <a:spcPts val="900"/>
              </a:spcBef>
              <a:buNone/>
            </a:pPr>
            <a:r>
              <a:rPr lang="en-US" sz="1875" kern="0" spc="19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Rate your accounting function based on the areas listed below.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0" y="2469185"/>
            <a:ext cx="12188952" cy="3380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663"/>
              </a:lnSpc>
              <a:spcBef>
                <a:spcPts val="900"/>
              </a:spcBef>
              <a:buNone/>
            </a:pPr>
            <a:r>
              <a:rPr lang="en-US" sz="1875" kern="0" spc="19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1 - 5 (1 = Needs a lot of work to 5 = Running smoothly)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952262" y="3231292"/>
            <a:ext cx="5446938" cy="27529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3451"/>
              </a:lnSpc>
              <a:buSzPct val="100000"/>
              <a:buChar char="•"/>
            </a:pPr>
            <a:r>
              <a:rPr lang="en-US" sz="2700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Timeliness of bank and credit card reconciliations</a:t>
            </a:r>
          </a:p>
          <a:p>
            <a:pPr marL="242900" indent="-242900" algn="l">
              <a:lnSpc>
                <a:spcPts val="3451"/>
              </a:lnSpc>
              <a:spcBef>
                <a:spcPts val="2172"/>
              </a:spcBef>
              <a:buSzPct val="100000"/>
              <a:buChar char="•"/>
            </a:pPr>
            <a:r>
              <a:rPr lang="en-US" sz="2700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Accuracy and speed of monthly close</a:t>
            </a:r>
          </a:p>
          <a:p>
            <a:pPr marL="242900" indent="-242900" algn="l">
              <a:lnSpc>
                <a:spcPts val="3451"/>
              </a:lnSpc>
              <a:spcBef>
                <a:spcPts val="2172"/>
              </a:spcBef>
              <a:buSzPct val="100000"/>
              <a:buChar char="•"/>
            </a:pPr>
            <a:r>
              <a:rPr lang="en-US" sz="2700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Level of manual data entry 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6284928" y="3231292"/>
            <a:ext cx="5446938" cy="20335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3451"/>
              </a:lnSpc>
              <a:buSzPct val="100000"/>
              <a:buChar char="•"/>
            </a:pPr>
            <a:r>
              <a:rPr lang="en-US" sz="2700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Integration between giving, payroll and accounting</a:t>
            </a:r>
          </a:p>
          <a:p>
            <a:pPr marL="242900" indent="-242900" algn="l">
              <a:lnSpc>
                <a:spcPts val="3451"/>
              </a:lnSpc>
              <a:spcBef>
                <a:spcPts val="2172"/>
              </a:spcBef>
              <a:buSzPct val="100000"/>
              <a:buChar char="•"/>
            </a:pPr>
            <a:r>
              <a:rPr lang="en-US" sz="2700" kern="0" spc="27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Strength of controls and approval processes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Object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11865183" y="6493384"/>
            <a:ext cx="133317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People, Processes and Systems – the Trifecta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476131" y="1590277"/>
            <a:ext cx="3618595" cy="4408972"/>
          </a:xfrm>
          <a:prstGeom prst="rect">
            <a:avLst/>
          </a:prstGeom>
          <a:solidFill>
            <a:srgbClr val="033F35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Object 3"/>
          <p:cNvSpPr/>
          <p:nvPr/>
        </p:nvSpPr>
        <p:spPr>
          <a:xfrm>
            <a:off x="761810" y="1788913"/>
            <a:ext cx="3456711" cy="8272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259"/>
              </a:lnSpc>
              <a:buNone/>
            </a:pPr>
            <a:r>
              <a:rPr lang="en-US" sz="2550" kern="0" spc="26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People: Skills and capacity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761810" y="2724064"/>
            <a:ext cx="3456711" cy="16902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63"/>
              </a:lnSpc>
              <a:spcBef>
                <a:spcPts val="833"/>
              </a:spcBef>
              <a:buNone/>
            </a:pPr>
            <a:r>
              <a:rPr lang="en-US" sz="1875" kern="0" spc="19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Ensure your team has the right skills and capacity to effectively manage accounting processes and systems.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285178" y="1590277"/>
            <a:ext cx="3618595" cy="4408972"/>
          </a:xfrm>
          <a:prstGeom prst="rect">
            <a:avLst/>
          </a:prstGeom>
          <a:solidFill>
            <a:srgbClr val="C1A675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Object 6"/>
          <p:cNvSpPr/>
          <p:nvPr/>
        </p:nvSpPr>
        <p:spPr>
          <a:xfrm>
            <a:off x="4570857" y="1788913"/>
            <a:ext cx="3456711" cy="12409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259"/>
              </a:lnSpc>
              <a:buNone/>
            </a:pPr>
            <a:r>
              <a:rPr lang="en-US" sz="2550" kern="0" spc="26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Processes: Workflows and controls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4570857" y="3137703"/>
            <a:ext cx="3456711" cy="16902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63"/>
              </a:lnSpc>
              <a:spcBef>
                <a:spcPts val="833"/>
              </a:spcBef>
              <a:buNone/>
            </a:pPr>
            <a:r>
              <a:rPr lang="en-US" sz="1875" kern="0" spc="19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efficient workflows and robust internal controls to streamline accounting operations and mitigate risks.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8094226" y="1590277"/>
            <a:ext cx="3618595" cy="4408972"/>
          </a:xfrm>
          <a:prstGeom prst="rect">
            <a:avLst/>
          </a:prstGeom>
          <a:solidFill>
            <a:srgbClr val="033F35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Object 9"/>
          <p:cNvSpPr/>
          <p:nvPr/>
        </p:nvSpPr>
        <p:spPr>
          <a:xfrm>
            <a:off x="8379905" y="1788913"/>
            <a:ext cx="3456711" cy="82727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259"/>
              </a:lnSpc>
              <a:buNone/>
            </a:pPr>
            <a:r>
              <a:rPr lang="en-US" sz="2550" kern="0" spc="26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Systems: Tools and integrations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8379905" y="2724064"/>
            <a:ext cx="3456711" cy="16902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63"/>
              </a:lnSpc>
              <a:spcBef>
                <a:spcPts val="833"/>
              </a:spcBef>
              <a:buNone/>
            </a:pPr>
            <a:r>
              <a:rPr lang="en-US" sz="1875" kern="0" spc="19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Leverage accounting systems and integrations to automate tasks, enhance data visibility, and support informed decision-making.</a:t>
            </a:r>
            <a:endParaRPr lang="en-US" dirty="0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11865183" y="6493384"/>
            <a:ext cx="133317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1A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2615000"/>
            <a:ext cx="4133486" cy="16225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Automation and AI in Finance: Smart, Not Scary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5213634" y="538028"/>
            <a:ext cx="714196" cy="714196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5188" y="748661"/>
            <a:ext cx="257111" cy="295201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6118283" y="476577"/>
            <a:ext cx="2314949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Accounts Payable (AP)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6118283" y="1118015"/>
            <a:ext cx="2314949" cy="540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Automated invoice capture and approvals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5213634" y="2080692"/>
            <a:ext cx="714196" cy="714196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2633" y="2282955"/>
            <a:ext cx="295201" cy="314246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6118283" y="2019242"/>
            <a:ext cx="2314949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Bank and credit card feeds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6118283" y="2660679"/>
            <a:ext cx="2314949" cy="540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Automatic import and reconciliation matching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5213634" y="3623356"/>
            <a:ext cx="714196" cy="714196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1710" y="3762829"/>
            <a:ext cx="314246" cy="438040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6118283" y="3561906"/>
            <a:ext cx="2314949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Expense reporting apps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6118283" y="4203343"/>
            <a:ext cx="2314949" cy="540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Snap receipts, auto-code expenses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8698912" y="538028"/>
            <a:ext cx="714196" cy="714196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Object 15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76199" y="736107"/>
            <a:ext cx="361860" cy="314246"/>
          </a:xfrm>
          <a:prstGeom prst="rect">
            <a:avLst/>
          </a:prstGeom>
        </p:spPr>
      </p:pic>
      <p:sp>
        <p:nvSpPr>
          <p:cNvPr id="17" name="Object 16"/>
          <p:cNvSpPr/>
          <p:nvPr/>
        </p:nvSpPr>
        <p:spPr>
          <a:xfrm>
            <a:off x="9603561" y="476577"/>
            <a:ext cx="2314949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Donations integration</a:t>
            </a:r>
            <a:endParaRPr lang="en-US" dirty="0"/>
          </a:p>
        </p:txBody>
      </p:sp>
      <p:sp>
        <p:nvSpPr>
          <p:cNvPr id="18" name="Object 17"/>
          <p:cNvSpPr/>
          <p:nvPr/>
        </p:nvSpPr>
        <p:spPr>
          <a:xfrm>
            <a:off x="9603561" y="1118015"/>
            <a:ext cx="2314949" cy="540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Sync giving data directly to the books</a:t>
            </a:r>
            <a:endParaRPr lang="en-US" dirty="0"/>
          </a:p>
        </p:txBody>
      </p:sp>
      <p:sp>
        <p:nvSpPr>
          <p:cNvPr id="19" name="Object 18"/>
          <p:cNvSpPr/>
          <p:nvPr/>
        </p:nvSpPr>
        <p:spPr>
          <a:xfrm>
            <a:off x="8698912" y="2080692"/>
            <a:ext cx="714196" cy="714196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20" name="Object 19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71879" y="2282957"/>
            <a:ext cx="380905" cy="304724"/>
          </a:xfrm>
          <a:prstGeom prst="rect">
            <a:avLst/>
          </a:prstGeom>
        </p:spPr>
      </p:pic>
      <p:sp>
        <p:nvSpPr>
          <p:cNvPr id="21" name="Object 20"/>
          <p:cNvSpPr/>
          <p:nvPr/>
        </p:nvSpPr>
        <p:spPr>
          <a:xfrm>
            <a:off x="9603561" y="2019242"/>
            <a:ext cx="2314949" cy="2920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Payroll sync</a:t>
            </a:r>
            <a:endParaRPr lang="en-US" dirty="0"/>
          </a:p>
        </p:txBody>
      </p:sp>
      <p:sp>
        <p:nvSpPr>
          <p:cNvPr id="22" name="Object 21"/>
          <p:cNvSpPr/>
          <p:nvPr/>
        </p:nvSpPr>
        <p:spPr>
          <a:xfrm>
            <a:off x="9603561" y="2368603"/>
            <a:ext cx="2314949" cy="540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Seamless general ledger posting</a:t>
            </a:r>
            <a:endParaRPr lang="en-US" dirty="0"/>
          </a:p>
        </p:txBody>
      </p:sp>
      <p:sp>
        <p:nvSpPr>
          <p:cNvPr id="23" name="Object 22"/>
          <p:cNvSpPr/>
          <p:nvPr/>
        </p:nvSpPr>
        <p:spPr>
          <a:xfrm>
            <a:off x="8698912" y="3328155"/>
            <a:ext cx="714196" cy="714196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24" name="Object 23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09544" y="3576450"/>
            <a:ext cx="295201" cy="238065"/>
          </a:xfrm>
          <a:prstGeom prst="rect">
            <a:avLst/>
          </a:prstGeom>
        </p:spPr>
      </p:pic>
      <p:sp>
        <p:nvSpPr>
          <p:cNvPr id="25" name="Object 24"/>
          <p:cNvSpPr/>
          <p:nvPr/>
        </p:nvSpPr>
        <p:spPr>
          <a:xfrm>
            <a:off x="9603561" y="3266705"/>
            <a:ext cx="2314949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Reporting dashboards</a:t>
            </a:r>
            <a:endParaRPr lang="en-US" dirty="0"/>
          </a:p>
        </p:txBody>
      </p:sp>
      <p:sp>
        <p:nvSpPr>
          <p:cNvPr id="26" name="Object 25"/>
          <p:cNvSpPr/>
          <p:nvPr/>
        </p:nvSpPr>
        <p:spPr>
          <a:xfrm>
            <a:off x="9603561" y="3908142"/>
            <a:ext cx="2314949" cy="540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Real-time, AI-powered insights</a:t>
            </a:r>
            <a:endParaRPr lang="en-US" dirty="0"/>
          </a:p>
        </p:txBody>
      </p:sp>
      <p:sp>
        <p:nvSpPr>
          <p:cNvPr id="27" name="Object 26"/>
          <p:cNvSpPr/>
          <p:nvPr/>
        </p:nvSpPr>
        <p:spPr>
          <a:xfrm>
            <a:off x="8698912" y="4870819"/>
            <a:ext cx="714196" cy="714196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28" name="Object 27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17917" y="5056344"/>
            <a:ext cx="276156" cy="342814"/>
          </a:xfrm>
          <a:prstGeom prst="rect">
            <a:avLst/>
          </a:prstGeom>
        </p:spPr>
      </p:pic>
      <p:sp>
        <p:nvSpPr>
          <p:cNvPr id="29" name="Object 28"/>
          <p:cNvSpPr/>
          <p:nvPr/>
        </p:nvSpPr>
        <p:spPr>
          <a:xfrm>
            <a:off x="9603561" y="4809369"/>
            <a:ext cx="2314949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033F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Document management</a:t>
            </a:r>
            <a:endParaRPr lang="en-US" dirty="0"/>
          </a:p>
        </p:txBody>
      </p:sp>
      <p:sp>
        <p:nvSpPr>
          <p:cNvPr id="30" name="Object 29"/>
          <p:cNvSpPr/>
          <p:nvPr/>
        </p:nvSpPr>
        <p:spPr>
          <a:xfrm>
            <a:off x="9603561" y="5450806"/>
            <a:ext cx="2314949" cy="540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30"/>
              </a:lnSpc>
              <a:spcBef>
                <a:spcPts val="443"/>
              </a:spcBef>
              <a:buNone/>
            </a:pPr>
            <a:r>
              <a:rPr lang="en-US" sz="1500" kern="0" spc="15" dirty="0">
                <a:solidFill>
                  <a:srgbClr val="11564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Cloud storage and audit trail</a:t>
            </a:r>
            <a:endParaRPr lang="en-US" dirty="0"/>
          </a:p>
        </p:txBody>
      </p:sp>
      <p:sp>
        <p:nvSpPr>
          <p:cNvPr id="31" name="Object 30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32" name="Object 3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33" name="Object 32"/>
          <p:cNvSpPr/>
          <p:nvPr/>
        </p:nvSpPr>
        <p:spPr>
          <a:xfrm>
            <a:off x="11865183" y="6493384"/>
            <a:ext cx="133317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4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33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81946"/>
            <a:ext cx="12188952" cy="5408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3750" b="1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Success Stories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476131" y="1590277"/>
            <a:ext cx="2666333" cy="113319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31" y="1590277"/>
            <a:ext cx="2666333" cy="1133192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342814" y="2852471"/>
            <a:ext cx="2932967" cy="8762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Banfield Foundation – Community Veterinary Support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76131" y="3785985"/>
            <a:ext cx="2932967" cy="2273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130"/>
              </a:lnSpc>
              <a:spcBef>
                <a:spcPts val="443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50% increase in efficiency, Month-end close timeframe reduced by 66%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Freed up resources to focus on mission impact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$80k reallocated from administrative staffing to mission impact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3332917" y="1590277"/>
            <a:ext cx="2666333" cy="113319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Object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2917" y="1590277"/>
            <a:ext cx="2666333" cy="1133192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3199600" y="2852471"/>
            <a:ext cx="2932967" cy="8762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IslandWood – Outdoor Environmental Learning Center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3332917" y="3785985"/>
            <a:ext cx="2932967" cy="20028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130"/>
              </a:lnSpc>
              <a:spcBef>
                <a:spcPts val="443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Eliminated over 360 manual person-hours annually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Shortened monthly close by two days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Gained real-time visibility into programs, donors, funds and grants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6189702" y="1590277"/>
            <a:ext cx="2666333" cy="113319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Object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702" y="1590277"/>
            <a:ext cx="2666333" cy="1133192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6056386" y="2852471"/>
            <a:ext cx="2932967" cy="8762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Atlanta Habitat for Humanity – Affordable Homebuilding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6189702" y="3785985"/>
            <a:ext cx="2932967" cy="2273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130"/>
              </a:lnSpc>
              <a:spcBef>
                <a:spcPts val="443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Complete tasks in 20 minutes that used to take 12 hours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Enhance fundraising with analytics and financial transparency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Drive vital collaboration across departments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9046488" y="1590277"/>
            <a:ext cx="2666333" cy="113319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Object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6488" y="1590277"/>
            <a:ext cx="2666333" cy="1133192"/>
          </a:xfrm>
          <a:prstGeom prst="rect">
            <a:avLst/>
          </a:prstGeom>
        </p:spPr>
      </p:pic>
      <p:sp>
        <p:nvSpPr>
          <p:cNvPr id="17" name="Object 16"/>
          <p:cNvSpPr/>
          <p:nvPr/>
        </p:nvSpPr>
        <p:spPr>
          <a:xfrm>
            <a:off x="8913171" y="2852471"/>
            <a:ext cx="2932967" cy="5841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300"/>
              </a:lnSpc>
              <a:buNone/>
            </a:pPr>
            <a:r>
              <a:rPr lang="en-US" sz="1800" kern="0" spc="18" dirty="0">
                <a:solidFill>
                  <a:srgbClr val="C1A67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 Baptist Church of Milford</a:t>
            </a:r>
            <a:endParaRPr lang="en-US" dirty="0"/>
          </a:p>
        </p:txBody>
      </p:sp>
      <p:sp>
        <p:nvSpPr>
          <p:cNvPr id="18" name="Object 17"/>
          <p:cNvSpPr/>
          <p:nvPr/>
        </p:nvSpPr>
        <p:spPr>
          <a:xfrm>
            <a:off x="9046488" y="3493908"/>
            <a:ext cx="2932967" cy="173252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130"/>
              </a:lnSpc>
              <a:spcBef>
                <a:spcPts val="443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20% increase in overall efficiency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12 hours saved per month on reporting alone</a:t>
            </a:r>
          </a:p>
          <a:p>
            <a:pPr marL="242900" indent="-242900" algn="l">
              <a:lnSpc>
                <a:spcPts val="2130"/>
              </a:lnSpc>
              <a:spcBef>
                <a:spcPts val="426"/>
              </a:spcBef>
              <a:buSzPct val="100000"/>
              <a:buChar char="•"/>
            </a:pPr>
            <a:r>
              <a:rPr lang="en-US" sz="1500" kern="0" spc="15" dirty="0">
                <a:solidFill>
                  <a:srgbClr val="BA9A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Gained confidence in the accuracy of their reports</a:t>
            </a:r>
            <a:endParaRPr lang="en-US" dirty="0"/>
          </a:p>
        </p:txBody>
      </p:sp>
      <p:sp>
        <p:nvSpPr>
          <p:cNvPr id="19" name="Object 18"/>
          <p:cNvSpPr/>
          <p:nvPr/>
        </p:nvSpPr>
        <p:spPr>
          <a:xfrm>
            <a:off x="0" y="6237315"/>
            <a:ext cx="980036" cy="61897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20" name="Object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380155"/>
            <a:ext cx="694358" cy="333292"/>
          </a:xfrm>
          <a:prstGeom prst="rect">
            <a:avLst/>
          </a:prstGeom>
        </p:spPr>
      </p:pic>
      <p:sp>
        <p:nvSpPr>
          <p:cNvPr id="21" name="Object 20"/>
          <p:cNvSpPr/>
          <p:nvPr/>
        </p:nvSpPr>
        <p:spPr>
          <a:xfrm>
            <a:off x="11865183" y="6493384"/>
            <a:ext cx="133317" cy="243273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826240" y="651510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2280</Words>
  <Application>Microsoft Office PowerPoint</Application>
  <PresentationFormat>Widescreen</PresentationFormat>
  <Paragraphs>342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Alliance for Greater Works Streamline and Automate your Accounting Systems</dc:title>
  <dc:subject>Alliance for Greater Works Streamline and Automate your Accounting Systems</dc:subject>
  <dc:creator>ecook@sst.cpa</dc:creator>
  <cp:lastModifiedBy>Emily Cook</cp:lastModifiedBy>
  <cp:revision>2</cp:revision>
  <dcterms:created xsi:type="dcterms:W3CDTF">2025-10-16T18:05:55Z</dcterms:created>
  <dcterms:modified xsi:type="dcterms:W3CDTF">2025-10-22T14:13:35Z</dcterms:modified>
</cp:coreProperties>
</file>