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 name="Shape 101"/>
          <p:cNvSpPr/>
          <p:nvPr>
            <p:ph type="sldImg"/>
          </p:nvPr>
        </p:nvSpPr>
        <p:spPr>
          <a:xfrm>
            <a:off x="1143000" y="685800"/>
            <a:ext cx="4572000" cy="3429000"/>
          </a:xfrm>
          <a:prstGeom prst="rect">
            <a:avLst/>
          </a:prstGeom>
        </p:spPr>
        <p:txBody>
          <a:bodyPr/>
          <a:lstStyle/>
          <a:p>
            <a:pPr/>
          </a:p>
        </p:txBody>
      </p:sp>
      <p:sp>
        <p:nvSpPr>
          <p:cNvPr id="102" name="Shape 1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Same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During staff meetings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066800" y="76200"/>
            <a:ext cx="7086600" cy="933450"/>
          </a:xfrm>
          <a:prstGeom prst="rect">
            <a:avLst/>
          </a:prstGeom>
        </p:spPr>
        <p:txBody>
          <a:bodyPr anchor="b"/>
          <a:lstStyle>
            <a:lvl1pPr>
              <a:defRPr sz="6000">
                <a:solidFill>
                  <a:srgbClr val="000000"/>
                </a:solidFill>
              </a:defRPr>
            </a:lvl1pPr>
          </a:lstStyle>
          <a:p>
            <a:pPr/>
            <a:r>
              <a:t>Title Text</a:t>
            </a:r>
          </a:p>
        </p:txBody>
      </p:sp>
      <p:sp>
        <p:nvSpPr>
          <p:cNvPr id="12" name="Body Level One…"/>
          <p:cNvSpPr txBox="1"/>
          <p:nvPr>
            <p:ph type="body" sz="quarter" idx="1"/>
          </p:nvPr>
        </p:nvSpPr>
        <p:spPr>
          <a:xfrm>
            <a:off x="1447800" y="685800"/>
            <a:ext cx="6400800" cy="609600"/>
          </a:xfrm>
          <a:prstGeom prst="rect">
            <a:avLst/>
          </a:prstGeom>
        </p:spPr>
        <p:txBody>
          <a:bodyPr/>
          <a:lstStyle>
            <a:lvl1pPr marL="0" indent="0" algn="ctr">
              <a:buSzTx/>
              <a:buFontTx/>
              <a:buNone/>
              <a:defRPr sz="3200">
                <a:solidFill>
                  <a:srgbClr val="33CCFF"/>
                </a:solidFill>
              </a:defRPr>
            </a:lvl1pPr>
            <a:lvl2pPr marL="0" indent="457200" algn="ctr">
              <a:buSzTx/>
              <a:buFontTx/>
              <a:buNone/>
              <a:defRPr sz="3200">
                <a:solidFill>
                  <a:srgbClr val="33CCFF"/>
                </a:solidFill>
              </a:defRPr>
            </a:lvl2pPr>
            <a:lvl3pPr marL="0" indent="914400" algn="ctr">
              <a:buSzTx/>
              <a:buFontTx/>
              <a:buNone/>
              <a:defRPr sz="3200">
                <a:solidFill>
                  <a:srgbClr val="33CCFF"/>
                </a:solidFill>
              </a:defRPr>
            </a:lvl3pPr>
            <a:lvl4pPr marL="0" indent="1371600" algn="ctr">
              <a:buSzTx/>
              <a:buFontTx/>
              <a:buNone/>
              <a:defRPr sz="3200">
                <a:solidFill>
                  <a:srgbClr val="33CCFF"/>
                </a:solidFill>
              </a:defRPr>
            </a:lvl4pPr>
            <a:lvl5pPr marL="0" indent="1828800" algn="ctr">
              <a:buSzTx/>
              <a:buFontTx/>
              <a:buNone/>
              <a:defRPr sz="3200">
                <a:solidFill>
                  <a:srgbClr val="33CC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Title Text"/>
          <p:cNvSpPr txBox="1"/>
          <p:nvPr>
            <p:ph type="title"/>
          </p:nvPr>
        </p:nvSpPr>
        <p:spPr>
          <a:xfrm>
            <a:off x="1752599" y="76200"/>
            <a:ext cx="6934201" cy="1143000"/>
          </a:xfrm>
          <a:prstGeom prst="rect">
            <a:avLst/>
          </a:prstGeom>
        </p:spPr>
        <p:txBody>
          <a:bodyPr/>
          <a:lstStyle/>
          <a:p>
            <a:pPr/>
            <a:r>
              <a:t>Title Text</a:t>
            </a:r>
          </a:p>
        </p:txBody>
      </p:sp>
      <p:sp>
        <p:nvSpPr>
          <p:cNvPr id="93" name="Picture Placeholder 2"/>
          <p:cNvSpPr/>
          <p:nvPr>
            <p:ph type="pic" sz="half" idx="21"/>
          </p:nvPr>
        </p:nvSpPr>
        <p:spPr>
          <a:xfrm>
            <a:off x="1950508" y="1825625"/>
            <a:ext cx="5242984" cy="3932238"/>
          </a:xfrm>
          <a:prstGeom prst="rect">
            <a:avLst/>
          </a:prstGeom>
        </p:spPr>
        <p:txBody>
          <a:bodyPr lIns="91439" rIns="91439">
            <a:noAutofit/>
          </a:bodyPr>
          <a:lstStyle/>
          <a:p>
            <a:pPr/>
          </a:p>
        </p:txBody>
      </p:sp>
      <p:sp>
        <p:nvSpPr>
          <p:cNvPr id="94" name="Body Level One…"/>
          <p:cNvSpPr txBox="1"/>
          <p:nvPr>
            <p:ph type="body" sz="quarter" idx="1"/>
          </p:nvPr>
        </p:nvSpPr>
        <p:spPr>
          <a:xfrm>
            <a:off x="1397000" y="5783262"/>
            <a:ext cx="6350000" cy="42473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Title Text"/>
          <p:cNvSpPr txBox="1"/>
          <p:nvPr>
            <p:ph type="title"/>
          </p:nvPr>
        </p:nvSpPr>
        <p:spPr>
          <a:xfrm>
            <a:off x="1752600" y="76200"/>
            <a:ext cx="6934200" cy="1143000"/>
          </a:xfrm>
          <a:prstGeom prst="rect">
            <a:avLst/>
          </a:prstGeom>
        </p:spPr>
        <p:txBody>
          <a:bodyPr/>
          <a:lstStyle/>
          <a:p>
            <a:pPr/>
            <a:r>
              <a:t>Title Text</a:t>
            </a:r>
          </a:p>
        </p:txBody>
      </p:sp>
      <p:sp>
        <p:nvSpPr>
          <p:cNvPr id="21" name="Body Level One…"/>
          <p:cNvSpPr txBox="1"/>
          <p:nvPr>
            <p:ph type="body" idx="1"/>
          </p:nvPr>
        </p:nvSpPr>
        <p:spPr>
          <a:xfrm>
            <a:off x="457200" y="1825625"/>
            <a:ext cx="8229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57200" y="1709739"/>
            <a:ext cx="8229600" cy="2852737"/>
          </a:xfrm>
          <a:prstGeom prst="rect">
            <a:avLst/>
          </a:prstGeom>
        </p:spPr>
        <p:txBody>
          <a:bodyPr anchor="b"/>
          <a:lstStyle>
            <a:lvl1pPr>
              <a:defRPr>
                <a:solidFill>
                  <a:srgbClr val="000000"/>
                </a:solidFill>
              </a:defRPr>
            </a:lvl1pPr>
          </a:lstStyle>
          <a:p>
            <a:pPr/>
            <a:r>
              <a:t>Title Text</a:t>
            </a:r>
          </a:p>
        </p:txBody>
      </p:sp>
      <p:sp>
        <p:nvSpPr>
          <p:cNvPr id="30" name="Body Level One…"/>
          <p:cNvSpPr txBox="1"/>
          <p:nvPr>
            <p:ph type="body" sz="quarter" idx="1"/>
          </p:nvPr>
        </p:nvSpPr>
        <p:spPr>
          <a:xfrm>
            <a:off x="457200" y="4589464"/>
            <a:ext cx="8229600" cy="1500188"/>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Title Text"/>
          <p:cNvSpPr txBox="1"/>
          <p:nvPr>
            <p:ph type="title"/>
          </p:nvPr>
        </p:nvSpPr>
        <p:spPr>
          <a:xfrm>
            <a:off x="1752600" y="76200"/>
            <a:ext cx="6934200" cy="1143000"/>
          </a:xfrm>
          <a:prstGeom prst="rect">
            <a:avLst/>
          </a:prstGeom>
        </p:spPr>
        <p:txBody>
          <a:bodyPr/>
          <a:lstStyle/>
          <a:p>
            <a:pPr/>
            <a:r>
              <a:t>Title Text</a:t>
            </a:r>
          </a:p>
        </p:txBody>
      </p:sp>
      <p:sp>
        <p:nvSpPr>
          <p:cNvPr id="39" name="Body Level One…"/>
          <p:cNvSpPr txBox="1"/>
          <p:nvPr>
            <p:ph type="body" sz="half" idx="1"/>
          </p:nvPr>
        </p:nvSpPr>
        <p:spPr>
          <a:xfrm>
            <a:off x="457200" y="1825625"/>
            <a:ext cx="41021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 name="Title Text"/>
          <p:cNvSpPr txBox="1"/>
          <p:nvPr>
            <p:ph type="title"/>
          </p:nvPr>
        </p:nvSpPr>
        <p:spPr>
          <a:xfrm>
            <a:off x="1752600" y="76200"/>
            <a:ext cx="6934200" cy="1143000"/>
          </a:xfrm>
          <a:prstGeom prst="rect">
            <a:avLst/>
          </a:prstGeom>
        </p:spPr>
        <p:txBody>
          <a:bodyPr/>
          <a:lstStyle/>
          <a:p>
            <a:pPr/>
            <a:r>
              <a:t>Title Text</a:t>
            </a:r>
          </a:p>
        </p:txBody>
      </p:sp>
      <p:sp>
        <p:nvSpPr>
          <p:cNvPr id="48" name="Body Level One…"/>
          <p:cNvSpPr txBox="1"/>
          <p:nvPr>
            <p:ph type="body" sz="quarter" idx="1"/>
          </p:nvPr>
        </p:nvSpPr>
        <p:spPr>
          <a:xfrm>
            <a:off x="457200" y="1622425"/>
            <a:ext cx="4102100" cy="635000"/>
          </a:xfrm>
          <a:prstGeom prst="rect">
            <a:avLst/>
          </a:prstGeom>
        </p:spPr>
        <p:txBody>
          <a:bodyPr anchor="b"/>
          <a:lstStyle>
            <a:lvl1pPr marL="0" indent="0" algn="ctr">
              <a:buSzTx/>
              <a:buFontTx/>
              <a:buNone/>
              <a:defRPr b="1" sz="2400"/>
            </a:lvl1pPr>
            <a:lvl2pPr marL="0" indent="457200" algn="ctr">
              <a:buSzTx/>
              <a:buFontTx/>
              <a:buNone/>
              <a:defRPr b="1" sz="2400"/>
            </a:lvl2pPr>
            <a:lvl3pPr marL="0" indent="914400" algn="ctr">
              <a:buSzTx/>
              <a:buFontTx/>
              <a:buNone/>
              <a:defRPr b="1" sz="2400"/>
            </a:lvl3pPr>
            <a:lvl4pPr marL="0" indent="1371600" algn="ctr">
              <a:buSzTx/>
              <a:buFontTx/>
              <a:buNone/>
              <a:defRPr b="1" sz="2400"/>
            </a:lvl4pPr>
            <a:lvl5pPr marL="0" indent="1828800" algn="ctr">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584698" y="1622425"/>
            <a:ext cx="4102101" cy="635000"/>
          </a:xfrm>
          <a:prstGeom prst="rect">
            <a:avLst/>
          </a:prstGeom>
        </p:spPr>
        <p:txBody>
          <a:bodyPr anchor="b"/>
          <a:lstStyle/>
          <a:p>
            <a:pPr marL="0" indent="0" algn="ctr">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1752600" y="76200"/>
            <a:ext cx="6934200" cy="1143000"/>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2" name="Title Text"/>
          <p:cNvSpPr txBox="1"/>
          <p:nvPr>
            <p:ph type="title"/>
          </p:nvPr>
        </p:nvSpPr>
        <p:spPr>
          <a:xfrm>
            <a:off x="1752599" y="76200"/>
            <a:ext cx="6934201" cy="1143000"/>
          </a:xfrm>
          <a:prstGeom prst="rect">
            <a:avLst/>
          </a:prstGeom>
        </p:spPr>
        <p:txBody>
          <a:bodyPr/>
          <a:lstStyle/>
          <a:p>
            <a:pPr/>
            <a:r>
              <a:t>Title Text</a:t>
            </a:r>
          </a:p>
        </p:txBody>
      </p:sp>
      <p:sp>
        <p:nvSpPr>
          <p:cNvPr id="73" name="Body Level One…"/>
          <p:cNvSpPr txBox="1"/>
          <p:nvPr>
            <p:ph type="body" sz="half" idx="1"/>
          </p:nvPr>
        </p:nvSpPr>
        <p:spPr>
          <a:xfrm>
            <a:off x="3431778" y="1851025"/>
            <a:ext cx="4629151" cy="4351338"/>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851025"/>
            <a:ext cx="2949180" cy="4351338"/>
          </a:xfrm>
          <a:prstGeom prst="rect">
            <a:avLst/>
          </a:prstGeom>
        </p:spPr>
        <p:txBody>
          <a:bodyPr/>
          <a:lstStyle/>
          <a:p>
            <a:pPr marL="0" indent="0">
              <a:buSzTx/>
              <a:buFontTx/>
              <a:buNone/>
              <a:defRPr sz="20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0">
    <p:bg>
      <p:bgPr>
        <a:solidFill>
          <a:srgbClr val="414141"/>
        </a:solidFill>
      </p:bgPr>
    </p:bg>
    <p:spTree>
      <p:nvGrpSpPr>
        <p:cNvPr id="1" name=""/>
        <p:cNvGrpSpPr/>
        <p:nvPr/>
      </p:nvGrpSpPr>
      <p:grpSpPr>
        <a:xfrm>
          <a:off x="0" y="0"/>
          <a:ext cx="0" cy="0"/>
          <a:chOff x="0" y="0"/>
          <a:chExt cx="0" cy="0"/>
        </a:xfrm>
      </p:grpSpPr>
      <p:sp>
        <p:nvSpPr>
          <p:cNvPr id="82" name="Title Text"/>
          <p:cNvSpPr txBox="1"/>
          <p:nvPr>
            <p:ph type="title"/>
          </p:nvPr>
        </p:nvSpPr>
        <p:spPr>
          <a:xfrm>
            <a:off x="1752599" y="76200"/>
            <a:ext cx="6934201" cy="1143000"/>
          </a:xfrm>
          <a:prstGeom prst="rect">
            <a:avLst/>
          </a:prstGeom>
        </p:spPr>
        <p:txBody>
          <a:bodyPr/>
          <a:lstStyle/>
          <a:p>
            <a:pPr/>
            <a:r>
              <a:t>Title Text</a:t>
            </a:r>
          </a:p>
        </p:txBody>
      </p:sp>
      <p:sp>
        <p:nvSpPr>
          <p:cNvPr id="83" name="Body Level One…"/>
          <p:cNvSpPr txBox="1"/>
          <p:nvPr>
            <p:ph type="body" sz="half" idx="1"/>
          </p:nvPr>
        </p:nvSpPr>
        <p:spPr>
          <a:xfrm>
            <a:off x="3431778" y="1851025"/>
            <a:ext cx="4629151" cy="4351338"/>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4" name="Text Placeholder 3"/>
          <p:cNvSpPr/>
          <p:nvPr>
            <p:ph type="body" sz="half" idx="21"/>
          </p:nvPr>
        </p:nvSpPr>
        <p:spPr>
          <a:xfrm>
            <a:off x="457199" y="1851025"/>
            <a:ext cx="2949180" cy="4351338"/>
          </a:xfrm>
          <a:prstGeom prst="rect">
            <a:avLst/>
          </a:prstGeom>
        </p:spPr>
        <p:txBody>
          <a:bodyPr/>
          <a:lstStyle/>
          <a:p>
            <a:pPr marL="0" indent="0">
              <a:buSzTx/>
              <a:buFontTx/>
              <a:buNone/>
              <a:defRPr sz="2000"/>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8256726" y="6496649"/>
            <a:ext cx="258624" cy="248306"/>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1pPr>
      <a:lvl2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2pPr>
      <a:lvl3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3pPr>
      <a:lvl4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4pPr>
      <a:lvl5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5pPr>
      <a:lvl6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6pPr>
      <a:lvl7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7pPr>
      <a:lvl8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8pPr>
      <a:lvl9pPr marL="0" marR="0" indent="0" algn="ctr" defTabSz="914400" rtl="0" latinLnBrk="0">
        <a:lnSpc>
          <a:spcPct val="90000"/>
        </a:lnSpc>
        <a:spcBef>
          <a:spcPts val="0"/>
        </a:spcBef>
        <a:spcAft>
          <a:spcPts val="0"/>
        </a:spcAft>
        <a:buClrTx/>
        <a:buSzTx/>
        <a:buFontTx/>
        <a:buNone/>
        <a:tabLst/>
        <a:defRPr b="0" baseline="0" cap="none" i="0" spc="0" strike="noStrike" sz="4400" u="none">
          <a:solidFill>
            <a:srgbClr val="66CC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gif"/><Relationship Id="rId3" Type="http://schemas.openxmlformats.org/officeDocument/2006/relationships/image" Target="../media/image18.jpeg"/><Relationship Id="rId4" Type="http://schemas.openxmlformats.org/officeDocument/2006/relationships/hyperlink" Target="mailto:patti@churchco-op.org" TargetMode="External"/><Relationship Id="rId5" Type="http://schemas.openxmlformats.org/officeDocument/2006/relationships/hyperlink" Target="mailto:patti@texasministryconference.org"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ubtitle 3"/>
          <p:cNvSpPr txBox="1"/>
          <p:nvPr>
            <p:ph type="subTitle" sz="quarter" idx="1"/>
          </p:nvPr>
        </p:nvSpPr>
        <p:spPr>
          <a:xfrm>
            <a:off x="994611" y="5863389"/>
            <a:ext cx="2446422" cy="553453"/>
          </a:xfrm>
          <a:prstGeom prst="rect">
            <a:avLst/>
          </a:prstGeom>
        </p:spPr>
        <p:txBody>
          <a:bodyPr/>
          <a:lstStyle>
            <a:lvl1pPr>
              <a:defRPr b="1" sz="2400">
                <a:effectLst>
                  <a:outerShdw sx="100000" sy="100000" kx="0" ky="0" algn="b" rotWithShape="0" blurRad="38100" dist="38100" dir="2700000">
                    <a:srgbClr val="000000">
                      <a:alpha val="43137"/>
                    </a:srgbClr>
                  </a:outerShdw>
                </a:effectLst>
              </a:defRPr>
            </a:lvl1pPr>
          </a:lstStyle>
          <a:p>
            <a:pPr/>
            <a:r>
              <a:t>By Patti Malott</a:t>
            </a:r>
          </a:p>
        </p:txBody>
      </p:sp>
      <p:sp>
        <p:nvSpPr>
          <p:cNvPr id="105" name="Title 4"/>
          <p:cNvSpPr txBox="1"/>
          <p:nvPr>
            <p:ph type="ctrTitle"/>
          </p:nvPr>
        </p:nvSpPr>
        <p:spPr>
          <a:xfrm>
            <a:off x="1066800" y="76198"/>
            <a:ext cx="7086600" cy="1118939"/>
          </a:xfrm>
          <a:prstGeom prst="rect">
            <a:avLst/>
          </a:prstGeom>
        </p:spPr>
        <p:txBody>
          <a:bodyPr/>
          <a:lstStyle/>
          <a:p>
            <a:pPr/>
            <a:r>
              <a:t>Working Remotely</a:t>
            </a:r>
          </a:p>
        </p:txBody>
      </p:sp>
      <p:sp>
        <p:nvSpPr>
          <p:cNvPr id="106" name="TextBox 1"/>
          <p:cNvSpPr txBox="1"/>
          <p:nvPr/>
        </p:nvSpPr>
        <p:spPr>
          <a:xfrm>
            <a:off x="3206169" y="3923929"/>
            <a:ext cx="253635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2021 UFLC Conference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ext Placeholder 3"/>
          <p:cNvSpPr txBox="1"/>
          <p:nvPr>
            <p:ph type="body" sz="quarter" idx="1"/>
          </p:nvPr>
        </p:nvSpPr>
        <p:spPr>
          <a:xfrm>
            <a:off x="457200" y="4260986"/>
            <a:ext cx="8229600" cy="683873"/>
          </a:xfrm>
          <a:prstGeom prst="rect">
            <a:avLst/>
          </a:prstGeom>
        </p:spPr>
        <p:txBody>
          <a:bodyPr/>
          <a:lstStyle/>
          <a:p>
            <a:pPr/>
            <a:r>
              <a:t>Getting the Right Person on the Bus</a:t>
            </a:r>
          </a:p>
        </p:txBody>
      </p:sp>
      <p:sp>
        <p:nvSpPr>
          <p:cNvPr id="141" name="Title 4"/>
          <p:cNvSpPr txBox="1"/>
          <p:nvPr>
            <p:ph type="title"/>
          </p:nvPr>
        </p:nvSpPr>
        <p:spPr>
          <a:xfrm>
            <a:off x="457200" y="1709740"/>
            <a:ext cx="8229600" cy="2516033"/>
          </a:xfrm>
          <a:prstGeom prst="rect">
            <a:avLst/>
          </a:prstGeom>
        </p:spPr>
        <p:txBody>
          <a:bodyPr/>
          <a:lstStyle/>
          <a:p>
            <a:pPr/>
            <a:r>
              <a:t>Hiring Remote Workers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1752599" y="76200"/>
            <a:ext cx="7054049" cy="1143000"/>
          </a:xfrm>
          <a:prstGeom prst="rect">
            <a:avLst/>
          </a:prstGeom>
        </p:spPr>
        <p:txBody>
          <a:bodyPr/>
          <a:lstStyle>
            <a:lvl1pPr>
              <a:defRPr sz="3900"/>
            </a:lvl1pPr>
          </a:lstStyle>
          <a:p>
            <a:pPr/>
            <a:r>
              <a:t>Recruiting Virtual Team Members</a:t>
            </a:r>
          </a:p>
        </p:txBody>
      </p:sp>
      <p:sp>
        <p:nvSpPr>
          <p:cNvPr id="144" name="Content Placeholder 2"/>
          <p:cNvSpPr txBox="1"/>
          <p:nvPr>
            <p:ph type="body" idx="1"/>
          </p:nvPr>
        </p:nvSpPr>
        <p:spPr>
          <a:prstGeom prst="rect">
            <a:avLst/>
          </a:prstGeom>
        </p:spPr>
        <p:txBody>
          <a:bodyPr/>
          <a:lstStyle/>
          <a:p>
            <a:pPr/>
            <a:r>
              <a:t>What would motivate someone to apply?</a:t>
            </a:r>
          </a:p>
          <a:p>
            <a:pPr lvl="1" marL="685800" indent="-228600">
              <a:spcBef>
                <a:spcPts val="500"/>
              </a:spcBef>
              <a:defRPr sz="2400"/>
            </a:pPr>
            <a:r>
              <a:t>Eliminating stressful commutes</a:t>
            </a:r>
          </a:p>
          <a:p>
            <a:pPr lvl="1" marL="685800" indent="-228600">
              <a:spcBef>
                <a:spcPts val="500"/>
              </a:spcBef>
              <a:defRPr sz="2400"/>
            </a:pPr>
            <a:r>
              <a:t>Spending less money on food, gas and clothing</a:t>
            </a:r>
          </a:p>
          <a:p>
            <a:pPr lvl="1" marL="685800" indent="-228600">
              <a:spcBef>
                <a:spcPts val="500"/>
              </a:spcBef>
              <a:defRPr sz="2400"/>
            </a:pPr>
            <a:r>
              <a:t>Work-life balance</a:t>
            </a:r>
          </a:p>
          <a:p>
            <a:pPr lvl="1" marL="685800" indent="-228600">
              <a:spcBef>
                <a:spcPts val="500"/>
              </a:spcBef>
              <a:defRPr sz="2400"/>
            </a:pPr>
            <a:r>
              <a:t>More time for self-care</a:t>
            </a:r>
          </a:p>
          <a:p>
            <a:pPr lvl="1" marL="685800" indent="-228600">
              <a:spcBef>
                <a:spcPts val="500"/>
              </a:spcBef>
              <a:defRPr sz="2400"/>
            </a:pPr>
            <a:r>
              <a:t>Flex time?</a:t>
            </a:r>
          </a:p>
          <a:p>
            <a:pPr/>
            <a:r>
              <a:t>Post wisely</a:t>
            </a:r>
            <a:r>
              <a:rPr sz="2400"/>
              <a:t>-brief overview, teaser, call to action </a:t>
            </a:r>
            <a:endParaRPr sz="2400"/>
          </a:p>
          <a:p>
            <a:pPr/>
            <a:r>
              <a:t>Post legally</a:t>
            </a:r>
          </a:p>
          <a:p>
            <a:pPr lvl="1" marL="685800" indent="-228600">
              <a:spcBef>
                <a:spcPts val="500"/>
              </a:spcBef>
              <a:defRPr sz="2400"/>
            </a:pPr>
            <a:r>
              <a:t>Don’t use words like young, single or healthy</a:t>
            </a:r>
          </a:p>
          <a:p>
            <a:pPr lvl="1" marL="685800" indent="-228600">
              <a:spcBef>
                <a:spcPts val="500"/>
              </a:spcBef>
              <a:defRPr sz="2400"/>
            </a:pPr>
            <a:r>
              <a:t>Use words like vibrant, interactive or self-directed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5"/>
          <p:cNvSpPr txBox="1"/>
          <p:nvPr>
            <p:ph type="title"/>
          </p:nvPr>
        </p:nvSpPr>
        <p:spPr>
          <a:prstGeom prst="rect">
            <a:avLst/>
          </a:prstGeom>
        </p:spPr>
        <p:txBody>
          <a:bodyPr/>
          <a:lstStyle/>
          <a:p>
            <a:pPr/>
            <a:r>
              <a:t>The Job Description</a:t>
            </a:r>
          </a:p>
        </p:txBody>
      </p:sp>
      <p:sp>
        <p:nvSpPr>
          <p:cNvPr id="147" name="Content Placeholder 6"/>
          <p:cNvSpPr txBox="1"/>
          <p:nvPr>
            <p:ph type="body" sz="half" idx="1"/>
          </p:nvPr>
        </p:nvSpPr>
        <p:spPr>
          <a:xfrm>
            <a:off x="243347" y="1825625"/>
            <a:ext cx="4315954" cy="4351338"/>
          </a:xfrm>
          <a:prstGeom prst="rect">
            <a:avLst/>
          </a:prstGeom>
        </p:spPr>
        <p:txBody>
          <a:bodyPr/>
          <a:lstStyle/>
          <a:p>
            <a:pPr>
              <a:defRPr sz="2400"/>
            </a:pPr>
            <a:r>
              <a:t>Report to</a:t>
            </a:r>
          </a:p>
          <a:p>
            <a:pPr>
              <a:defRPr sz="2400"/>
            </a:pPr>
            <a:r>
              <a:t>Title</a:t>
            </a:r>
          </a:p>
          <a:p>
            <a:pPr>
              <a:defRPr sz="2400"/>
            </a:pPr>
            <a:r>
              <a:t>Status (exempt/non-exempt)</a:t>
            </a:r>
          </a:p>
          <a:p>
            <a:pPr>
              <a:defRPr sz="2400"/>
            </a:pPr>
            <a:r>
              <a:t>Classification (full or part-time)</a:t>
            </a:r>
          </a:p>
          <a:p>
            <a:pPr>
              <a:defRPr sz="2400"/>
            </a:pPr>
            <a:r>
              <a:t>Purpose (mission statement)</a:t>
            </a:r>
          </a:p>
          <a:p>
            <a:pPr>
              <a:defRPr sz="2400"/>
            </a:pPr>
            <a:r>
              <a:t>Duties &amp; Responsibilities</a:t>
            </a:r>
          </a:p>
          <a:p>
            <a:pPr>
              <a:defRPr sz="2400"/>
            </a:pPr>
            <a:r>
              <a:t>Skills &amp; Education</a:t>
            </a:r>
          </a:p>
          <a:p>
            <a:pPr>
              <a:defRPr sz="2400"/>
            </a:pPr>
            <a:r>
              <a:t>Working Conditions</a:t>
            </a:r>
          </a:p>
        </p:txBody>
      </p:sp>
      <p:sp>
        <p:nvSpPr>
          <p:cNvPr id="148" name="Content Placeholder 7"/>
          <p:cNvSpPr txBox="1"/>
          <p:nvPr/>
        </p:nvSpPr>
        <p:spPr>
          <a:xfrm>
            <a:off x="4630420" y="1825625"/>
            <a:ext cx="401066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SzPct val="100000"/>
              <a:buFont typeface="Arial"/>
              <a:buChar char="•"/>
              <a:defRPr sz="2400"/>
            </a:pPr>
            <a:r>
              <a:t>Organizational Relationship</a:t>
            </a:r>
            <a:endParaRPr sz="2800"/>
          </a:p>
          <a:p>
            <a:pPr marL="228600" indent="-228600">
              <a:lnSpc>
                <a:spcPct val="90000"/>
              </a:lnSpc>
              <a:spcBef>
                <a:spcPts val="1000"/>
              </a:spcBef>
              <a:buSzPct val="100000"/>
              <a:buFont typeface="Arial"/>
              <a:buChar char="•"/>
              <a:defRPr sz="2400"/>
            </a:pPr>
            <a:r>
              <a:t>Special Requirements</a:t>
            </a:r>
            <a:endParaRPr sz="2800"/>
          </a:p>
          <a:p>
            <a:pPr marL="228600" indent="-228600">
              <a:lnSpc>
                <a:spcPct val="90000"/>
              </a:lnSpc>
              <a:spcBef>
                <a:spcPts val="1000"/>
              </a:spcBef>
              <a:buSzPct val="100000"/>
              <a:buFont typeface="Arial"/>
              <a:buChar char="•"/>
              <a:defRPr sz="2400"/>
            </a:pPr>
            <a:r>
              <a:t>Last line: This job description is not all-inclusive and may be modified verbally or in writing by my supervisor.</a:t>
            </a:r>
            <a:endParaRPr sz="2800"/>
          </a:p>
          <a:p>
            <a:pPr marL="228600" indent="-228600">
              <a:lnSpc>
                <a:spcPct val="90000"/>
              </a:lnSpc>
              <a:spcBef>
                <a:spcPts val="1000"/>
              </a:spcBef>
              <a:buSzPct val="100000"/>
              <a:buFont typeface="Arial"/>
              <a:buChar char="•"/>
              <a:defRPr sz="2400"/>
            </a:pPr>
            <a:r>
              <a:t>Signed and dated by the new hire</a:t>
            </a:r>
          </a:p>
        </p:txBody>
      </p:sp>
      <p:sp>
        <p:nvSpPr>
          <p:cNvPr id="149"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p>
            <a:pPr/>
            <a:r>
              <a:t>Compensation &amp; Benefits</a:t>
            </a:r>
          </a:p>
        </p:txBody>
      </p:sp>
      <p:sp>
        <p:nvSpPr>
          <p:cNvPr id="152" name="Content Placeholder 2"/>
          <p:cNvSpPr txBox="1"/>
          <p:nvPr>
            <p:ph type="body" idx="1"/>
          </p:nvPr>
        </p:nvSpPr>
        <p:spPr>
          <a:prstGeom prst="rect">
            <a:avLst/>
          </a:prstGeom>
        </p:spPr>
        <p:txBody>
          <a:bodyPr/>
          <a:lstStyle/>
          <a:p>
            <a:pPr/>
            <a:r>
              <a:t>What will the position really cost?</a:t>
            </a:r>
          </a:p>
          <a:p>
            <a:pPr lvl="1" marL="685800" indent="-228600">
              <a:spcBef>
                <a:spcPts val="500"/>
              </a:spcBef>
              <a:defRPr sz="2400"/>
            </a:pPr>
            <a:r>
              <a:t>Salary</a:t>
            </a:r>
          </a:p>
          <a:p>
            <a:pPr lvl="1" marL="685800" indent="-228600">
              <a:spcBef>
                <a:spcPts val="500"/>
              </a:spcBef>
              <a:defRPr sz="2400"/>
            </a:pPr>
            <a:r>
              <a:t>Benefits</a:t>
            </a:r>
          </a:p>
          <a:p>
            <a:pPr lvl="1" marL="685800" indent="-228600">
              <a:spcBef>
                <a:spcPts val="500"/>
              </a:spcBef>
              <a:defRPr sz="2400"/>
            </a:pPr>
            <a:r>
              <a:t>Workers’ Comp Insurance</a:t>
            </a:r>
          </a:p>
          <a:p>
            <a:pPr lvl="1" marL="685800" indent="-228600">
              <a:spcBef>
                <a:spcPts val="500"/>
              </a:spcBef>
              <a:defRPr sz="2400"/>
            </a:pPr>
            <a:r>
              <a:t>Tools and technology</a:t>
            </a:r>
          </a:p>
          <a:p>
            <a:pPr lvl="1" marL="685800" indent="-228600">
              <a:spcBef>
                <a:spcPts val="500"/>
              </a:spcBef>
              <a:defRPr sz="2400"/>
            </a:pPr>
            <a:r>
              <a:t>Training</a:t>
            </a:r>
          </a:p>
          <a:p>
            <a:pPr/>
            <a:r>
              <a:t>Salary surveys for comparisons </a:t>
            </a:r>
            <a:r>
              <a:rPr sz="1800"/>
              <a:t>(COVID changes)</a:t>
            </a:r>
            <a:endParaRPr sz="1800"/>
          </a:p>
          <a:p>
            <a:pPr/>
            <a:r>
              <a:t>Know what you are willing to negotiate before the interview</a:t>
            </a:r>
          </a:p>
        </p:txBody>
      </p:sp>
      <p:sp>
        <p:nvSpPr>
          <p:cNvPr id="153"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prstGeom prst="rect">
            <a:avLst/>
          </a:prstGeom>
        </p:spPr>
        <p:txBody>
          <a:bodyPr/>
          <a:lstStyle>
            <a:lvl1pPr>
              <a:defRPr sz="3900"/>
            </a:lvl1pPr>
          </a:lstStyle>
          <a:p>
            <a:pPr/>
            <a:r>
              <a:t>Preparing for a Virtual Interview</a:t>
            </a:r>
          </a:p>
        </p:txBody>
      </p:sp>
      <p:sp>
        <p:nvSpPr>
          <p:cNvPr id="156" name="Content Placeholder 2"/>
          <p:cNvSpPr txBox="1"/>
          <p:nvPr>
            <p:ph type="body" idx="1"/>
          </p:nvPr>
        </p:nvSpPr>
        <p:spPr>
          <a:prstGeom prst="rect">
            <a:avLst/>
          </a:prstGeom>
        </p:spPr>
        <p:txBody>
          <a:bodyPr/>
          <a:lstStyle/>
          <a:p>
            <a:pPr marL="221742" indent="-221742" defTabSz="886968">
              <a:lnSpc>
                <a:spcPct val="81000"/>
              </a:lnSpc>
              <a:spcBef>
                <a:spcPts val="900"/>
              </a:spcBef>
              <a:defRPr sz="2716"/>
            </a:pPr>
            <a:r>
              <a:t>Review application or resume for red flags</a:t>
            </a:r>
          </a:p>
          <a:p>
            <a:pPr lvl="1" marL="665226" indent="-221742" defTabSz="886968">
              <a:lnSpc>
                <a:spcPct val="81000"/>
              </a:lnSpc>
              <a:spcBef>
                <a:spcPts val="400"/>
              </a:spcBef>
              <a:defRPr sz="2328"/>
            </a:pPr>
            <a:r>
              <a:t>Gaps in employment</a:t>
            </a:r>
          </a:p>
          <a:p>
            <a:pPr lvl="1" marL="665226" indent="-221742" defTabSz="886968">
              <a:lnSpc>
                <a:spcPct val="81000"/>
              </a:lnSpc>
              <a:spcBef>
                <a:spcPts val="400"/>
              </a:spcBef>
              <a:defRPr sz="2328"/>
            </a:pPr>
            <a:r>
              <a:t>Short employment stays</a:t>
            </a:r>
          </a:p>
          <a:p>
            <a:pPr lvl="1" marL="665226" indent="-221742" defTabSz="886968">
              <a:lnSpc>
                <a:spcPct val="81000"/>
              </a:lnSpc>
              <a:spcBef>
                <a:spcPts val="400"/>
              </a:spcBef>
              <a:defRPr sz="2328"/>
            </a:pPr>
            <a:r>
              <a:t>Frequent geographic moves</a:t>
            </a:r>
          </a:p>
          <a:p>
            <a:pPr marL="221742" indent="-221742" defTabSz="886968">
              <a:lnSpc>
                <a:spcPct val="81000"/>
              </a:lnSpc>
              <a:spcBef>
                <a:spcPts val="900"/>
              </a:spcBef>
              <a:defRPr sz="2716"/>
            </a:pPr>
            <a:r>
              <a:t>Highlight successes documented on resume</a:t>
            </a:r>
          </a:p>
          <a:p>
            <a:pPr lvl="1" marL="665226" indent="-221742" defTabSz="886968">
              <a:lnSpc>
                <a:spcPct val="81000"/>
              </a:lnSpc>
              <a:spcBef>
                <a:spcPts val="400"/>
              </a:spcBef>
              <a:defRPr sz="2328"/>
            </a:pPr>
            <a:r>
              <a:t>Achieved by working independently</a:t>
            </a:r>
          </a:p>
          <a:p>
            <a:pPr lvl="1" marL="665226" indent="-221742" defTabSz="886968">
              <a:lnSpc>
                <a:spcPct val="81000"/>
              </a:lnSpc>
              <a:spcBef>
                <a:spcPts val="400"/>
              </a:spcBef>
              <a:defRPr sz="2328"/>
            </a:pPr>
            <a:r>
              <a:t>Achieved by working as a team</a:t>
            </a:r>
          </a:p>
          <a:p>
            <a:pPr lvl="1" marL="665226" indent="-221742" defTabSz="886968">
              <a:lnSpc>
                <a:spcPct val="81000"/>
              </a:lnSpc>
              <a:spcBef>
                <a:spcPts val="400"/>
              </a:spcBef>
              <a:defRPr sz="2328"/>
            </a:pPr>
            <a:r>
              <a:t>Last promotion</a:t>
            </a:r>
          </a:p>
          <a:p>
            <a:pPr marL="221742" indent="-221742" defTabSz="886968">
              <a:lnSpc>
                <a:spcPct val="81000"/>
              </a:lnSpc>
              <a:spcBef>
                <a:spcPts val="900"/>
              </a:spcBef>
              <a:defRPr sz="2716"/>
            </a:pPr>
            <a:r>
              <a:t>Prepare list of questions to ask</a:t>
            </a:r>
          </a:p>
          <a:p>
            <a:pPr lvl="1" marL="665226" indent="-221742" defTabSz="886968">
              <a:lnSpc>
                <a:spcPct val="81000"/>
              </a:lnSpc>
              <a:spcBef>
                <a:spcPts val="400"/>
              </a:spcBef>
              <a:defRPr sz="2328"/>
            </a:pPr>
            <a:r>
              <a:t>Know how to rephrase a question to interview legally</a:t>
            </a:r>
          </a:p>
          <a:p>
            <a:pPr lvl="1" marL="665226" indent="-221742" defTabSz="886968">
              <a:lnSpc>
                <a:spcPct val="81000"/>
              </a:lnSpc>
              <a:spcBef>
                <a:spcPts val="400"/>
              </a:spcBef>
              <a:defRPr sz="2328"/>
            </a:pPr>
            <a:r>
              <a:t>Arrange for someone to interview with you</a:t>
            </a:r>
          </a:p>
        </p:txBody>
      </p:sp>
      <p:sp>
        <p:nvSpPr>
          <p:cNvPr id="157"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prstGeom prst="rect">
            <a:avLst/>
          </a:prstGeom>
        </p:spPr>
        <p:txBody>
          <a:bodyPr/>
          <a:lstStyle>
            <a:lvl1pPr>
              <a:defRPr sz="3900"/>
            </a:lvl1pPr>
          </a:lstStyle>
          <a:p>
            <a:pPr/>
            <a:r>
              <a:t>Preparing for a Virtual Interview</a:t>
            </a:r>
          </a:p>
        </p:txBody>
      </p:sp>
      <p:sp>
        <p:nvSpPr>
          <p:cNvPr id="160" name="Content Placeholder 2"/>
          <p:cNvSpPr txBox="1"/>
          <p:nvPr>
            <p:ph type="body" idx="1"/>
          </p:nvPr>
        </p:nvSpPr>
        <p:spPr>
          <a:xfrm>
            <a:off x="457199" y="1825625"/>
            <a:ext cx="8447104" cy="4351338"/>
          </a:xfrm>
          <a:prstGeom prst="rect">
            <a:avLst/>
          </a:prstGeom>
        </p:spPr>
        <p:txBody>
          <a:bodyPr/>
          <a:lstStyle/>
          <a:p>
            <a:pPr>
              <a:defRPr sz="2400"/>
            </a:pPr>
            <a:r>
              <a:t>Let the applicant know someone will be with you during the interview</a:t>
            </a:r>
          </a:p>
          <a:p>
            <a:pPr>
              <a:defRPr sz="2400"/>
            </a:pPr>
            <a:r>
              <a:t>Ask the candidate to share in writing why they should be hired for the position</a:t>
            </a:r>
          </a:p>
          <a:p>
            <a:pPr>
              <a:defRPr sz="2400"/>
            </a:pPr>
            <a:r>
              <a:t>Ask the candidate to video themselves as they share why they should be hired and what is important for you to know about them</a:t>
            </a:r>
          </a:p>
          <a:p>
            <a:pPr>
              <a:defRPr sz="2400"/>
            </a:pPr>
            <a:r>
              <a:t>Ask the candidate to address a scenario</a:t>
            </a:r>
          </a:p>
          <a:p>
            <a:pPr lvl="1" marL="0" indent="457200">
              <a:spcBef>
                <a:spcPts val="500"/>
              </a:spcBef>
              <a:buSzTx/>
              <a:buNone/>
              <a:defRPr sz="2000"/>
            </a:pPr>
            <a:r>
              <a:t>(Their new place of employment is sending them to an island for three months with no contact with the team.  They are allowed one page to share what they feel is important for the team to know during their absence.)</a:t>
            </a:r>
          </a:p>
        </p:txBody>
      </p:sp>
      <p:sp>
        <p:nvSpPr>
          <p:cNvPr id="161"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prstGeom prst="rect">
            <a:avLst/>
          </a:prstGeom>
        </p:spPr>
        <p:txBody>
          <a:bodyPr/>
          <a:lstStyle/>
          <a:p>
            <a:pPr/>
            <a:r>
              <a:t>First Interview</a:t>
            </a:r>
          </a:p>
        </p:txBody>
      </p:sp>
      <p:sp>
        <p:nvSpPr>
          <p:cNvPr id="164" name="Content Placeholder 2"/>
          <p:cNvSpPr txBox="1"/>
          <p:nvPr>
            <p:ph type="body" idx="1"/>
          </p:nvPr>
        </p:nvSpPr>
        <p:spPr>
          <a:prstGeom prst="rect">
            <a:avLst/>
          </a:prstGeom>
        </p:spPr>
        <p:txBody>
          <a:bodyPr/>
          <a:lstStyle/>
          <a:p>
            <a:pPr>
              <a:defRPr sz="2500"/>
            </a:pPr>
            <a:r>
              <a:t>One questions while another watches body language</a:t>
            </a:r>
          </a:p>
          <a:p>
            <a:pPr>
              <a:defRPr sz="2500"/>
            </a:pPr>
            <a:r>
              <a:t>Ask questions that reveal their strengths and skills</a:t>
            </a:r>
          </a:p>
          <a:p>
            <a:pPr lvl="1" marL="685800" indent="-228600">
              <a:spcBef>
                <a:spcPts val="500"/>
              </a:spcBef>
              <a:defRPr sz="2200"/>
            </a:pPr>
            <a:r>
              <a:t>If money were not an issue, what would you be doing today?</a:t>
            </a:r>
          </a:p>
          <a:p>
            <a:pPr lvl="1" marL="685800" indent="-228600">
              <a:spcBef>
                <a:spcPts val="500"/>
              </a:spcBef>
              <a:defRPr sz="2200"/>
            </a:pPr>
            <a:r>
              <a:t>What are the most satisfying accomplishments of your career?</a:t>
            </a:r>
          </a:p>
          <a:p>
            <a:pPr lvl="1" marL="685800" indent="-228600">
              <a:spcBef>
                <a:spcPts val="500"/>
              </a:spcBef>
              <a:defRPr sz="2200"/>
            </a:pPr>
            <a:r>
              <a:t>Share your biggest failure and what you learned from it</a:t>
            </a:r>
          </a:p>
          <a:p>
            <a:pPr lvl="1" marL="685800" indent="-228600">
              <a:spcBef>
                <a:spcPts val="500"/>
              </a:spcBef>
              <a:defRPr sz="2200"/>
            </a:pPr>
            <a:r>
              <a:t>What gifts do you have that other team members might need to balance?</a:t>
            </a:r>
          </a:p>
          <a:p>
            <a:pPr lvl="1" marL="685800" indent="-228600">
              <a:spcBef>
                <a:spcPts val="500"/>
              </a:spcBef>
              <a:defRPr sz="2200"/>
            </a:pPr>
            <a:r>
              <a:t>What gifts or strengths would you need from others?</a:t>
            </a:r>
          </a:p>
          <a:p>
            <a:pPr>
              <a:defRPr sz="2500"/>
            </a:pPr>
            <a:r>
              <a:t>Rate their responses</a:t>
            </a:r>
          </a:p>
          <a:p>
            <a:pPr>
              <a:defRPr sz="2500"/>
            </a:pPr>
            <a:r>
              <a:t>More questions available if requested</a:t>
            </a:r>
          </a:p>
        </p:txBody>
      </p:sp>
      <p:sp>
        <p:nvSpPr>
          <p:cNvPr id="165"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prstGeom prst="rect">
            <a:avLst/>
          </a:prstGeom>
        </p:spPr>
        <p:txBody>
          <a:bodyPr/>
          <a:lstStyle/>
          <a:p>
            <a:pPr/>
            <a:r>
              <a:t>Second Interview</a:t>
            </a:r>
          </a:p>
        </p:txBody>
      </p:sp>
      <p:sp>
        <p:nvSpPr>
          <p:cNvPr id="168" name="Content Placeholder 2"/>
          <p:cNvSpPr txBox="1"/>
          <p:nvPr>
            <p:ph type="body" idx="1"/>
          </p:nvPr>
        </p:nvSpPr>
        <p:spPr>
          <a:xfrm>
            <a:off x="457198" y="1825625"/>
            <a:ext cx="8402716" cy="4351338"/>
          </a:xfrm>
          <a:prstGeom prst="rect">
            <a:avLst/>
          </a:prstGeom>
        </p:spPr>
        <p:txBody>
          <a:bodyPr/>
          <a:lstStyle/>
          <a:p>
            <a:pPr>
              <a:defRPr sz="2600"/>
            </a:pPr>
            <a:r>
              <a:t>Clarify expectations</a:t>
            </a:r>
          </a:p>
          <a:p>
            <a:pPr>
              <a:defRPr sz="2600"/>
            </a:pPr>
            <a:r>
              <a:t>Learn more about their exact roles in previous positions</a:t>
            </a:r>
          </a:p>
          <a:p>
            <a:pPr>
              <a:defRPr sz="2600"/>
            </a:pPr>
            <a:r>
              <a:t>Ask more behavioral questions</a:t>
            </a:r>
          </a:p>
          <a:p>
            <a:pPr>
              <a:defRPr sz="2600"/>
            </a:pPr>
            <a:r>
              <a:t>Discuss your Code of Ethics/Values</a:t>
            </a:r>
          </a:p>
          <a:p>
            <a:pPr>
              <a:defRPr sz="2600"/>
            </a:pPr>
            <a:r>
              <a:t>Let candidate know you will be checking references</a:t>
            </a:r>
          </a:p>
          <a:p>
            <a:pPr>
              <a:defRPr sz="2600"/>
            </a:pPr>
            <a:r>
              <a:t>Provide a Release of Liability form to sign, giving permission to contact references without legal ramifications</a:t>
            </a:r>
          </a:p>
          <a:p>
            <a:pPr>
              <a:defRPr sz="2600"/>
            </a:pPr>
            <a:r>
              <a:t>Have them complete Background Authorization form</a:t>
            </a:r>
          </a:p>
        </p:txBody>
      </p:sp>
      <p:sp>
        <p:nvSpPr>
          <p:cNvPr id="169"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prstGeom prst="rect">
            <a:avLst/>
          </a:prstGeom>
        </p:spPr>
        <p:txBody>
          <a:bodyPr/>
          <a:lstStyle/>
          <a:p>
            <a:pPr/>
            <a:r>
              <a:t>Checking References</a:t>
            </a:r>
          </a:p>
        </p:txBody>
      </p:sp>
      <p:sp>
        <p:nvSpPr>
          <p:cNvPr id="172" name="Content Placeholder 2"/>
          <p:cNvSpPr txBox="1"/>
          <p:nvPr>
            <p:ph type="body" idx="1"/>
          </p:nvPr>
        </p:nvSpPr>
        <p:spPr>
          <a:xfrm>
            <a:off x="457200" y="1677879"/>
            <a:ext cx="8229600" cy="5103921"/>
          </a:xfrm>
          <a:prstGeom prst="rect">
            <a:avLst/>
          </a:prstGeom>
        </p:spPr>
        <p:txBody>
          <a:bodyPr/>
          <a:lstStyle/>
          <a:p>
            <a:pPr>
              <a:defRPr sz="2600"/>
            </a:pPr>
            <a:r>
              <a:t>Spend adequate time on this—especially with remote employees</a:t>
            </a:r>
          </a:p>
          <a:p>
            <a:pPr>
              <a:defRPr sz="2600"/>
            </a:pPr>
            <a:r>
              <a:t>Real conversation with previous employers</a:t>
            </a:r>
          </a:p>
          <a:p>
            <a:pPr lvl="1" marL="685800" indent="-228600">
              <a:spcBef>
                <a:spcPts val="500"/>
              </a:spcBef>
              <a:defRPr sz="2400"/>
            </a:pPr>
            <a:r>
              <a:t>Inform previous employer that candidate has applied for position and has signed a release form giving them full rights to disclose information without legal liability.</a:t>
            </a:r>
          </a:p>
          <a:p>
            <a:pPr>
              <a:defRPr sz="2600"/>
            </a:pPr>
            <a:r>
              <a:t>If applicant has served in remote capacity in previous job, ask specific questions regarding their communication skills and ability to:</a:t>
            </a:r>
          </a:p>
          <a:p>
            <a:pPr lvl="1" marL="685800" indent="-228600">
              <a:spcBef>
                <a:spcPts val="500"/>
              </a:spcBef>
              <a:defRPr sz="2400"/>
            </a:pPr>
            <a:r>
              <a:t>Solve problems on their own</a:t>
            </a:r>
          </a:p>
          <a:p>
            <a:pPr lvl="1" marL="685800" indent="-228600">
              <a:spcBef>
                <a:spcPts val="500"/>
              </a:spcBef>
              <a:defRPr sz="2400"/>
            </a:pPr>
            <a:r>
              <a:t>Complete assignments on schedule</a:t>
            </a:r>
          </a:p>
          <a:p>
            <a:pPr lvl="1" marL="685800" indent="-228600">
              <a:spcBef>
                <a:spcPts val="500"/>
              </a:spcBef>
              <a:defRPr sz="2400"/>
            </a:pPr>
            <a:r>
              <a:t>Work effectively with others—remotely and in person</a:t>
            </a:r>
          </a:p>
        </p:txBody>
      </p:sp>
      <p:sp>
        <p:nvSpPr>
          <p:cNvPr id="173"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prstGeom prst="rect">
            <a:avLst/>
          </a:prstGeom>
        </p:spPr>
        <p:txBody>
          <a:bodyPr/>
          <a:lstStyle/>
          <a:p>
            <a:pPr/>
            <a:r>
              <a:t>Make the Offer</a:t>
            </a:r>
          </a:p>
        </p:txBody>
      </p:sp>
      <p:sp>
        <p:nvSpPr>
          <p:cNvPr id="176" name="Content Placeholder 2"/>
          <p:cNvSpPr txBox="1"/>
          <p:nvPr>
            <p:ph type="body" idx="1"/>
          </p:nvPr>
        </p:nvSpPr>
        <p:spPr>
          <a:xfrm>
            <a:off x="457200" y="1825625"/>
            <a:ext cx="8482615" cy="4351338"/>
          </a:xfrm>
          <a:prstGeom prst="rect">
            <a:avLst/>
          </a:prstGeom>
        </p:spPr>
        <p:txBody>
          <a:bodyPr/>
          <a:lstStyle/>
          <a:p>
            <a:pPr/>
            <a:r>
              <a:t>Provide offer in writing</a:t>
            </a:r>
          </a:p>
          <a:p>
            <a:pPr/>
            <a:r>
              <a:t>Send letter and follow-up with remote session to cover any questions</a:t>
            </a:r>
          </a:p>
          <a:p>
            <a:pPr/>
            <a:r>
              <a:t>Don’t make any future promises</a:t>
            </a:r>
          </a:p>
          <a:p>
            <a:pPr/>
            <a:r>
              <a:t>Keep it simple and be crystal clear</a:t>
            </a:r>
          </a:p>
          <a:p>
            <a:pPr/>
            <a:r>
              <a:t>Refrain from annual salary amounts</a:t>
            </a:r>
          </a:p>
          <a:p>
            <a:pPr lvl="1" marL="685800" indent="-228600">
              <a:spcBef>
                <a:spcPts val="500"/>
              </a:spcBef>
              <a:defRPr sz="2400"/>
            </a:pPr>
            <a:r>
              <a:t>Indicate what employee would make per pay period and what that would be if they worked for 12 consecutive months</a:t>
            </a:r>
          </a:p>
          <a:p>
            <a:pPr lvl="1" marL="685800" indent="-228600">
              <a:spcBef>
                <a:spcPts val="500"/>
              </a:spcBef>
              <a:defRPr sz="2400"/>
            </a:pPr>
            <a:r>
              <a:t>Example:</a:t>
            </a:r>
          </a:p>
        </p:txBody>
      </p:sp>
      <p:sp>
        <p:nvSpPr>
          <p:cNvPr id="177"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prstGeom prst="rect">
            <a:avLst/>
          </a:prstGeom>
        </p:spPr>
        <p:txBody>
          <a:bodyPr/>
          <a:lstStyle>
            <a:lvl1pPr defTabSz="896111">
              <a:defRPr sz="3822"/>
            </a:lvl1pPr>
          </a:lstStyle>
          <a:p>
            <a:pPr/>
            <a:r>
              <a:t>Remote World – Yesterday and Today</a:t>
            </a:r>
          </a:p>
        </p:txBody>
      </p:sp>
      <p:sp>
        <p:nvSpPr>
          <p:cNvPr id="109" name="Content Placeholder 2"/>
          <p:cNvSpPr txBox="1"/>
          <p:nvPr>
            <p:ph type="body" idx="1"/>
          </p:nvPr>
        </p:nvSpPr>
        <p:spPr>
          <a:xfrm>
            <a:off x="457200" y="1825625"/>
            <a:ext cx="8322817" cy="4351338"/>
          </a:xfrm>
          <a:prstGeom prst="rect">
            <a:avLst/>
          </a:prstGeom>
        </p:spPr>
        <p:txBody>
          <a:bodyPr/>
          <a:lstStyle/>
          <a:p>
            <a:pPr/>
            <a:r>
              <a:t>Old idea with failures</a:t>
            </a:r>
          </a:p>
          <a:p>
            <a:pPr lvl="1" marL="685800" indent="-228600">
              <a:spcBef>
                <a:spcPts val="500"/>
              </a:spcBef>
              <a:defRPr sz="2400"/>
            </a:pPr>
            <a:r>
              <a:t>IBM, Bank of America, AT&amp;T, Aetna and Yahoo attempted it</a:t>
            </a:r>
          </a:p>
          <a:p>
            <a:pPr lvl="1" marL="685800" indent="-228600">
              <a:spcBef>
                <a:spcPts val="500"/>
              </a:spcBef>
              <a:defRPr sz="2400"/>
            </a:pPr>
            <a:r>
              <a:t>IBM was 40% remote in 2009, called thousands back in 2017</a:t>
            </a:r>
          </a:p>
          <a:p>
            <a:pPr/>
            <a:r>
              <a:t>March 2020 – Unprecedented shift</a:t>
            </a:r>
          </a:p>
          <a:p>
            <a:pPr/>
            <a:r>
              <a:t>Companies have extended WFH orders indefinitely</a:t>
            </a:r>
          </a:p>
          <a:p>
            <a:pPr lvl="1" marL="685800" indent="-228600">
              <a:spcBef>
                <a:spcPts val="500"/>
              </a:spcBef>
              <a:defRPr sz="2400"/>
            </a:pPr>
            <a:r>
              <a:t>Zillow, Visa, Nationwide, Google, Twitter, Facebook, Shopify, Square</a:t>
            </a:r>
          </a:p>
          <a:p>
            <a:pPr/>
            <a:r>
              <a:t>74% of CEOs expect some permanent shift</a:t>
            </a:r>
          </a:p>
        </p:txBody>
      </p:sp>
      <p:sp>
        <p:nvSpPr>
          <p:cNvPr id="110" name="Slide Number Placeholder 4"/>
          <p:cNvSpPr txBox="1"/>
          <p:nvPr>
            <p:ph type="sldNum" sz="quarter" idx="2"/>
          </p:nvPr>
        </p:nvSpPr>
        <p:spPr>
          <a:xfrm>
            <a:off x="8333968" y="6496649"/>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prstGeom prst="rect">
            <a:avLst/>
          </a:prstGeom>
        </p:spPr>
        <p:txBody>
          <a:bodyPr/>
          <a:lstStyle/>
          <a:p>
            <a:pPr/>
            <a:r>
              <a:t>Make the Offer</a:t>
            </a:r>
          </a:p>
        </p:txBody>
      </p:sp>
      <p:sp>
        <p:nvSpPr>
          <p:cNvPr id="180" name="Content Placeholder 2"/>
          <p:cNvSpPr txBox="1"/>
          <p:nvPr>
            <p:ph type="body" idx="1"/>
          </p:nvPr>
        </p:nvSpPr>
        <p:spPr>
          <a:prstGeom prst="rect">
            <a:avLst/>
          </a:prstGeom>
        </p:spPr>
        <p:txBody>
          <a:bodyPr/>
          <a:lstStyle/>
          <a:p>
            <a:pPr marL="0" indent="0">
              <a:buSzTx/>
              <a:buNone/>
            </a:pPr>
            <a:r>
              <a:t>Benefits:</a:t>
            </a:r>
          </a:p>
          <a:p>
            <a:pPr/>
            <a:r>
              <a:t>According to Plan Documents</a:t>
            </a:r>
          </a:p>
          <a:p>
            <a:pPr lvl="1" marL="685800" indent="-228600">
              <a:spcBef>
                <a:spcPts val="500"/>
              </a:spcBef>
              <a:defRPr sz="2400"/>
            </a:pPr>
            <a:r>
              <a:t>Example</a:t>
            </a:r>
          </a:p>
          <a:p>
            <a:pPr/>
            <a:r>
              <a:t>Based upon available funding</a:t>
            </a:r>
          </a:p>
          <a:p>
            <a:pPr lvl="1" marL="685800" indent="-228600">
              <a:spcBef>
                <a:spcPts val="500"/>
              </a:spcBef>
              <a:defRPr sz="2400"/>
            </a:pPr>
            <a:r>
              <a:t>Example</a:t>
            </a:r>
          </a:p>
          <a:p>
            <a:pPr/>
            <a:r>
              <a:t>Personnel Policy</a:t>
            </a:r>
          </a:p>
          <a:p>
            <a:pPr lvl="1" marL="685800" indent="-228600">
              <a:spcBef>
                <a:spcPts val="500"/>
              </a:spcBef>
              <a:defRPr sz="2400"/>
            </a:pPr>
            <a:r>
              <a:t>Include same statements regarding Plan Documents or funding </a:t>
            </a:r>
          </a:p>
          <a:p>
            <a:pPr/>
            <a:r>
              <a:t>Background check </a:t>
            </a:r>
            <a:r>
              <a:rPr u="sng"/>
              <a:t>before</a:t>
            </a:r>
            <a:r>
              <a:t> employee starts</a:t>
            </a:r>
          </a:p>
        </p:txBody>
      </p:sp>
      <p:sp>
        <p:nvSpPr>
          <p:cNvPr id="181"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5"/>
          <p:cNvSpPr txBox="1"/>
          <p:nvPr>
            <p:ph type="title"/>
          </p:nvPr>
        </p:nvSpPr>
        <p:spPr>
          <a:xfrm>
            <a:off x="457200" y="1709739"/>
            <a:ext cx="8229600" cy="2531138"/>
          </a:xfrm>
          <a:prstGeom prst="rect">
            <a:avLst/>
          </a:prstGeom>
        </p:spPr>
        <p:txBody>
          <a:bodyPr/>
          <a:lstStyle/>
          <a:p>
            <a:pPr/>
            <a:r>
              <a:t>Onboarding Remote Employees</a:t>
            </a:r>
          </a:p>
        </p:txBody>
      </p:sp>
      <p:sp>
        <p:nvSpPr>
          <p:cNvPr id="184" name="Text Placeholder 6"/>
          <p:cNvSpPr txBox="1"/>
          <p:nvPr>
            <p:ph type="body" sz="quarter" idx="1"/>
          </p:nvPr>
        </p:nvSpPr>
        <p:spPr>
          <a:xfrm>
            <a:off x="457200" y="4260993"/>
            <a:ext cx="8229600" cy="1500188"/>
          </a:xfrm>
          <a:prstGeom prst="rect">
            <a:avLst/>
          </a:prstGeom>
        </p:spPr>
        <p:txBody>
          <a:bodyPr/>
          <a:lstStyle/>
          <a:p>
            <a:pPr/>
            <a:r>
              <a:t>A Different Kind of Experience</a:t>
            </a:r>
          </a:p>
        </p:txBody>
      </p:sp>
      <p:sp>
        <p:nvSpPr>
          <p:cNvPr id="185"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prstGeom prst="rect">
            <a:avLst/>
          </a:prstGeom>
        </p:spPr>
        <p:txBody>
          <a:bodyPr/>
          <a:lstStyle/>
          <a:p>
            <a:pPr/>
            <a:r>
              <a:t>Connect the Team</a:t>
            </a:r>
          </a:p>
        </p:txBody>
      </p:sp>
      <p:sp>
        <p:nvSpPr>
          <p:cNvPr id="188" name="Content Placeholder 2"/>
          <p:cNvSpPr txBox="1"/>
          <p:nvPr>
            <p:ph type="body" idx="1"/>
          </p:nvPr>
        </p:nvSpPr>
        <p:spPr>
          <a:prstGeom prst="rect">
            <a:avLst/>
          </a:prstGeom>
        </p:spPr>
        <p:txBody>
          <a:bodyPr/>
          <a:lstStyle/>
          <a:p>
            <a:pPr/>
            <a:r>
              <a:t>Be creative and make a lasting first impression</a:t>
            </a:r>
          </a:p>
          <a:p>
            <a:pPr/>
            <a:r>
              <a:t>Provide virtual tour through the office</a:t>
            </a:r>
          </a:p>
          <a:p>
            <a:pPr/>
            <a:r>
              <a:t>Introduce them to each employee as you go</a:t>
            </a:r>
          </a:p>
          <a:p>
            <a:pPr/>
            <a:r>
              <a:t>If team is entirely remote, virtual introductions</a:t>
            </a:r>
          </a:p>
          <a:p>
            <a:pPr/>
            <a:r>
              <a:t>Provide “fun facts” to help relate</a:t>
            </a:r>
          </a:p>
          <a:p>
            <a:pPr/>
            <a:r>
              <a:t>Ask team members to reach out to welcome others (notecard, phone call)</a:t>
            </a:r>
          </a:p>
        </p:txBody>
      </p:sp>
      <p:sp>
        <p:nvSpPr>
          <p:cNvPr id="189"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p>
            <a:pPr/>
            <a:r>
              <a:t>Provide Resources</a:t>
            </a:r>
          </a:p>
        </p:txBody>
      </p:sp>
      <p:sp>
        <p:nvSpPr>
          <p:cNvPr id="192" name="Content Placeholder 2"/>
          <p:cNvSpPr txBox="1"/>
          <p:nvPr>
            <p:ph type="body" idx="1"/>
          </p:nvPr>
        </p:nvSpPr>
        <p:spPr>
          <a:prstGeom prst="rect">
            <a:avLst/>
          </a:prstGeom>
        </p:spPr>
        <p:txBody>
          <a:bodyPr/>
          <a:lstStyle/>
          <a:p>
            <a:pPr/>
            <a:r>
              <a:t>Plan ahead</a:t>
            </a:r>
          </a:p>
          <a:p>
            <a:pPr lvl="1" marL="685800" indent="-228600">
              <a:spcBef>
                <a:spcPts val="500"/>
              </a:spcBef>
              <a:defRPr sz="2400"/>
            </a:pPr>
            <a:r>
              <a:t>Tools ready to go</a:t>
            </a:r>
          </a:p>
          <a:p>
            <a:pPr lvl="2" marL="1143000" indent="-228600">
              <a:spcBef>
                <a:spcPts val="500"/>
              </a:spcBef>
              <a:defRPr sz="2000"/>
            </a:pPr>
            <a:r>
              <a:t>Laptops/computers</a:t>
            </a:r>
          </a:p>
          <a:p>
            <a:pPr lvl="2" marL="1143000" indent="-228600">
              <a:spcBef>
                <a:spcPts val="500"/>
              </a:spcBef>
              <a:defRPr sz="2000"/>
            </a:pPr>
            <a:r>
              <a:t>Phones</a:t>
            </a:r>
          </a:p>
          <a:p>
            <a:pPr lvl="2" marL="1143000" indent="-228600">
              <a:spcBef>
                <a:spcPts val="500"/>
              </a:spcBef>
              <a:defRPr sz="2000"/>
            </a:pPr>
            <a:r>
              <a:t>Webcams</a:t>
            </a:r>
          </a:p>
          <a:p>
            <a:pPr lvl="2" marL="1143000" indent="-228600">
              <a:spcBef>
                <a:spcPts val="500"/>
              </a:spcBef>
              <a:defRPr sz="2000"/>
            </a:pPr>
            <a:r>
              <a:t>Monitors</a:t>
            </a:r>
          </a:p>
          <a:p>
            <a:pPr/>
            <a:r>
              <a:t>Arrangements for advance shipment – if needed </a:t>
            </a:r>
          </a:p>
          <a:p>
            <a:pPr/>
            <a:r>
              <a:t>Set up email and other logins</a:t>
            </a:r>
          </a:p>
          <a:p>
            <a:pPr/>
            <a:r>
              <a:t>Policies &amp; Processes sent in advance to review</a:t>
            </a:r>
          </a:p>
          <a:p>
            <a:pPr/>
            <a:r>
              <a:t>List of employees and contact info</a:t>
            </a:r>
          </a:p>
        </p:txBody>
      </p:sp>
      <p:sp>
        <p:nvSpPr>
          <p:cNvPr id="193"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3"/>
          <p:cNvSpPr txBox="1"/>
          <p:nvPr>
            <p:ph type="title"/>
          </p:nvPr>
        </p:nvSpPr>
        <p:spPr>
          <a:prstGeom prst="rect">
            <a:avLst/>
          </a:prstGeom>
        </p:spPr>
        <p:txBody>
          <a:bodyPr/>
          <a:lstStyle/>
          <a:p>
            <a:pPr/>
            <a:r>
              <a:t>Schedule Meeting with HR</a:t>
            </a:r>
          </a:p>
        </p:txBody>
      </p:sp>
      <p:sp>
        <p:nvSpPr>
          <p:cNvPr id="196" name="Content Placeholder 1"/>
          <p:cNvSpPr txBox="1"/>
          <p:nvPr>
            <p:ph type="body" idx="1"/>
          </p:nvPr>
        </p:nvSpPr>
        <p:spPr>
          <a:prstGeom prst="rect">
            <a:avLst/>
          </a:prstGeom>
        </p:spPr>
        <p:txBody>
          <a:bodyPr/>
          <a:lstStyle/>
          <a:p>
            <a:pPr/>
            <a:r>
              <a:t>Remote meeting if onsite is not possible</a:t>
            </a:r>
          </a:p>
          <a:p>
            <a:pPr/>
            <a:r>
              <a:t>Complete New Hire Paperwork</a:t>
            </a:r>
          </a:p>
          <a:p>
            <a:pPr/>
            <a:r>
              <a:t>Discuss Policies &amp; Processes</a:t>
            </a:r>
          </a:p>
          <a:p>
            <a:pPr/>
            <a:r>
              <a:t>Links to key resources</a:t>
            </a:r>
          </a:p>
          <a:p>
            <a:pPr/>
            <a:r>
              <a:t>Bios of team members</a:t>
            </a:r>
          </a:p>
          <a:p>
            <a:pPr/>
            <a:r>
              <a:t>Organizational chart with pictures </a:t>
            </a:r>
            <a:r>
              <a:rPr sz="2400"/>
              <a:t>(airplane)</a:t>
            </a:r>
            <a:endParaRPr sz="2400"/>
          </a:p>
          <a:p>
            <a:pPr/>
            <a:r>
              <a:t>Forms requiring signatures can be signed while in view, scanned and sent back to HR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p>
            <a:pPr/>
            <a:r>
              <a:t>Discussion with HR </a:t>
            </a:r>
          </a:p>
        </p:txBody>
      </p:sp>
      <p:sp>
        <p:nvSpPr>
          <p:cNvPr id="199" name="Content Placeholder 2"/>
          <p:cNvSpPr txBox="1"/>
          <p:nvPr>
            <p:ph type="body" idx="1"/>
          </p:nvPr>
        </p:nvSpPr>
        <p:spPr>
          <a:prstGeom prst="rect">
            <a:avLst/>
          </a:prstGeom>
        </p:spPr>
        <p:txBody>
          <a:bodyPr/>
          <a:lstStyle/>
          <a:p>
            <a:pPr/>
            <a:r>
              <a:t>How the remote employee will check in</a:t>
            </a:r>
          </a:p>
          <a:p>
            <a:pPr/>
            <a:r>
              <a:t>When they need to be accessible</a:t>
            </a:r>
          </a:p>
          <a:p>
            <a:pPr/>
            <a:r>
              <a:t>Schedule requirements</a:t>
            </a:r>
          </a:p>
          <a:p>
            <a:pPr/>
            <a:r>
              <a:t>How they will track their time</a:t>
            </a:r>
          </a:p>
          <a:p>
            <a:pPr/>
            <a:r>
              <a:t>What software they will use</a:t>
            </a:r>
          </a:p>
          <a:p>
            <a:pPr/>
            <a:r>
              <a:t>How task progress is tracked</a:t>
            </a:r>
          </a:p>
          <a:p>
            <a:pPr/>
            <a:r>
              <a:t>How and when they will be paid</a:t>
            </a:r>
          </a:p>
          <a:p>
            <a:pPr/>
            <a:r>
              <a:t>How other team members can support them</a:t>
            </a:r>
          </a:p>
        </p:txBody>
      </p:sp>
      <p:sp>
        <p:nvSpPr>
          <p:cNvPr id="200"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4"/>
          <p:cNvSpPr txBox="1"/>
          <p:nvPr>
            <p:ph type="title"/>
          </p:nvPr>
        </p:nvSpPr>
        <p:spPr>
          <a:xfrm>
            <a:off x="457200" y="1709739"/>
            <a:ext cx="8229600" cy="2531138"/>
          </a:xfrm>
          <a:prstGeom prst="rect">
            <a:avLst/>
          </a:prstGeom>
        </p:spPr>
        <p:txBody>
          <a:bodyPr/>
          <a:lstStyle/>
          <a:p>
            <a:pPr/>
            <a:r>
              <a:t>Managing Remote Workers</a:t>
            </a:r>
          </a:p>
        </p:txBody>
      </p:sp>
      <p:sp>
        <p:nvSpPr>
          <p:cNvPr id="203" name="Text Placeholder 5"/>
          <p:cNvSpPr txBox="1"/>
          <p:nvPr>
            <p:ph type="body" sz="quarter" idx="1"/>
          </p:nvPr>
        </p:nvSpPr>
        <p:spPr>
          <a:xfrm>
            <a:off x="457200" y="4269861"/>
            <a:ext cx="8229600" cy="1500188"/>
          </a:xfrm>
          <a:prstGeom prst="rect">
            <a:avLst/>
          </a:prstGeom>
        </p:spPr>
        <p:txBody>
          <a:bodyPr/>
          <a:lstStyle/>
          <a:p>
            <a:pPr/>
            <a:r>
              <a:t>Defining a Healthy Culture</a:t>
            </a:r>
          </a:p>
        </p:txBody>
      </p:sp>
      <p:sp>
        <p:nvSpPr>
          <p:cNvPr id="204" name="Slide Number Placeholder 3"/>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11"/>
          <p:cNvSpPr txBox="1"/>
          <p:nvPr>
            <p:ph type="title"/>
          </p:nvPr>
        </p:nvSpPr>
        <p:spPr>
          <a:xfrm>
            <a:off x="457200" y="1709739"/>
            <a:ext cx="8229600" cy="2852738"/>
          </a:xfrm>
          <a:prstGeom prst="rect">
            <a:avLst/>
          </a:prstGeom>
        </p:spPr>
        <p:txBody>
          <a:bodyPr/>
          <a:lstStyle/>
          <a:p>
            <a:pPr/>
            <a:r>
              <a:t>Culture Trumps Strategy</a:t>
            </a:r>
            <a:br/>
            <a:r>
              <a:rPr sz="2400"/>
              <a:t>Peter Drucker</a:t>
            </a:r>
            <a:br>
              <a:rPr sz="2400"/>
            </a:br>
          </a:p>
        </p:txBody>
      </p:sp>
      <p:sp>
        <p:nvSpPr>
          <p:cNvPr id="209" name="Text Placeholder 12"/>
          <p:cNvSpPr txBox="1"/>
          <p:nvPr>
            <p:ph type="body" sz="quarter" idx="1"/>
          </p:nvPr>
        </p:nvSpPr>
        <p:spPr>
          <a:prstGeom prst="rect">
            <a:avLst/>
          </a:prstGeom>
        </p:spPr>
        <p:txBody>
          <a:bodyPr/>
          <a:lstStyle/>
          <a:p>
            <a:pPr/>
            <a:r>
              <a:t>Values and beliefs must guide our goals and plans.</a:t>
            </a:r>
          </a:p>
        </p:txBody>
      </p:sp>
      <p:sp>
        <p:nvSpPr>
          <p:cNvPr id="210" name="Slide Number Placeholder 7"/>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7"/>
          <p:cNvSpPr txBox="1"/>
          <p:nvPr>
            <p:ph type="title"/>
          </p:nvPr>
        </p:nvSpPr>
        <p:spPr>
          <a:prstGeom prst="rect">
            <a:avLst/>
          </a:prstGeom>
        </p:spPr>
        <p:txBody>
          <a:bodyPr/>
          <a:lstStyle/>
          <a:p>
            <a:pPr/>
            <a:r>
              <a:t>Trust</a:t>
            </a:r>
          </a:p>
        </p:txBody>
      </p:sp>
      <p:pic>
        <p:nvPicPr>
          <p:cNvPr id="213" name="Content Placeholder 14" descr="Content Placeholder 14"/>
          <p:cNvPicPr>
            <a:picLocks noChangeAspect="1"/>
          </p:cNvPicPr>
          <p:nvPr/>
        </p:nvPicPr>
        <p:blipFill>
          <a:blip r:embed="rId2">
            <a:extLst/>
          </a:blip>
          <a:stretch>
            <a:fillRect/>
          </a:stretch>
        </p:blipFill>
        <p:spPr>
          <a:xfrm>
            <a:off x="4057648" y="2283785"/>
            <a:ext cx="4629151" cy="3089869"/>
          </a:xfrm>
          <a:prstGeom prst="rect">
            <a:avLst/>
          </a:prstGeom>
          <a:ln w="12700">
            <a:miter lim="400000"/>
          </a:ln>
        </p:spPr>
      </p:pic>
      <p:sp>
        <p:nvSpPr>
          <p:cNvPr id="214"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1" name="Text Placeholder 12"/>
          <p:cNvGrpSpPr/>
          <p:nvPr/>
        </p:nvGrpSpPr>
        <p:grpSpPr>
          <a:xfrm>
            <a:off x="457200" y="2266293"/>
            <a:ext cx="2949177" cy="3520801"/>
            <a:chOff x="0" y="0"/>
            <a:chExt cx="2949176" cy="3520800"/>
          </a:xfrm>
        </p:grpSpPr>
        <p:grpSp>
          <p:nvGrpSpPr>
            <p:cNvPr id="217" name="Group"/>
            <p:cNvGrpSpPr/>
            <p:nvPr/>
          </p:nvGrpSpPr>
          <p:grpSpPr>
            <a:xfrm>
              <a:off x="0" y="0"/>
              <a:ext cx="2949177" cy="1731600"/>
              <a:chOff x="0" y="0"/>
              <a:chExt cx="2949176" cy="1731599"/>
            </a:xfrm>
          </p:grpSpPr>
          <p:sp>
            <p:nvSpPr>
              <p:cNvPr id="215" name="Rounded Rectangle"/>
              <p:cNvSpPr/>
              <p:nvPr/>
            </p:nvSpPr>
            <p:spPr>
              <a:xfrm>
                <a:off x="0" y="0"/>
                <a:ext cx="2949177" cy="1731600"/>
              </a:xfrm>
              <a:prstGeom prst="roundRect">
                <a:avLst>
                  <a:gd name="adj" fmla="val 16667"/>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216" name="Regardless of position, employees have and feel the freedom to speak up, ask questions, debate and be vulnerable."/>
              <p:cNvSpPr txBox="1"/>
              <p:nvPr/>
            </p:nvSpPr>
            <p:spPr>
              <a:xfrm>
                <a:off x="84530" y="105377"/>
                <a:ext cx="2780117" cy="15208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defRPr>
                </a:lvl1pPr>
              </a:lstStyle>
              <a:p>
                <a:pPr/>
                <a:r>
                  <a:t>Regardless of position, employees have and feel the freedom to speak up, ask questions, debate and be vulnerable.</a:t>
                </a:r>
              </a:p>
            </p:txBody>
          </p:sp>
        </p:grpSp>
        <p:grpSp>
          <p:nvGrpSpPr>
            <p:cNvPr id="220" name="Group"/>
            <p:cNvGrpSpPr/>
            <p:nvPr/>
          </p:nvGrpSpPr>
          <p:grpSpPr>
            <a:xfrm>
              <a:off x="0" y="1789200"/>
              <a:ext cx="2949177" cy="1731601"/>
              <a:chOff x="0" y="0"/>
              <a:chExt cx="2949176" cy="1731599"/>
            </a:xfrm>
          </p:grpSpPr>
          <p:sp>
            <p:nvSpPr>
              <p:cNvPr id="218" name="Rounded Rectangle"/>
              <p:cNvSpPr/>
              <p:nvPr/>
            </p:nvSpPr>
            <p:spPr>
              <a:xfrm>
                <a:off x="0" y="0"/>
                <a:ext cx="2949177" cy="1731600"/>
              </a:xfrm>
              <a:prstGeom prst="roundRect">
                <a:avLst>
                  <a:gd name="adj" fmla="val 16667"/>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219" name="The leader doesn’t have all the answers."/>
              <p:cNvSpPr txBox="1"/>
              <p:nvPr/>
            </p:nvSpPr>
            <p:spPr>
              <a:xfrm>
                <a:off x="84530" y="525266"/>
                <a:ext cx="2780117" cy="681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defRPr>
                </a:lvl1pPr>
              </a:lstStyle>
              <a:p>
                <a:pPr/>
                <a:r>
                  <a:t>The leader doesn’t have all the answers.</a:t>
                </a:r>
              </a:p>
            </p:txBody>
          </p:sp>
        </p:gr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23" name="Rectangle 12"/>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24" name="Rectangle 14"/>
          <p:cNvSpPr/>
          <p:nvPr/>
        </p:nvSpPr>
        <p:spPr>
          <a:xfrm flipH="1" rot="10800000">
            <a:off x="0" y="-1"/>
            <a:ext cx="9144001" cy="1575957"/>
          </a:xfrm>
          <a:prstGeom prst="rect">
            <a:avLst/>
          </a:prstGeom>
          <a:gradFill>
            <a:gsLst>
              <a:gs pos="0">
                <a:srgbClr val="000000">
                  <a:alpha val="96000"/>
                </a:srgbClr>
              </a:gs>
              <a:gs pos="100000">
                <a:srgbClr val="2F5597"/>
              </a:gs>
            </a:gsLst>
            <a:lin ang="6000000"/>
          </a:gradFill>
          <a:ln w="12700">
            <a:miter lim="400000"/>
          </a:ln>
        </p:spPr>
        <p:txBody>
          <a:bodyPr lIns="45719" rIns="45719" anchor="ctr"/>
          <a:lstStyle/>
          <a:p>
            <a:pPr algn="ctr">
              <a:defRPr>
                <a:solidFill>
                  <a:srgbClr val="FFFFFF"/>
                </a:solidFill>
              </a:defRPr>
            </a:pPr>
          </a:p>
        </p:txBody>
      </p:sp>
      <p:sp>
        <p:nvSpPr>
          <p:cNvPr id="225" name="Rectangle 16"/>
          <p:cNvSpPr/>
          <p:nvPr/>
        </p:nvSpPr>
        <p:spPr>
          <a:xfrm>
            <a:off x="-1" y="-1"/>
            <a:ext cx="6096644" cy="1575463"/>
          </a:xfrm>
          <a:prstGeom prst="rect">
            <a:avLst/>
          </a:prstGeom>
          <a:gradFill>
            <a:gsLst>
              <a:gs pos="0">
                <a:schemeClr val="accent1">
                  <a:alpha val="41000"/>
                </a:schemeClr>
              </a:gs>
              <a:gs pos="74000">
                <a:srgbClr val="8FAADC">
                  <a:alpha val="0"/>
                </a:srgbClr>
              </a:gs>
            </a:gsLst>
            <a:lin ang="8400000"/>
          </a:gradFill>
          <a:ln w="12700">
            <a:miter lim="400000"/>
          </a:ln>
        </p:spPr>
        <p:txBody>
          <a:bodyPr lIns="45719" rIns="45719" anchor="ctr"/>
          <a:lstStyle/>
          <a:p>
            <a:pPr algn="ctr">
              <a:defRPr>
                <a:solidFill>
                  <a:srgbClr val="FFFFFF"/>
                </a:solidFill>
              </a:defRPr>
            </a:pPr>
          </a:p>
        </p:txBody>
      </p:sp>
      <p:sp>
        <p:nvSpPr>
          <p:cNvPr id="226" name="Rectangle 18"/>
          <p:cNvSpPr/>
          <p:nvPr/>
        </p:nvSpPr>
        <p:spPr>
          <a:xfrm flipH="1">
            <a:off x="-3" y="-1"/>
            <a:ext cx="9144002" cy="1574311"/>
          </a:xfrm>
          <a:prstGeom prst="rect">
            <a:avLst/>
          </a:prstGeom>
          <a:gradFill>
            <a:gsLst>
              <a:gs pos="0">
                <a:srgbClr val="000000">
                  <a:alpha val="63000"/>
                </a:srgbClr>
              </a:gs>
              <a:gs pos="78000">
                <a:schemeClr val="accent1">
                  <a:alpha val="15000"/>
                </a:schemeClr>
              </a:gs>
            </a:gsLst>
            <a:lin ang="15600000"/>
          </a:gradFill>
          <a:ln w="12700">
            <a:miter lim="400000"/>
          </a:ln>
        </p:spPr>
        <p:txBody>
          <a:bodyPr lIns="45719" rIns="45719" anchor="ctr"/>
          <a:lstStyle/>
          <a:p>
            <a:pPr algn="ctr">
              <a:defRPr>
                <a:solidFill>
                  <a:srgbClr val="FFFFFF"/>
                </a:solidFill>
              </a:defRPr>
            </a:pPr>
          </a:p>
        </p:txBody>
      </p:sp>
      <p:sp>
        <p:nvSpPr>
          <p:cNvPr id="227" name="Title 1"/>
          <p:cNvSpPr txBox="1"/>
          <p:nvPr>
            <p:ph type="title"/>
          </p:nvPr>
        </p:nvSpPr>
        <p:spPr>
          <a:xfrm>
            <a:off x="524784" y="248038"/>
            <a:ext cx="5297791" cy="1159200"/>
          </a:xfrm>
          <a:prstGeom prst="rect">
            <a:avLst/>
          </a:prstGeom>
        </p:spPr>
        <p:txBody>
          <a:bodyPr/>
          <a:lstStyle>
            <a:lvl1pPr algn="l">
              <a:defRPr>
                <a:solidFill>
                  <a:srgbClr val="FFFFFF"/>
                </a:solidFill>
              </a:defRPr>
            </a:lvl1pPr>
          </a:lstStyle>
          <a:p>
            <a:pPr/>
            <a:r>
              <a:t>Clarity in Expectations</a:t>
            </a:r>
          </a:p>
        </p:txBody>
      </p:sp>
      <p:sp>
        <p:nvSpPr>
          <p:cNvPr id="228" name="Text Placeholder 3"/>
          <p:cNvSpPr txBox="1"/>
          <p:nvPr>
            <p:ph type="body" sz="quarter" idx="1"/>
          </p:nvPr>
        </p:nvSpPr>
        <p:spPr>
          <a:xfrm>
            <a:off x="6429373" y="390832"/>
            <a:ext cx="2425190" cy="873612"/>
          </a:xfrm>
          <a:prstGeom prst="rect">
            <a:avLst/>
          </a:prstGeom>
        </p:spPr>
        <p:txBody>
          <a:bodyPr anchor="ctr"/>
          <a:lstStyle>
            <a:lvl1pPr marL="0" indent="0" defTabSz="905255">
              <a:spcBef>
                <a:spcPts val="900"/>
              </a:spcBef>
              <a:buSzTx/>
              <a:buNone/>
              <a:defRPr sz="1386">
                <a:solidFill>
                  <a:srgbClr val="FFFFFF"/>
                </a:solidFill>
              </a:defRPr>
            </a:lvl1pPr>
          </a:lstStyle>
          <a:p>
            <a:pPr/>
            <a:r>
              <a:t>Line of sight needs to be so clear that everyone understands how their role connects with others.</a:t>
            </a:r>
          </a:p>
        </p:txBody>
      </p:sp>
      <p:pic>
        <p:nvPicPr>
          <p:cNvPr id="229" name="Content Placeholder 7" descr="Content Placeholder 7"/>
          <p:cNvPicPr>
            <a:picLocks noChangeAspect="1"/>
          </p:cNvPicPr>
          <p:nvPr/>
        </p:nvPicPr>
        <p:blipFill>
          <a:blip r:embed="rId2">
            <a:extLst/>
          </a:blip>
          <a:stretch>
            <a:fillRect/>
          </a:stretch>
        </p:blipFill>
        <p:spPr>
          <a:xfrm>
            <a:off x="1237048" y="1966292"/>
            <a:ext cx="6669903" cy="4452161"/>
          </a:xfrm>
          <a:prstGeom prst="rect">
            <a:avLst/>
          </a:prstGeom>
          <a:ln w="12700">
            <a:miter lim="400000"/>
          </a:ln>
        </p:spPr>
      </p:pic>
      <p:sp>
        <p:nvSpPr>
          <p:cNvPr id="230" name="Slide Number Placeholder 5"/>
          <p:cNvSpPr txBox="1"/>
          <p:nvPr>
            <p:ph type="sldNum" sz="quarter" idx="2"/>
          </p:nvPr>
        </p:nvSpPr>
        <p:spPr>
          <a:xfrm>
            <a:off x="8881405" y="6523971"/>
            <a:ext cx="232877" cy="22851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10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prstGeom prst="rect">
            <a:avLst/>
          </a:prstGeom>
        </p:spPr>
        <p:txBody>
          <a:bodyPr/>
          <a:lstStyle/>
          <a:p>
            <a:pPr/>
            <a:r>
              <a:t>Remote Work Experience</a:t>
            </a:r>
          </a:p>
        </p:txBody>
      </p:sp>
      <p:sp>
        <p:nvSpPr>
          <p:cNvPr id="113" name="Content Placeholder 2"/>
          <p:cNvSpPr txBox="1"/>
          <p:nvPr>
            <p:ph type="body" idx="1"/>
          </p:nvPr>
        </p:nvSpPr>
        <p:spPr>
          <a:prstGeom prst="rect">
            <a:avLst/>
          </a:prstGeom>
        </p:spPr>
        <p:txBody>
          <a:bodyPr/>
          <a:lstStyle/>
          <a:p>
            <a:pPr/>
            <a:r>
              <a:t>Prior to COVID-19 </a:t>
            </a:r>
            <a:r>
              <a:rPr sz="1800"/>
              <a:t>(data on server, analog phones, cloud-based programs)</a:t>
            </a:r>
            <a:endParaRPr sz="1800"/>
          </a:p>
          <a:p>
            <a:pPr/>
            <a:r>
              <a:t>During COVID-19</a:t>
            </a:r>
          </a:p>
          <a:p>
            <a:pPr lvl="1" marL="685800" indent="-228600">
              <a:spcBef>
                <a:spcPts val="500"/>
              </a:spcBef>
              <a:defRPr sz="2400"/>
            </a:pPr>
            <a:r>
              <a:t>Hired personnel remotely</a:t>
            </a:r>
          </a:p>
          <a:p>
            <a:pPr lvl="1" marL="685800" indent="-228600">
              <a:spcBef>
                <a:spcPts val="500"/>
              </a:spcBef>
              <a:defRPr sz="2400"/>
            </a:pPr>
            <a:r>
              <a:t>Onboarded personnel remotely</a:t>
            </a:r>
          </a:p>
          <a:p>
            <a:pPr lvl="1" marL="685800" indent="-228600">
              <a:spcBef>
                <a:spcPts val="500"/>
              </a:spcBef>
              <a:defRPr sz="2400"/>
            </a:pPr>
            <a:r>
              <a:t>Trained personnel remotely</a:t>
            </a:r>
          </a:p>
          <a:p>
            <a:pPr lvl="1" marL="685800" indent="-228600">
              <a:spcBef>
                <a:spcPts val="500"/>
              </a:spcBef>
              <a:defRPr sz="2400"/>
            </a:pPr>
            <a:r>
              <a:t>Staff meetings remotely</a:t>
            </a:r>
          </a:p>
          <a:p>
            <a:pPr lvl="1" marL="685800" indent="-228600">
              <a:spcBef>
                <a:spcPts val="500"/>
              </a:spcBef>
              <a:defRPr sz="2400"/>
            </a:pPr>
            <a:r>
              <a:t>Performance coaching remotely</a:t>
            </a:r>
          </a:p>
          <a:p>
            <a:pPr/>
            <a:r>
              <a:t>Currently</a:t>
            </a:r>
          </a:p>
          <a:p>
            <a:pPr lvl="1" marL="685800" indent="-228600">
              <a:spcBef>
                <a:spcPts val="500"/>
              </a:spcBef>
              <a:defRPr sz="2400"/>
            </a:pPr>
            <a:r>
              <a:t>Hybrid remote/office staff</a:t>
            </a:r>
          </a:p>
          <a:p>
            <a:pPr lvl="1" marL="685800" indent="-228600">
              <a:spcBef>
                <a:spcPts val="500"/>
              </a:spcBef>
              <a:defRPr sz="2400"/>
            </a:pPr>
            <a:r>
              <a:t>Fully prepared for emergencies</a:t>
            </a:r>
          </a:p>
        </p:txBody>
      </p:sp>
      <p:sp>
        <p:nvSpPr>
          <p:cNvPr id="114" name="Slide Number Placeholder 4"/>
          <p:cNvSpPr txBox="1"/>
          <p:nvPr>
            <p:ph type="sldNum" sz="quarter" idx="2"/>
          </p:nvPr>
        </p:nvSpPr>
        <p:spPr>
          <a:xfrm>
            <a:off x="8333968" y="6496649"/>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ctangle 12"/>
          <p:cNvSpPr/>
          <p:nvPr/>
        </p:nvSpPr>
        <p:spPr>
          <a:xfrm>
            <a:off x="-1" y="0"/>
            <a:ext cx="9141716" cy="6858000"/>
          </a:xfrm>
          <a:prstGeom prst="rect">
            <a:avLst/>
          </a:prstGeom>
          <a:solidFill>
            <a:srgbClr val="414141"/>
          </a:solidFill>
          <a:ln w="12700">
            <a:miter lim="400000"/>
          </a:ln>
        </p:spPr>
        <p:txBody>
          <a:bodyPr lIns="45719" rIns="45719" anchor="ctr"/>
          <a:lstStyle/>
          <a:p>
            <a:pPr algn="ctr">
              <a:defRPr>
                <a:solidFill>
                  <a:srgbClr val="FFFFFF"/>
                </a:solidFill>
              </a:defRPr>
            </a:pPr>
          </a:p>
        </p:txBody>
      </p:sp>
      <p:sp>
        <p:nvSpPr>
          <p:cNvPr id="233" name="Rectangle 14"/>
          <p:cNvSpPr/>
          <p:nvPr/>
        </p:nvSpPr>
        <p:spPr>
          <a:xfrm>
            <a:off x="241172" y="276499"/>
            <a:ext cx="8661656" cy="1755648"/>
          </a:xfrm>
          <a:prstGeom prst="rect">
            <a:avLst/>
          </a:prstGeom>
          <a:solidFill>
            <a:srgbClr val="FFFFFF">
              <a:alpha val="93000"/>
            </a:srgbClr>
          </a:solidFill>
          <a:ln w="12700">
            <a:miter lim="400000"/>
          </a:ln>
        </p:spPr>
        <p:txBody>
          <a:bodyPr lIns="45719" rIns="45719" anchor="ctr"/>
          <a:lstStyle/>
          <a:p>
            <a:pPr algn="ctr">
              <a:defRPr>
                <a:solidFill>
                  <a:srgbClr val="FFFFFF"/>
                </a:solidFill>
              </a:defRPr>
            </a:pPr>
          </a:p>
        </p:txBody>
      </p:sp>
      <p:sp>
        <p:nvSpPr>
          <p:cNvPr id="234" name="Title 1"/>
          <p:cNvSpPr txBox="1"/>
          <p:nvPr>
            <p:ph type="title"/>
          </p:nvPr>
        </p:nvSpPr>
        <p:spPr>
          <a:xfrm>
            <a:off x="630934" y="503270"/>
            <a:ext cx="2268853" cy="1345998"/>
          </a:xfrm>
          <a:prstGeom prst="rect">
            <a:avLst/>
          </a:prstGeom>
        </p:spPr>
        <p:txBody>
          <a:bodyPr/>
          <a:lstStyle>
            <a:lvl1pPr algn="l">
              <a:defRPr sz="2800">
                <a:solidFill>
                  <a:srgbClr val="000000"/>
                </a:solidFill>
              </a:defRPr>
            </a:lvl1pPr>
          </a:lstStyle>
          <a:p>
            <a:pPr/>
            <a:r>
              <a:t>Accountability</a:t>
            </a:r>
          </a:p>
        </p:txBody>
      </p:sp>
      <p:sp>
        <p:nvSpPr>
          <p:cNvPr id="235" name="Straight Connector 16"/>
          <p:cNvSpPr/>
          <p:nvPr/>
        </p:nvSpPr>
        <p:spPr>
          <a:xfrm flipV="1">
            <a:off x="3044951" y="732165"/>
            <a:ext cx="1" cy="914401"/>
          </a:xfrm>
          <a:prstGeom prst="line">
            <a:avLst/>
          </a:prstGeom>
          <a:ln w="19050">
            <a:solidFill>
              <a:srgbClr val="000000">
                <a:alpha val="80000"/>
              </a:srgbClr>
            </a:solidFill>
            <a:miter/>
          </a:ln>
        </p:spPr>
        <p:txBody>
          <a:bodyPr lIns="45719" rIns="45719"/>
          <a:lstStyle/>
          <a:p>
            <a:pPr/>
          </a:p>
        </p:txBody>
      </p:sp>
      <p:sp>
        <p:nvSpPr>
          <p:cNvPr id="236" name="Text Placeholder 3"/>
          <p:cNvSpPr txBox="1"/>
          <p:nvPr>
            <p:ph type="body" sz="quarter" idx="1"/>
          </p:nvPr>
        </p:nvSpPr>
        <p:spPr>
          <a:xfrm>
            <a:off x="3140959" y="503270"/>
            <a:ext cx="5760725" cy="1345998"/>
          </a:xfrm>
          <a:prstGeom prst="rect">
            <a:avLst/>
          </a:prstGeom>
        </p:spPr>
        <p:txBody>
          <a:bodyPr anchor="ctr"/>
          <a:lstStyle/>
          <a:p>
            <a:pPr marL="0" indent="0">
              <a:buSzTx/>
              <a:buNone/>
              <a:defRPr sz="1400"/>
            </a:pPr>
            <a:r>
              <a:t>Leaders must be willing to confront behavior and performance.</a:t>
            </a:r>
            <a:endParaRPr sz="2000"/>
          </a:p>
          <a:p>
            <a:pPr marL="0" indent="0">
              <a:buSzTx/>
              <a:buNone/>
              <a:defRPr sz="1400"/>
            </a:pPr>
            <a:r>
              <a:t>Leaders need to be held accountable and model that standard to the team.</a:t>
            </a:r>
          </a:p>
        </p:txBody>
      </p:sp>
      <p:pic>
        <p:nvPicPr>
          <p:cNvPr id="237" name="Content Placeholder 7" descr="Content Placeholder 7"/>
          <p:cNvPicPr>
            <a:picLocks noChangeAspect="1"/>
          </p:cNvPicPr>
          <p:nvPr/>
        </p:nvPicPr>
        <p:blipFill>
          <a:blip r:embed="rId3">
            <a:extLst/>
          </a:blip>
          <a:srcRect l="0" t="0" r="0" b="25628"/>
          <a:stretch>
            <a:fillRect/>
          </a:stretch>
        </p:blipFill>
        <p:spPr>
          <a:xfrm>
            <a:off x="240030" y="2194560"/>
            <a:ext cx="8661568" cy="4299859"/>
          </a:xfrm>
          <a:prstGeom prst="rect">
            <a:avLst/>
          </a:prstGeom>
          <a:ln w="12700">
            <a:miter lim="400000"/>
          </a:ln>
        </p:spPr>
      </p:pic>
      <p:sp>
        <p:nvSpPr>
          <p:cNvPr id="238" name="Slide Number Placeholder 5"/>
          <p:cNvSpPr txBox="1"/>
          <p:nvPr>
            <p:ph type="sldNum" sz="quarter" idx="2"/>
          </p:nvPr>
        </p:nvSpPr>
        <p:spPr>
          <a:xfrm>
            <a:off x="8259012" y="6569255"/>
            <a:ext cx="258624" cy="24830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a:solidFill>
                  <a:srgbClr val="FFFFFF">
                    <a:alpha val="70000"/>
                  </a:srgbClr>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42" name="Rectangle 12"/>
          <p:cNvSpPr/>
          <p:nvPr/>
        </p:nvSpPr>
        <p:spPr>
          <a:xfrm>
            <a:off x="245659" y="4572000"/>
            <a:ext cx="5293730" cy="1964266"/>
          </a:xfrm>
          <a:prstGeom prst="rect">
            <a:avLst/>
          </a:prstGeom>
          <a:solidFill>
            <a:srgbClr val="763168">
              <a:alpha val="95000"/>
            </a:srgbClr>
          </a:solidFill>
          <a:ln w="12700">
            <a:miter lim="400000"/>
          </a:ln>
        </p:spPr>
        <p:txBody>
          <a:bodyPr lIns="45719" rIns="45719" anchor="ctr"/>
          <a:lstStyle/>
          <a:p>
            <a:pPr algn="ctr">
              <a:defRPr>
                <a:solidFill>
                  <a:srgbClr val="FFFFFF"/>
                </a:solidFill>
              </a:defRPr>
            </a:pPr>
          </a:p>
        </p:txBody>
      </p:sp>
      <p:sp>
        <p:nvSpPr>
          <p:cNvPr id="243" name="Title 1"/>
          <p:cNvSpPr txBox="1"/>
          <p:nvPr>
            <p:ph type="title"/>
          </p:nvPr>
        </p:nvSpPr>
        <p:spPr>
          <a:xfrm>
            <a:off x="393191" y="4767071"/>
            <a:ext cx="4945643" cy="1625211"/>
          </a:xfrm>
          <a:prstGeom prst="rect">
            <a:avLst/>
          </a:prstGeom>
        </p:spPr>
        <p:txBody>
          <a:bodyPr/>
          <a:lstStyle>
            <a:lvl1pPr algn="r">
              <a:defRPr>
                <a:solidFill>
                  <a:srgbClr val="FFFFFF"/>
                </a:solidFill>
              </a:defRPr>
            </a:lvl1pPr>
          </a:lstStyle>
          <a:p>
            <a:pPr/>
            <a:r>
              <a:t>Core Values</a:t>
            </a:r>
          </a:p>
        </p:txBody>
      </p:sp>
      <p:pic>
        <p:nvPicPr>
          <p:cNvPr id="244" name="Content Placeholder 7" descr="Content Placeholder 7"/>
          <p:cNvPicPr>
            <a:picLocks noChangeAspect="1"/>
          </p:cNvPicPr>
          <p:nvPr/>
        </p:nvPicPr>
        <p:blipFill>
          <a:blip r:embed="rId2">
            <a:extLst/>
          </a:blip>
          <a:srcRect l="6971" t="0" r="7319" b="0"/>
          <a:stretch>
            <a:fillRect/>
          </a:stretch>
        </p:blipFill>
        <p:spPr>
          <a:xfrm>
            <a:off x="245660" y="321733"/>
            <a:ext cx="5293729" cy="4107310"/>
          </a:xfrm>
          <a:prstGeom prst="rect">
            <a:avLst/>
          </a:prstGeom>
          <a:ln w="12700">
            <a:miter lim="400000"/>
          </a:ln>
        </p:spPr>
      </p:pic>
      <p:sp>
        <p:nvSpPr>
          <p:cNvPr id="245" name="Rectangle 14"/>
          <p:cNvSpPr/>
          <p:nvPr/>
        </p:nvSpPr>
        <p:spPr>
          <a:xfrm>
            <a:off x="5650991" y="321731"/>
            <a:ext cx="325171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46" name="Text Placeholder 3"/>
          <p:cNvSpPr txBox="1"/>
          <p:nvPr>
            <p:ph type="body" sz="half" idx="1"/>
          </p:nvPr>
        </p:nvSpPr>
        <p:spPr>
          <a:xfrm>
            <a:off x="5930281" y="917724"/>
            <a:ext cx="2968058" cy="4852363"/>
          </a:xfrm>
          <a:prstGeom prst="rect">
            <a:avLst/>
          </a:prstGeom>
        </p:spPr>
        <p:txBody>
          <a:bodyPr anchor="ctr"/>
          <a:lstStyle/>
          <a:p>
            <a:pPr marL="0" indent="0">
              <a:buSzTx/>
              <a:buNone/>
              <a:defRPr sz="1700">
                <a:solidFill>
                  <a:srgbClr val="FFFFFF"/>
                </a:solidFill>
              </a:defRPr>
            </a:pPr>
            <a:r>
              <a:t>How is the game played?</a:t>
            </a:r>
            <a:endParaRPr sz="2000"/>
          </a:p>
          <a:p>
            <a:pPr marL="0">
              <a:defRPr sz="1700">
                <a:solidFill>
                  <a:srgbClr val="FFFFFF"/>
                </a:solidFill>
              </a:defRPr>
            </a:pPr>
          </a:p>
          <a:p>
            <a:pPr marL="0" indent="0">
              <a:buSzTx/>
              <a:buNone/>
              <a:defRPr sz="1700">
                <a:solidFill>
                  <a:srgbClr val="FFFFFF"/>
                </a:solidFill>
              </a:defRPr>
            </a:pPr>
            <a:r>
              <a:t>What are the rules?</a:t>
            </a:r>
            <a:endParaRPr sz="2000"/>
          </a:p>
          <a:p>
            <a:pPr marL="0">
              <a:defRPr sz="1700">
                <a:solidFill>
                  <a:srgbClr val="FFFFFF"/>
                </a:solidFill>
              </a:defRPr>
            </a:pPr>
          </a:p>
          <a:p>
            <a:pPr marL="0" indent="0">
              <a:buSzTx/>
              <a:buNone/>
              <a:defRPr sz="1700">
                <a:solidFill>
                  <a:srgbClr val="FFFFFF"/>
                </a:solidFill>
              </a:defRPr>
            </a:pPr>
            <a:r>
              <a:t>What does a win look like?</a:t>
            </a:r>
            <a:endParaRPr sz="2000"/>
          </a:p>
          <a:p>
            <a:pPr marL="0" indent="0">
              <a:buSzTx/>
              <a:buNone/>
              <a:defRPr sz="1700">
                <a:solidFill>
                  <a:srgbClr val="FFFFFF"/>
                </a:solidFill>
              </a:defRPr>
            </a:pPr>
          </a:p>
          <a:p>
            <a:pPr marL="0" indent="0">
              <a:buSzTx/>
              <a:buNone/>
              <a:defRPr sz="1700">
                <a:solidFill>
                  <a:srgbClr val="FFFFFF"/>
                </a:solidFill>
              </a:defRPr>
            </a:pPr>
            <a:r>
              <a:t>Am I on a team or on my own?</a:t>
            </a:r>
            <a:endParaRPr sz="2000"/>
          </a:p>
        </p:txBody>
      </p:sp>
      <p:sp>
        <p:nvSpPr>
          <p:cNvPr id="247"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49" name="Rectangle 14"/>
          <p:cNvSpPr/>
          <p:nvPr/>
        </p:nvSpPr>
        <p:spPr>
          <a:xfrm>
            <a:off x="245659" y="4572000"/>
            <a:ext cx="5293730" cy="1964266"/>
          </a:xfrm>
          <a:prstGeom prst="rect">
            <a:avLst/>
          </a:prstGeom>
          <a:solidFill>
            <a:srgbClr val="4D662D">
              <a:alpha val="95000"/>
            </a:srgbClr>
          </a:solidFill>
          <a:ln w="12700">
            <a:miter lim="400000"/>
          </a:ln>
        </p:spPr>
        <p:txBody>
          <a:bodyPr lIns="45719" rIns="45719" anchor="ctr"/>
          <a:lstStyle/>
          <a:p>
            <a:pPr algn="ctr">
              <a:defRPr>
                <a:solidFill>
                  <a:srgbClr val="FFFFFF"/>
                </a:solidFill>
              </a:defRPr>
            </a:pPr>
          </a:p>
        </p:txBody>
      </p:sp>
      <p:sp>
        <p:nvSpPr>
          <p:cNvPr id="250" name="Title 1"/>
          <p:cNvSpPr txBox="1"/>
          <p:nvPr>
            <p:ph type="title"/>
          </p:nvPr>
        </p:nvSpPr>
        <p:spPr>
          <a:xfrm>
            <a:off x="393191" y="4767071"/>
            <a:ext cx="4945643" cy="1625211"/>
          </a:xfrm>
          <a:prstGeom prst="rect">
            <a:avLst/>
          </a:prstGeom>
        </p:spPr>
        <p:txBody>
          <a:bodyPr/>
          <a:lstStyle>
            <a:lvl1pPr algn="r">
              <a:defRPr>
                <a:solidFill>
                  <a:srgbClr val="FFFFFF"/>
                </a:solidFill>
              </a:defRPr>
            </a:lvl1pPr>
          </a:lstStyle>
          <a:p>
            <a:pPr/>
            <a:r>
              <a:t>Results</a:t>
            </a:r>
          </a:p>
        </p:txBody>
      </p:sp>
      <p:pic>
        <p:nvPicPr>
          <p:cNvPr id="251" name="Content Placeholder 7" descr="Content Placeholder 7"/>
          <p:cNvPicPr>
            <a:picLocks noChangeAspect="1"/>
          </p:cNvPicPr>
          <p:nvPr/>
        </p:nvPicPr>
        <p:blipFill>
          <a:blip r:embed="rId2">
            <a:extLst/>
          </a:blip>
          <a:srcRect l="0" t="0" r="15581" b="0"/>
          <a:stretch>
            <a:fillRect/>
          </a:stretch>
        </p:blipFill>
        <p:spPr>
          <a:xfrm>
            <a:off x="245660" y="321733"/>
            <a:ext cx="5293729" cy="4107392"/>
          </a:xfrm>
          <a:prstGeom prst="rect">
            <a:avLst/>
          </a:prstGeom>
          <a:ln w="12700">
            <a:miter lim="400000"/>
          </a:ln>
        </p:spPr>
      </p:pic>
      <p:sp>
        <p:nvSpPr>
          <p:cNvPr id="252" name="Rectangle 16"/>
          <p:cNvSpPr/>
          <p:nvPr/>
        </p:nvSpPr>
        <p:spPr>
          <a:xfrm>
            <a:off x="5650991" y="321731"/>
            <a:ext cx="325171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53"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grpSp>
        <p:nvGrpSpPr>
          <p:cNvPr id="266" name="Text Placeholder 3"/>
          <p:cNvGrpSpPr/>
          <p:nvPr/>
        </p:nvGrpSpPr>
        <p:grpSpPr>
          <a:xfrm>
            <a:off x="6408275" y="919330"/>
            <a:ext cx="1795982" cy="4849149"/>
            <a:chOff x="0" y="0"/>
            <a:chExt cx="1795981" cy="4849147"/>
          </a:xfrm>
        </p:grpSpPr>
        <p:grpSp>
          <p:nvGrpSpPr>
            <p:cNvPr id="256" name="Group"/>
            <p:cNvGrpSpPr/>
            <p:nvPr/>
          </p:nvGrpSpPr>
          <p:grpSpPr>
            <a:xfrm>
              <a:off x="0" y="0"/>
              <a:ext cx="1795982" cy="1077589"/>
              <a:chOff x="0" y="0"/>
              <a:chExt cx="1795981" cy="1077588"/>
            </a:xfrm>
          </p:grpSpPr>
          <p:sp>
            <p:nvSpPr>
              <p:cNvPr id="254" name="Rectangle"/>
              <p:cNvSpPr/>
              <p:nvPr/>
            </p:nvSpPr>
            <p:spPr>
              <a:xfrm>
                <a:off x="-1" y="-1"/>
                <a:ext cx="1795983" cy="1077590"/>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255" name="What does a win look like for the employee personally?"/>
              <p:cNvSpPr txBox="1"/>
              <p:nvPr/>
            </p:nvSpPr>
            <p:spPr>
              <a:xfrm>
                <a:off x="0" y="23630"/>
                <a:ext cx="1795982" cy="10303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pPr/>
                <a:r>
                  <a:t>What does a win look like for the employee personally?</a:t>
                </a:r>
              </a:p>
            </p:txBody>
          </p:sp>
        </p:grpSp>
        <p:grpSp>
          <p:nvGrpSpPr>
            <p:cNvPr id="259" name="Group"/>
            <p:cNvGrpSpPr/>
            <p:nvPr/>
          </p:nvGrpSpPr>
          <p:grpSpPr>
            <a:xfrm>
              <a:off x="0" y="1257187"/>
              <a:ext cx="1795982" cy="1077589"/>
              <a:chOff x="0" y="0"/>
              <a:chExt cx="1795981" cy="1077588"/>
            </a:xfrm>
          </p:grpSpPr>
          <p:sp>
            <p:nvSpPr>
              <p:cNvPr id="257" name="Rectangle"/>
              <p:cNvSpPr/>
              <p:nvPr/>
            </p:nvSpPr>
            <p:spPr>
              <a:xfrm>
                <a:off x="-1" y="-1"/>
                <a:ext cx="1795983" cy="1077590"/>
              </a:xfrm>
              <a:prstGeom prst="rect">
                <a:avLst/>
              </a:prstGeom>
              <a:solidFill>
                <a:srgbClr val="D17B5C"/>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258" name="What are the goals of the team?"/>
              <p:cNvSpPr txBox="1"/>
              <p:nvPr/>
            </p:nvSpPr>
            <p:spPr>
              <a:xfrm>
                <a:off x="0" y="256715"/>
                <a:ext cx="1795982" cy="5641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pPr/>
                <a:r>
                  <a:t>What are the goals of the team?</a:t>
                </a:r>
              </a:p>
            </p:txBody>
          </p:sp>
        </p:grpSp>
        <p:grpSp>
          <p:nvGrpSpPr>
            <p:cNvPr id="262" name="Group"/>
            <p:cNvGrpSpPr/>
            <p:nvPr/>
          </p:nvGrpSpPr>
          <p:grpSpPr>
            <a:xfrm>
              <a:off x="0" y="2514374"/>
              <a:ext cx="1795982" cy="1077589"/>
              <a:chOff x="0" y="0"/>
              <a:chExt cx="1795981" cy="1077588"/>
            </a:xfrm>
          </p:grpSpPr>
          <p:sp>
            <p:nvSpPr>
              <p:cNvPr id="260" name="Rectangle"/>
              <p:cNvSpPr/>
              <p:nvPr/>
            </p:nvSpPr>
            <p:spPr>
              <a:xfrm>
                <a:off x="-1" y="-1"/>
                <a:ext cx="1795983" cy="1077590"/>
              </a:xfrm>
              <a:prstGeom prst="rect">
                <a:avLst/>
              </a:prstGeom>
              <a:solidFill>
                <a:srgbClr val="B98A8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261" name="How will the results be communicated?"/>
              <p:cNvSpPr txBox="1"/>
              <p:nvPr/>
            </p:nvSpPr>
            <p:spPr>
              <a:xfrm>
                <a:off x="0" y="256715"/>
                <a:ext cx="1795982" cy="5641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pPr/>
                <a:r>
                  <a:t>How will the results be communicated?</a:t>
                </a:r>
              </a:p>
            </p:txBody>
          </p:sp>
        </p:grpSp>
        <p:grpSp>
          <p:nvGrpSpPr>
            <p:cNvPr id="265" name="Group"/>
            <p:cNvGrpSpPr/>
            <p:nvPr/>
          </p:nvGrpSpPr>
          <p:grpSpPr>
            <a:xfrm>
              <a:off x="0" y="3771559"/>
              <a:ext cx="1795982" cy="1077589"/>
              <a:chOff x="0" y="0"/>
              <a:chExt cx="1795981" cy="1077588"/>
            </a:xfrm>
          </p:grpSpPr>
          <p:sp>
            <p:nvSpPr>
              <p:cNvPr id="263" name="Rectangle"/>
              <p:cNvSpPr/>
              <p:nvPr/>
            </p:nvSpPr>
            <p:spPr>
              <a:xfrm>
                <a:off x="-1" y="-1"/>
                <a:ext cx="1795983" cy="1077590"/>
              </a:xfrm>
              <a:prstGeom prst="rect">
                <a:avLst/>
              </a:pr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264" name="Who will communicate the results and when?"/>
              <p:cNvSpPr txBox="1"/>
              <p:nvPr/>
            </p:nvSpPr>
            <p:spPr>
              <a:xfrm>
                <a:off x="0" y="140172"/>
                <a:ext cx="1795982" cy="797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pPr/>
                <a:r>
                  <a:t>Who will communicate the results and when?</a:t>
                </a:r>
              </a:p>
            </p:txBody>
          </p:sp>
        </p:gr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12"/>
          <p:cNvSpPr/>
          <p:nvPr/>
        </p:nvSpPr>
        <p:spPr>
          <a:xfrm>
            <a:off x="-1" y="0"/>
            <a:ext cx="9141716" cy="6858000"/>
          </a:xfrm>
          <a:prstGeom prst="rect">
            <a:avLst/>
          </a:prstGeom>
          <a:solidFill>
            <a:srgbClr val="414141"/>
          </a:solidFill>
          <a:ln w="12700">
            <a:miter lim="400000"/>
          </a:ln>
        </p:spPr>
        <p:txBody>
          <a:bodyPr lIns="45719" rIns="45719" anchor="ctr"/>
          <a:lstStyle/>
          <a:p>
            <a:pPr algn="ctr">
              <a:defRPr>
                <a:solidFill>
                  <a:srgbClr val="FFFFFF"/>
                </a:solidFill>
              </a:defRPr>
            </a:pPr>
          </a:p>
        </p:txBody>
      </p:sp>
      <p:pic>
        <p:nvPicPr>
          <p:cNvPr id="269" name="Content Placeholder 7" descr="Content Placeholder 7"/>
          <p:cNvPicPr>
            <a:picLocks noChangeAspect="1"/>
          </p:cNvPicPr>
          <p:nvPr/>
        </p:nvPicPr>
        <p:blipFill>
          <a:blip r:embed="rId2">
            <a:extLst/>
          </a:blip>
          <a:srcRect l="0" t="10926" r="0" b="14640"/>
          <a:stretch>
            <a:fillRect/>
          </a:stretch>
        </p:blipFill>
        <p:spPr>
          <a:xfrm>
            <a:off x="240030" y="320039"/>
            <a:ext cx="8661568" cy="4303464"/>
          </a:xfrm>
          <a:prstGeom prst="rect">
            <a:avLst/>
          </a:prstGeom>
          <a:ln w="12700">
            <a:miter lim="400000"/>
          </a:ln>
        </p:spPr>
      </p:pic>
      <p:sp>
        <p:nvSpPr>
          <p:cNvPr id="270" name="Rectangle 14"/>
          <p:cNvSpPr/>
          <p:nvPr/>
        </p:nvSpPr>
        <p:spPr>
          <a:xfrm>
            <a:off x="241172" y="4782311"/>
            <a:ext cx="8661656" cy="1755649"/>
          </a:xfrm>
          <a:prstGeom prst="rect">
            <a:avLst/>
          </a:prstGeom>
          <a:solidFill>
            <a:srgbClr val="FFFFFF">
              <a:alpha val="93000"/>
            </a:srgbClr>
          </a:solidFill>
          <a:ln w="12700">
            <a:miter lim="400000"/>
          </a:ln>
        </p:spPr>
        <p:txBody>
          <a:bodyPr lIns="45719" rIns="45719" anchor="ctr"/>
          <a:lstStyle/>
          <a:p>
            <a:pPr algn="ctr">
              <a:defRPr>
                <a:solidFill>
                  <a:srgbClr val="FFFFFF"/>
                </a:solidFill>
              </a:defRPr>
            </a:pPr>
          </a:p>
        </p:txBody>
      </p:sp>
      <p:sp>
        <p:nvSpPr>
          <p:cNvPr id="271" name="Title 1"/>
          <p:cNvSpPr txBox="1"/>
          <p:nvPr>
            <p:ph type="title"/>
          </p:nvPr>
        </p:nvSpPr>
        <p:spPr>
          <a:xfrm>
            <a:off x="479395" y="5009083"/>
            <a:ext cx="2485747" cy="1345998"/>
          </a:xfrm>
          <a:prstGeom prst="rect">
            <a:avLst/>
          </a:prstGeom>
        </p:spPr>
        <p:txBody>
          <a:bodyPr/>
          <a:lstStyle>
            <a:lvl1pPr algn="l">
              <a:defRPr sz="2800">
                <a:solidFill>
                  <a:srgbClr val="000000"/>
                </a:solidFill>
              </a:defRPr>
            </a:lvl1pPr>
          </a:lstStyle>
          <a:p>
            <a:pPr/>
            <a:r>
              <a:t>Focus on Communication</a:t>
            </a:r>
          </a:p>
        </p:txBody>
      </p:sp>
      <p:sp>
        <p:nvSpPr>
          <p:cNvPr id="272" name="Straight Connector 16"/>
          <p:cNvSpPr/>
          <p:nvPr/>
        </p:nvSpPr>
        <p:spPr>
          <a:xfrm flipV="1">
            <a:off x="3044951" y="5237979"/>
            <a:ext cx="1" cy="914401"/>
          </a:xfrm>
          <a:prstGeom prst="line">
            <a:avLst/>
          </a:prstGeom>
          <a:ln w="19050">
            <a:solidFill>
              <a:srgbClr val="000000">
                <a:alpha val="80000"/>
              </a:srgbClr>
            </a:solidFill>
            <a:miter/>
          </a:ln>
        </p:spPr>
        <p:txBody>
          <a:bodyPr lIns="45719" rIns="45719"/>
          <a:lstStyle/>
          <a:p>
            <a:pPr/>
          </a:p>
        </p:txBody>
      </p:sp>
      <p:sp>
        <p:nvSpPr>
          <p:cNvPr id="273" name="Text Placeholder 3"/>
          <p:cNvSpPr txBox="1"/>
          <p:nvPr>
            <p:ph type="body" sz="quarter" idx="1"/>
          </p:nvPr>
        </p:nvSpPr>
        <p:spPr>
          <a:xfrm>
            <a:off x="3284982" y="5009083"/>
            <a:ext cx="5232655" cy="1345998"/>
          </a:xfrm>
          <a:prstGeom prst="rect">
            <a:avLst/>
          </a:prstGeom>
        </p:spPr>
        <p:txBody>
          <a:bodyPr anchor="ctr"/>
          <a:lstStyle/>
          <a:p>
            <a:pPr marL="342900">
              <a:defRPr sz="1500"/>
            </a:pPr>
            <a:r>
              <a:t>Communication is key when leading remote teams</a:t>
            </a:r>
            <a:endParaRPr sz="2000"/>
          </a:p>
          <a:p>
            <a:pPr marL="342900">
              <a:defRPr sz="1500"/>
            </a:pPr>
            <a:r>
              <a:t>Make sure you have the right communication tools</a:t>
            </a:r>
            <a:endParaRPr sz="2000"/>
          </a:p>
          <a:p>
            <a:pPr marL="342900">
              <a:defRPr sz="1500"/>
            </a:pPr>
            <a:r>
              <a:t>Emails, texts or chats can be misinterpreted</a:t>
            </a:r>
            <a:endParaRPr sz="2000"/>
          </a:p>
          <a:p>
            <a:pPr marL="342900">
              <a:defRPr sz="1500"/>
            </a:pPr>
            <a:r>
              <a:t>Use visual as much as possible</a:t>
            </a:r>
          </a:p>
        </p:txBody>
      </p:sp>
      <p:sp>
        <p:nvSpPr>
          <p:cNvPr id="274" name="Slide Number Placeholder 5"/>
          <p:cNvSpPr txBox="1"/>
          <p:nvPr>
            <p:ph type="sldNum" sz="quarter" idx="2"/>
          </p:nvPr>
        </p:nvSpPr>
        <p:spPr>
          <a:xfrm>
            <a:off x="8259012" y="6569255"/>
            <a:ext cx="258624" cy="24830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a:solidFill>
                  <a:srgbClr val="FFFFFF">
                    <a:alpha val="70000"/>
                  </a:srgbClr>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76" name="Rectangle 12"/>
          <p:cNvSpPr/>
          <p:nvPr/>
        </p:nvSpPr>
        <p:spPr>
          <a:xfrm>
            <a:off x="245659" y="4572000"/>
            <a:ext cx="5293730" cy="1964266"/>
          </a:xfrm>
          <a:prstGeom prst="rect">
            <a:avLst/>
          </a:prstGeom>
          <a:solidFill>
            <a:srgbClr val="3F5B3A">
              <a:alpha val="95000"/>
            </a:srgbClr>
          </a:solidFill>
          <a:ln w="12700">
            <a:miter lim="400000"/>
          </a:ln>
        </p:spPr>
        <p:txBody>
          <a:bodyPr lIns="45719" rIns="45719" anchor="ctr"/>
          <a:lstStyle/>
          <a:p>
            <a:pPr algn="ctr">
              <a:defRPr>
                <a:solidFill>
                  <a:srgbClr val="FFFFFF"/>
                </a:solidFill>
              </a:defRPr>
            </a:pPr>
          </a:p>
        </p:txBody>
      </p:sp>
      <p:sp>
        <p:nvSpPr>
          <p:cNvPr id="277" name="Title 1"/>
          <p:cNvSpPr txBox="1"/>
          <p:nvPr>
            <p:ph type="title"/>
          </p:nvPr>
        </p:nvSpPr>
        <p:spPr>
          <a:xfrm>
            <a:off x="393191" y="4767071"/>
            <a:ext cx="4945643" cy="1625211"/>
          </a:xfrm>
          <a:prstGeom prst="rect">
            <a:avLst/>
          </a:prstGeom>
        </p:spPr>
        <p:txBody>
          <a:bodyPr/>
          <a:lstStyle>
            <a:lvl1pPr algn="r">
              <a:defRPr sz="3700">
                <a:solidFill>
                  <a:srgbClr val="FFFFFF"/>
                </a:solidFill>
              </a:defRPr>
            </a:lvl1pPr>
          </a:lstStyle>
          <a:p>
            <a:pPr/>
            <a:r>
              <a:t>Clarify Communication Methods for Urgent Matters</a:t>
            </a:r>
          </a:p>
        </p:txBody>
      </p:sp>
      <p:pic>
        <p:nvPicPr>
          <p:cNvPr id="278" name="Content Placeholder 7" descr="Content Placeholder 7"/>
          <p:cNvPicPr>
            <a:picLocks noChangeAspect="1"/>
          </p:cNvPicPr>
          <p:nvPr/>
        </p:nvPicPr>
        <p:blipFill>
          <a:blip r:embed="rId2">
            <a:extLst/>
          </a:blip>
          <a:srcRect l="0" t="0" r="13967" b="0"/>
          <a:stretch>
            <a:fillRect/>
          </a:stretch>
        </p:blipFill>
        <p:spPr>
          <a:xfrm>
            <a:off x="245659" y="321733"/>
            <a:ext cx="5293731" cy="4107269"/>
          </a:xfrm>
          <a:prstGeom prst="rect">
            <a:avLst/>
          </a:prstGeom>
          <a:ln w="12700">
            <a:miter lim="400000"/>
          </a:ln>
        </p:spPr>
      </p:pic>
      <p:sp>
        <p:nvSpPr>
          <p:cNvPr id="279" name="Rectangle 14"/>
          <p:cNvSpPr/>
          <p:nvPr/>
        </p:nvSpPr>
        <p:spPr>
          <a:xfrm>
            <a:off x="5650991" y="321731"/>
            <a:ext cx="325171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80" name="Text Placeholder 3"/>
          <p:cNvSpPr txBox="1"/>
          <p:nvPr>
            <p:ph type="body" sz="quarter" idx="1"/>
          </p:nvPr>
        </p:nvSpPr>
        <p:spPr>
          <a:xfrm>
            <a:off x="5986476" y="917724"/>
            <a:ext cx="2568555" cy="4222448"/>
          </a:xfrm>
          <a:prstGeom prst="rect">
            <a:avLst/>
          </a:prstGeom>
        </p:spPr>
        <p:txBody>
          <a:bodyPr anchor="ctr"/>
          <a:lstStyle/>
          <a:p>
            <a:pPr marL="342900">
              <a:defRPr sz="1700">
                <a:solidFill>
                  <a:srgbClr val="FFFFFF"/>
                </a:solidFill>
              </a:defRPr>
            </a:pPr>
            <a:r>
              <a:t>How will your staff communicate?</a:t>
            </a:r>
            <a:endParaRPr sz="2000"/>
          </a:p>
          <a:p>
            <a:pPr marL="342900">
              <a:defRPr sz="1700">
                <a:solidFill>
                  <a:srgbClr val="FFFFFF"/>
                </a:solidFill>
              </a:defRPr>
            </a:pPr>
            <a:r>
              <a:t>Some live by texts on their phone, while others like a phone call</a:t>
            </a:r>
            <a:endParaRPr sz="2000"/>
          </a:p>
          <a:p>
            <a:pPr marL="342900">
              <a:defRPr sz="1700">
                <a:solidFill>
                  <a:srgbClr val="FFFFFF"/>
                </a:solidFill>
              </a:defRPr>
            </a:pPr>
            <a:r>
              <a:t>Clarify how employees should contact you in urgent matters</a:t>
            </a:r>
            <a:endParaRPr sz="2000"/>
          </a:p>
          <a:p>
            <a:pPr marL="342900">
              <a:defRPr sz="1700">
                <a:solidFill>
                  <a:srgbClr val="FFFFFF"/>
                </a:solidFill>
              </a:defRPr>
            </a:pPr>
            <a:r>
              <a:t>Be sure to respond</a:t>
            </a:r>
            <a:endParaRPr sz="2000"/>
          </a:p>
          <a:p>
            <a:pPr marL="342900">
              <a:defRPr sz="1700">
                <a:solidFill>
                  <a:srgbClr val="FFFFFF"/>
                </a:solidFill>
              </a:defRPr>
            </a:pPr>
            <a:r>
              <a:t>Zoom calls - live</a:t>
            </a:r>
          </a:p>
        </p:txBody>
      </p:sp>
      <p:sp>
        <p:nvSpPr>
          <p:cNvPr id="281"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83" name="Rectangle 40"/>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84" name="Content Placeholder 10" descr="Content Placeholder 10"/>
          <p:cNvPicPr>
            <a:picLocks noChangeAspect="1"/>
          </p:cNvPicPr>
          <p:nvPr/>
        </p:nvPicPr>
        <p:blipFill>
          <a:blip r:embed="rId2">
            <a:extLst/>
          </a:blip>
          <a:srcRect l="0" t="7472" r="0" b="559"/>
          <a:stretch>
            <a:fillRect/>
          </a:stretch>
        </p:blipFill>
        <p:spPr>
          <a:xfrm>
            <a:off x="3662267" y="3493018"/>
            <a:ext cx="5481624" cy="336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6" y="446"/>
                </a:lnTo>
                <a:cubicBezTo>
                  <a:pt x="2023" y="5275"/>
                  <a:pt x="3248" y="11715"/>
                  <a:pt x="3525" y="18892"/>
                </a:cubicBezTo>
                <a:lnTo>
                  <a:pt x="3577" y="21600"/>
                </a:lnTo>
                <a:lnTo>
                  <a:pt x="21600" y="21600"/>
                </a:lnTo>
                <a:lnTo>
                  <a:pt x="21600" y="0"/>
                </a:lnTo>
                <a:lnTo>
                  <a:pt x="0" y="0"/>
                </a:lnTo>
                <a:close/>
              </a:path>
            </a:pathLst>
          </a:custGeom>
          <a:ln w="12700">
            <a:miter lim="400000"/>
          </a:ln>
        </p:spPr>
      </p:pic>
      <p:pic>
        <p:nvPicPr>
          <p:cNvPr id="285" name="Content Placeholder 12" descr="Content Placeholder 12"/>
          <p:cNvPicPr>
            <a:picLocks noChangeAspect="1"/>
          </p:cNvPicPr>
          <p:nvPr/>
        </p:nvPicPr>
        <p:blipFill>
          <a:blip r:embed="rId3">
            <a:extLst/>
          </a:blip>
          <a:srcRect l="0" t="8037" r="0" b="0"/>
          <a:stretch>
            <a:fillRect/>
          </a:stretch>
        </p:blipFill>
        <p:spPr>
          <a:xfrm>
            <a:off x="3662267" y="-8499"/>
            <a:ext cx="5481624" cy="3364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7" y="0"/>
                </a:moveTo>
                <a:lnTo>
                  <a:pt x="3525" y="2708"/>
                </a:lnTo>
                <a:cubicBezTo>
                  <a:pt x="3248" y="9885"/>
                  <a:pt x="2023" y="16325"/>
                  <a:pt x="186" y="21154"/>
                </a:cubicBezTo>
                <a:lnTo>
                  <a:pt x="0" y="21600"/>
                </a:lnTo>
                <a:lnTo>
                  <a:pt x="21600" y="21600"/>
                </a:lnTo>
                <a:lnTo>
                  <a:pt x="21600" y="0"/>
                </a:lnTo>
                <a:lnTo>
                  <a:pt x="3577" y="0"/>
                </a:lnTo>
                <a:close/>
              </a:path>
            </a:pathLst>
          </a:custGeom>
          <a:ln w="12700">
            <a:miter lim="400000"/>
          </a:ln>
        </p:spPr>
      </p:pic>
      <p:sp>
        <p:nvSpPr>
          <p:cNvPr id="286" name="Freeform: Shape 42"/>
          <p:cNvSpPr/>
          <p:nvPr/>
        </p:nvSpPr>
        <p:spPr>
          <a:xfrm>
            <a:off x="0" y="0"/>
            <a:ext cx="4572001"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02" y="0"/>
                </a:lnTo>
                <a:lnTo>
                  <a:pt x="17525" y="218"/>
                </a:lnTo>
                <a:cubicBezTo>
                  <a:pt x="20043" y="2926"/>
                  <a:pt x="21600" y="6668"/>
                  <a:pt x="21600" y="10800"/>
                </a:cubicBezTo>
                <a:cubicBezTo>
                  <a:pt x="21600" y="14932"/>
                  <a:pt x="20043" y="18674"/>
                  <a:pt x="17525" y="21382"/>
                </a:cubicBezTo>
                <a:lnTo>
                  <a:pt x="17302" y="21600"/>
                </a:lnTo>
                <a:lnTo>
                  <a:pt x="0" y="21600"/>
                </a:lnTo>
                <a:close/>
              </a:path>
            </a:pathLst>
          </a:custGeom>
          <a:solidFill>
            <a:srgbClr val="FFFFFF"/>
          </a:solidFill>
          <a:ln>
            <a:solidFill>
              <a:srgbClr val="EFEFEF"/>
            </a:solidFill>
            <a:miter/>
          </a:ln>
          <a:effectLst>
            <a:outerShdw sx="100000" sy="100000" kx="0" ky="0" algn="b" rotWithShape="0" blurRad="50800" dist="38100" dir="0">
              <a:srgbClr val="D9D9D9">
                <a:alpha val="30000"/>
              </a:srgbClr>
            </a:outerShdw>
          </a:effectLst>
        </p:spPr>
        <p:txBody>
          <a:bodyPr lIns="45719" rIns="45719" anchor="ctr"/>
          <a:lstStyle/>
          <a:p>
            <a:pPr algn="ctr">
              <a:defRPr>
                <a:solidFill>
                  <a:srgbClr val="FFFFFF"/>
                </a:solidFill>
              </a:defRPr>
            </a:pPr>
          </a:p>
        </p:txBody>
      </p:sp>
      <p:sp>
        <p:nvSpPr>
          <p:cNvPr id="287" name="Freeform: Shape 44"/>
          <p:cNvSpPr/>
          <p:nvPr/>
        </p:nvSpPr>
        <p:spPr>
          <a:xfrm>
            <a:off x="0" y="0"/>
            <a:ext cx="4565499"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296" y="0"/>
                </a:lnTo>
                <a:lnTo>
                  <a:pt x="17519" y="218"/>
                </a:lnTo>
                <a:cubicBezTo>
                  <a:pt x="20041" y="2926"/>
                  <a:pt x="21600" y="6668"/>
                  <a:pt x="21600" y="10800"/>
                </a:cubicBezTo>
                <a:cubicBezTo>
                  <a:pt x="21600" y="14932"/>
                  <a:pt x="20041" y="18674"/>
                  <a:pt x="17519" y="21382"/>
                </a:cubicBezTo>
                <a:lnTo>
                  <a:pt x="17296"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p>
        </p:txBody>
      </p:sp>
      <p:sp>
        <p:nvSpPr>
          <p:cNvPr id="288" name="Title 1"/>
          <p:cNvSpPr txBox="1"/>
          <p:nvPr>
            <p:ph type="title"/>
          </p:nvPr>
        </p:nvSpPr>
        <p:spPr>
          <a:xfrm>
            <a:off x="336041" y="859536"/>
            <a:ext cx="3624602" cy="1243584"/>
          </a:xfrm>
          <a:prstGeom prst="rect">
            <a:avLst/>
          </a:prstGeom>
        </p:spPr>
        <p:txBody>
          <a:bodyPr/>
          <a:lstStyle>
            <a:lvl1pPr algn="l">
              <a:defRPr sz="3600">
                <a:solidFill>
                  <a:srgbClr val="000000"/>
                </a:solidFill>
              </a:defRPr>
            </a:lvl1pPr>
          </a:lstStyle>
          <a:p>
            <a:pPr/>
            <a:r>
              <a:t>Schedule Regular Check-In Times</a:t>
            </a:r>
          </a:p>
        </p:txBody>
      </p:sp>
      <p:sp>
        <p:nvSpPr>
          <p:cNvPr id="289" name="Rectangle 46"/>
          <p:cNvSpPr/>
          <p:nvPr/>
        </p:nvSpPr>
        <p:spPr>
          <a:xfrm>
            <a:off x="0" y="1152144"/>
            <a:ext cx="96012" cy="653904"/>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90" name="Rectangle 48"/>
          <p:cNvSpPr/>
          <p:nvPr/>
        </p:nvSpPr>
        <p:spPr>
          <a:xfrm>
            <a:off x="337158" y="2194560"/>
            <a:ext cx="3669030" cy="18289"/>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91" name="Rectangle 50"/>
          <p:cNvSpPr/>
          <p:nvPr/>
        </p:nvSpPr>
        <p:spPr>
          <a:xfrm>
            <a:off x="337158" y="2194560"/>
            <a:ext cx="3669030" cy="18289"/>
          </a:xfrm>
          <a:prstGeom prst="rect">
            <a:avLst/>
          </a:prstGeom>
          <a:solidFill>
            <a:srgbClr val="D5D5D5"/>
          </a:solidFill>
          <a:ln w="12700">
            <a:miter lim="400000"/>
          </a:ln>
        </p:spPr>
        <p:txBody>
          <a:bodyPr lIns="45719" rIns="45719" anchor="ctr"/>
          <a:lstStyle/>
          <a:p>
            <a:pPr algn="ctr">
              <a:defRPr>
                <a:solidFill>
                  <a:srgbClr val="FFFFFF"/>
                </a:solidFill>
              </a:defRPr>
            </a:pPr>
          </a:p>
        </p:txBody>
      </p:sp>
      <p:sp>
        <p:nvSpPr>
          <p:cNvPr id="292" name="TextBox 13"/>
          <p:cNvSpPr txBox="1"/>
          <p:nvPr/>
        </p:nvSpPr>
        <p:spPr>
          <a:xfrm>
            <a:off x="381761" y="2512610"/>
            <a:ext cx="3533163" cy="36643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28600">
              <a:lnSpc>
                <a:spcPct val="90000"/>
              </a:lnSpc>
              <a:spcBef>
                <a:spcPts val="600"/>
              </a:spcBef>
              <a:buSzPct val="100000"/>
              <a:buFont typeface="Arial"/>
              <a:buChar char="•"/>
              <a:defRPr sz="1700"/>
            </a:pPr>
            <a:r>
              <a:t>Remote employees can’t stop by your desk when they need an answer</a:t>
            </a:r>
          </a:p>
          <a:p>
            <a:pPr indent="-228600">
              <a:lnSpc>
                <a:spcPct val="90000"/>
              </a:lnSpc>
              <a:buSzPct val="100000"/>
              <a:buFont typeface="Arial"/>
              <a:buChar char="•"/>
              <a:defRPr sz="1700"/>
            </a:pPr>
          </a:p>
          <a:p>
            <a:pPr indent="-228600">
              <a:lnSpc>
                <a:spcPct val="90000"/>
              </a:lnSpc>
              <a:spcBef>
                <a:spcPts val="600"/>
              </a:spcBef>
              <a:buSzPct val="100000"/>
              <a:buFont typeface="Arial"/>
              <a:buChar char="•"/>
              <a:defRPr sz="1700"/>
            </a:pPr>
            <a:r>
              <a:t>Be sensitive to extroverted and introverted team members</a:t>
            </a:r>
          </a:p>
        </p:txBody>
      </p:sp>
      <p:sp>
        <p:nvSpPr>
          <p:cNvPr id="293" name="Slide Number Placeholder 5"/>
          <p:cNvSpPr txBox="1"/>
          <p:nvPr>
            <p:ph type="sldNum" sz="quarter" idx="2"/>
          </p:nvPr>
        </p:nvSpPr>
        <p:spPr>
          <a:xfrm>
            <a:off x="8556192" y="6414760"/>
            <a:ext cx="258625"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295" name="Rectangle 9"/>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96" name="Rectangle 11"/>
          <p:cNvSpPr/>
          <p:nvPr/>
        </p:nvSpPr>
        <p:spPr>
          <a:xfrm>
            <a:off x="-1" y="0"/>
            <a:ext cx="9141716"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97" name="Rectangle 13"/>
          <p:cNvSpPr/>
          <p:nvPr/>
        </p:nvSpPr>
        <p:spPr>
          <a:xfrm flipH="1" rot="5400000">
            <a:off x="-1914813" y="1914811"/>
            <a:ext cx="6858001" cy="3028378"/>
          </a:xfrm>
          <a:prstGeom prst="rect">
            <a:avLst/>
          </a:prstGeom>
          <a:gradFill>
            <a:gsLst>
              <a:gs pos="8000">
                <a:srgbClr val="000000"/>
              </a:gs>
              <a:gs pos="100000">
                <a:srgbClr val="2F5597"/>
              </a:gs>
            </a:gsLst>
            <a:lin ang="3000000"/>
          </a:gradFill>
          <a:ln w="12700">
            <a:miter lim="400000"/>
          </a:ln>
        </p:spPr>
        <p:txBody>
          <a:bodyPr lIns="45719" rIns="45719" anchor="ctr"/>
          <a:lstStyle/>
          <a:p>
            <a:pPr algn="ctr">
              <a:defRPr>
                <a:solidFill>
                  <a:srgbClr val="FFFFFF"/>
                </a:solidFill>
              </a:defRPr>
            </a:pPr>
          </a:p>
        </p:txBody>
      </p:sp>
      <p:sp>
        <p:nvSpPr>
          <p:cNvPr id="298" name="Rectangle 15"/>
          <p:cNvSpPr/>
          <p:nvPr/>
        </p:nvSpPr>
        <p:spPr>
          <a:xfrm flipH="1" rot="5400000">
            <a:off x="-1914814" y="1924948"/>
            <a:ext cx="6858000" cy="3028381"/>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p>
        </p:txBody>
      </p:sp>
      <p:sp>
        <p:nvSpPr>
          <p:cNvPr id="299" name="Rectangle 17"/>
          <p:cNvSpPr/>
          <p:nvPr/>
        </p:nvSpPr>
        <p:spPr>
          <a:xfrm flipH="1" rot="5400000">
            <a:off x="263195" y="4092814"/>
            <a:ext cx="2501980" cy="302838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p>
        </p:txBody>
      </p:sp>
      <p:sp>
        <p:nvSpPr>
          <p:cNvPr id="300" name="Freeform: Shape 19"/>
          <p:cNvSpPr/>
          <p:nvPr/>
        </p:nvSpPr>
        <p:spPr>
          <a:xfrm rot="20635413">
            <a:off x="-376302" y="969717"/>
            <a:ext cx="2925268" cy="4178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p>
        </p:txBody>
      </p:sp>
      <p:sp>
        <p:nvSpPr>
          <p:cNvPr id="301" name="Rectangle 21"/>
          <p:cNvSpPr/>
          <p:nvPr/>
        </p:nvSpPr>
        <p:spPr>
          <a:xfrm flipH="1" rot="5400000">
            <a:off x="-1914820" y="1904671"/>
            <a:ext cx="6858004" cy="3028377"/>
          </a:xfrm>
          <a:prstGeom prst="rect">
            <a:avLst/>
          </a:prstGeom>
          <a:gradFill>
            <a:gsLst>
              <a:gs pos="0">
                <a:srgbClr val="000000">
                  <a:alpha val="0"/>
                </a:srgbClr>
              </a:gs>
              <a:gs pos="99000">
                <a:srgbClr val="8FAADC">
                  <a:alpha val="11000"/>
                </a:srgbClr>
              </a:gs>
            </a:gsLst>
            <a:lin ang="7199999"/>
          </a:gradFill>
          <a:ln w="12700">
            <a:miter lim="400000"/>
          </a:ln>
        </p:spPr>
        <p:txBody>
          <a:bodyPr lIns="45719" rIns="45719" anchor="ctr"/>
          <a:lstStyle/>
          <a:p>
            <a:pPr algn="ctr">
              <a:defRPr>
                <a:solidFill>
                  <a:srgbClr val="FFFFFF"/>
                </a:solidFill>
              </a:defRPr>
            </a:pPr>
          </a:p>
        </p:txBody>
      </p:sp>
      <p:sp>
        <p:nvSpPr>
          <p:cNvPr id="302" name="Title 1"/>
          <p:cNvSpPr txBox="1"/>
          <p:nvPr>
            <p:ph type="title"/>
          </p:nvPr>
        </p:nvSpPr>
        <p:spPr>
          <a:xfrm>
            <a:off x="221943" y="586854"/>
            <a:ext cx="2529124" cy="3387499"/>
          </a:xfrm>
          <a:prstGeom prst="rect">
            <a:avLst/>
          </a:prstGeom>
        </p:spPr>
        <p:txBody>
          <a:bodyPr anchor="b"/>
          <a:lstStyle>
            <a:lvl1pPr algn="r">
              <a:defRPr sz="3600">
                <a:solidFill>
                  <a:srgbClr val="FFFFFF"/>
                </a:solidFill>
              </a:defRPr>
            </a:lvl1pPr>
          </a:lstStyle>
          <a:p>
            <a:pPr/>
            <a:r>
              <a:t>Daily Virtual Check-ins</a:t>
            </a:r>
          </a:p>
        </p:txBody>
      </p:sp>
      <p:sp>
        <p:nvSpPr>
          <p:cNvPr id="303" name="Content Placeholder 2"/>
          <p:cNvSpPr txBox="1"/>
          <p:nvPr>
            <p:ph type="body" idx="1"/>
          </p:nvPr>
        </p:nvSpPr>
        <p:spPr>
          <a:xfrm>
            <a:off x="3607692" y="649479"/>
            <a:ext cx="5092424" cy="5546049"/>
          </a:xfrm>
          <a:prstGeom prst="rect">
            <a:avLst/>
          </a:prstGeom>
        </p:spPr>
        <p:txBody>
          <a:bodyPr anchor="ctr"/>
          <a:lstStyle/>
          <a:p>
            <a:pPr>
              <a:defRPr sz="2000"/>
            </a:pPr>
            <a:r>
              <a:t>15-20 minutes max</a:t>
            </a:r>
          </a:p>
          <a:p>
            <a:pPr>
              <a:defRPr sz="2000"/>
            </a:pPr>
            <a:r>
              <a:t>Microsoft Teams - </a:t>
            </a:r>
            <a:r>
              <a:rPr sz="1600"/>
              <a:t>Allows team members to view what others are working on</a:t>
            </a:r>
            <a:endParaRPr sz="1600"/>
          </a:p>
          <a:p>
            <a:pPr>
              <a:defRPr sz="2000"/>
            </a:pPr>
            <a:r>
              <a:t>4 things to ask:</a:t>
            </a:r>
          </a:p>
          <a:p>
            <a:pPr lvl="1" marL="685800" indent="-228600">
              <a:spcBef>
                <a:spcPts val="500"/>
              </a:spcBef>
              <a:defRPr sz="1600"/>
            </a:pPr>
            <a:r>
              <a:t>What is on their plates?</a:t>
            </a:r>
            <a:endParaRPr sz="2400"/>
          </a:p>
          <a:p>
            <a:pPr lvl="1" marL="685800" indent="-228600">
              <a:spcBef>
                <a:spcPts val="500"/>
              </a:spcBef>
              <a:defRPr sz="1600"/>
            </a:pPr>
            <a:r>
              <a:t>Where are they stuck?</a:t>
            </a:r>
            <a:endParaRPr sz="2400"/>
          </a:p>
          <a:p>
            <a:pPr lvl="1" marL="685800" indent="-228600">
              <a:spcBef>
                <a:spcPts val="500"/>
              </a:spcBef>
              <a:defRPr sz="1600"/>
            </a:pPr>
            <a:r>
              <a:t>Are they on target?</a:t>
            </a:r>
            <a:endParaRPr sz="2400"/>
          </a:p>
          <a:p>
            <a:pPr lvl="1" marL="685800" indent="-228600">
              <a:spcBef>
                <a:spcPts val="500"/>
              </a:spcBef>
              <a:defRPr sz="1600"/>
            </a:pPr>
            <a:r>
              <a:t>What do they need from me?</a:t>
            </a:r>
            <a:endParaRPr sz="2400"/>
          </a:p>
          <a:p>
            <a:pPr>
              <a:spcBef>
                <a:spcPts val="1800"/>
              </a:spcBef>
              <a:defRPr sz="2000"/>
            </a:pPr>
            <a:r>
              <a:t>End of day dashboards/Team status</a:t>
            </a:r>
          </a:p>
        </p:txBody>
      </p:sp>
      <p:sp>
        <p:nvSpPr>
          <p:cNvPr id="304" name="Slide Number Placeholder 4"/>
          <p:cNvSpPr txBox="1"/>
          <p:nvPr>
            <p:ph type="sldNum" sz="quarter" idx="2"/>
          </p:nvPr>
        </p:nvSpPr>
        <p:spPr>
          <a:xfrm>
            <a:off x="8881406" y="6523971"/>
            <a:ext cx="232877" cy="22851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10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06" name="p!!Rectangle"/>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307" name="Picture 6" descr="Picture 6"/>
          <p:cNvPicPr>
            <a:picLocks noChangeAspect="1"/>
          </p:cNvPicPr>
          <p:nvPr/>
        </p:nvPicPr>
        <p:blipFill>
          <a:blip r:embed="rId2">
            <a:extLst/>
          </a:blip>
          <a:srcRect l="0" t="0" r="10999" b="0"/>
          <a:stretch>
            <a:fillRect/>
          </a:stretch>
        </p:blipFill>
        <p:spPr>
          <a:xfrm>
            <a:off x="19" y="10"/>
            <a:ext cx="9143981" cy="6857922"/>
          </a:xfrm>
          <a:prstGeom prst="rect">
            <a:avLst/>
          </a:prstGeom>
          <a:ln w="12700">
            <a:miter lim="400000"/>
          </a:ln>
        </p:spPr>
      </p:pic>
      <p:sp>
        <p:nvSpPr>
          <p:cNvPr id="308" name="m!!text rectangle"/>
          <p:cNvSpPr/>
          <p:nvPr/>
        </p:nvSpPr>
        <p:spPr>
          <a:xfrm>
            <a:off x="1427711" y="4638502"/>
            <a:ext cx="6288578" cy="1332635"/>
          </a:xfrm>
          <a:prstGeom prst="rect">
            <a:avLst/>
          </a:prstGeom>
          <a:solidFill>
            <a:srgbClr val="FFFFFF">
              <a:alpha val="95000"/>
            </a:srgbClr>
          </a:solidFill>
          <a:ln w="12700">
            <a:solidFill>
              <a:srgbClr val="EFEFEF"/>
            </a:solidFill>
            <a:miter/>
          </a:ln>
        </p:spPr>
        <p:txBody>
          <a:bodyPr lIns="45719" rIns="45719" anchor="ctr"/>
          <a:lstStyle/>
          <a:p>
            <a:pPr algn="ctr">
              <a:defRPr>
                <a:solidFill>
                  <a:srgbClr val="FFFFFF"/>
                </a:solidFill>
              </a:defRPr>
            </a:pPr>
          </a:p>
        </p:txBody>
      </p:sp>
      <p:sp>
        <p:nvSpPr>
          <p:cNvPr id="309" name="Title 1"/>
          <p:cNvSpPr txBox="1"/>
          <p:nvPr>
            <p:ph type="title"/>
          </p:nvPr>
        </p:nvSpPr>
        <p:spPr>
          <a:xfrm>
            <a:off x="1577339" y="4727173"/>
            <a:ext cx="5989322" cy="868824"/>
          </a:xfrm>
          <a:prstGeom prst="rect">
            <a:avLst/>
          </a:prstGeom>
        </p:spPr>
        <p:txBody>
          <a:bodyPr/>
          <a:lstStyle>
            <a:lvl1pPr>
              <a:defRPr sz="3600">
                <a:solidFill>
                  <a:srgbClr val="000000"/>
                </a:solidFill>
              </a:defRPr>
            </a:lvl1pPr>
          </a:lstStyle>
          <a:p>
            <a:pPr/>
            <a:r>
              <a:t>Weekly One-on-One</a:t>
            </a:r>
          </a:p>
        </p:txBody>
      </p:sp>
      <p:sp>
        <p:nvSpPr>
          <p:cNvPr id="310" name="m!!accent"/>
          <p:cNvSpPr/>
          <p:nvPr/>
        </p:nvSpPr>
        <p:spPr>
          <a:xfrm>
            <a:off x="1862332" y="5628237"/>
            <a:ext cx="5419336" cy="685801"/>
          </a:xfrm>
          <a:prstGeom prst="roundRect">
            <a:avLst>
              <a:gd name="adj" fmla="val 0"/>
            </a:avLst>
          </a:prstGeom>
          <a:solidFill>
            <a:schemeClr val="accent2"/>
          </a:solidFill>
          <a:ln w="12700">
            <a:miter lim="400000"/>
          </a:ln>
        </p:spPr>
        <p:txBody>
          <a:bodyPr lIns="45719" rIns="45719" anchor="ctr"/>
          <a:lstStyle/>
          <a:p>
            <a:pPr algn="ctr">
              <a:defRPr>
                <a:solidFill>
                  <a:srgbClr val="FFFFFF"/>
                </a:solidFill>
              </a:defRPr>
            </a:pPr>
          </a:p>
        </p:txBody>
      </p:sp>
      <p:sp>
        <p:nvSpPr>
          <p:cNvPr id="311" name="Slide Number Placeholder 4"/>
          <p:cNvSpPr txBox="1"/>
          <p:nvPr>
            <p:ph type="sldNum" sz="quarter" idx="2"/>
          </p:nvPr>
        </p:nvSpPr>
        <p:spPr>
          <a:xfrm>
            <a:off x="8256726" y="6414760"/>
            <a:ext cx="258624"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a:solidFill>
                  <a:srgbClr val="FFFFFF"/>
                </a:solidFill>
              </a:defRPr>
            </a:lvl1pPr>
          </a:lstStyle>
          <a:p>
            <a:pPr/>
            <a:fld id="{86CB4B4D-7CA3-9044-876B-883B54F8677D}" type="slidenum"/>
          </a:p>
        </p:txBody>
      </p:sp>
      <p:sp>
        <p:nvSpPr>
          <p:cNvPr id="312" name="TextBox 5"/>
          <p:cNvSpPr txBox="1"/>
          <p:nvPr/>
        </p:nvSpPr>
        <p:spPr>
          <a:xfrm>
            <a:off x="5487732" y="634181"/>
            <a:ext cx="3344217" cy="2669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Minimum 30 minutes</a:t>
            </a:r>
          </a:p>
          <a:p>
            <a:pPr/>
          </a:p>
          <a:p>
            <a:pPr/>
            <a:r>
              <a:t>80% listening, 20% talking</a:t>
            </a:r>
          </a:p>
          <a:p>
            <a:pPr/>
          </a:p>
          <a:p>
            <a:pPr/>
            <a:r>
              <a:t>What is going well for them?</a:t>
            </a:r>
          </a:p>
          <a:p>
            <a:pPr/>
          </a:p>
          <a:p>
            <a:pPr/>
            <a:r>
              <a:t>What are some challenges?</a:t>
            </a:r>
          </a:p>
          <a:p>
            <a:pPr/>
          </a:p>
          <a:p>
            <a:pPr/>
            <a:r>
              <a:t>Ask, “How can I serve you better?”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14" name="Rectangle 12"/>
          <p:cNvSpPr/>
          <p:nvPr/>
        </p:nvSpPr>
        <p:spPr>
          <a:xfrm>
            <a:off x="245659" y="321732"/>
            <a:ext cx="5293730" cy="1964266"/>
          </a:xfrm>
          <a:prstGeom prst="rect">
            <a:avLst/>
          </a:prstGeom>
          <a:solidFill>
            <a:srgbClr val="40653A">
              <a:alpha val="95000"/>
            </a:srgbClr>
          </a:solidFill>
          <a:ln w="12700">
            <a:miter lim="400000"/>
          </a:ln>
        </p:spPr>
        <p:txBody>
          <a:bodyPr lIns="45719" rIns="45719" anchor="ctr"/>
          <a:lstStyle/>
          <a:p>
            <a:pPr algn="ctr">
              <a:defRPr>
                <a:solidFill>
                  <a:srgbClr val="FFFFFF"/>
                </a:solidFill>
              </a:defRPr>
            </a:pPr>
          </a:p>
        </p:txBody>
      </p:sp>
      <p:sp>
        <p:nvSpPr>
          <p:cNvPr id="315" name="Title 1"/>
          <p:cNvSpPr txBox="1"/>
          <p:nvPr>
            <p:ph type="title"/>
          </p:nvPr>
        </p:nvSpPr>
        <p:spPr>
          <a:xfrm>
            <a:off x="452761" y="491259"/>
            <a:ext cx="4886072" cy="1625211"/>
          </a:xfrm>
          <a:prstGeom prst="rect">
            <a:avLst/>
          </a:prstGeom>
        </p:spPr>
        <p:txBody>
          <a:bodyPr/>
          <a:lstStyle>
            <a:lvl1pPr algn="l">
              <a:defRPr>
                <a:solidFill>
                  <a:srgbClr val="FFFFFF"/>
                </a:solidFill>
              </a:defRPr>
            </a:lvl1pPr>
          </a:lstStyle>
          <a:p>
            <a:pPr/>
            <a:r>
              <a:t>Value Relationships</a:t>
            </a:r>
          </a:p>
        </p:txBody>
      </p:sp>
      <p:pic>
        <p:nvPicPr>
          <p:cNvPr id="316" name="Content Placeholder 7" descr="Content Placeholder 7"/>
          <p:cNvPicPr>
            <a:picLocks noChangeAspect="1"/>
          </p:cNvPicPr>
          <p:nvPr/>
        </p:nvPicPr>
        <p:blipFill>
          <a:blip r:embed="rId2">
            <a:extLst/>
          </a:blip>
          <a:srcRect l="8763" t="0" r="4637" b="0"/>
          <a:stretch>
            <a:fillRect/>
          </a:stretch>
        </p:blipFill>
        <p:spPr>
          <a:xfrm>
            <a:off x="245659" y="2454903"/>
            <a:ext cx="5293730" cy="4080255"/>
          </a:xfrm>
          <a:prstGeom prst="rect">
            <a:avLst/>
          </a:prstGeom>
          <a:ln w="12700">
            <a:miter lim="400000"/>
          </a:ln>
        </p:spPr>
      </p:pic>
      <p:sp>
        <p:nvSpPr>
          <p:cNvPr id="317" name="Rectangle 14"/>
          <p:cNvSpPr/>
          <p:nvPr/>
        </p:nvSpPr>
        <p:spPr>
          <a:xfrm>
            <a:off x="5667731" y="321731"/>
            <a:ext cx="323497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318" name="Text Placeholder 3"/>
          <p:cNvSpPr txBox="1"/>
          <p:nvPr>
            <p:ph type="body" sz="quarter" idx="1"/>
          </p:nvPr>
        </p:nvSpPr>
        <p:spPr>
          <a:xfrm>
            <a:off x="6021989" y="917724"/>
            <a:ext cx="2568555" cy="4852363"/>
          </a:xfrm>
          <a:prstGeom prst="rect">
            <a:avLst/>
          </a:prstGeom>
        </p:spPr>
        <p:txBody>
          <a:bodyPr anchor="ctr"/>
          <a:lstStyle/>
          <a:p>
            <a:pPr marL="0">
              <a:defRPr sz="1700">
                <a:solidFill>
                  <a:srgbClr val="FFFFFF"/>
                </a:solidFill>
              </a:defRPr>
            </a:pPr>
          </a:p>
          <a:p>
            <a:pPr marL="0" indent="114300" algn="ctr">
              <a:buSzTx/>
              <a:buNone/>
              <a:defRPr sz="1700">
                <a:solidFill>
                  <a:srgbClr val="FFFFFF"/>
                </a:solidFill>
              </a:defRPr>
            </a:pPr>
            <a:r>
              <a:t>High Tech, High Touch</a:t>
            </a:r>
            <a:endParaRPr sz="2000"/>
          </a:p>
          <a:p>
            <a:pPr marL="342900" algn="ctr">
              <a:defRPr sz="1700">
                <a:solidFill>
                  <a:srgbClr val="FFFFFF"/>
                </a:solidFill>
              </a:defRPr>
            </a:pPr>
          </a:p>
          <a:p>
            <a:pPr marL="0" indent="114300" algn="ctr">
              <a:buSzTx/>
              <a:buNone/>
              <a:defRPr sz="1700">
                <a:solidFill>
                  <a:srgbClr val="FFFFFF"/>
                </a:solidFill>
              </a:defRPr>
            </a:pPr>
            <a:r>
              <a:t>Physical distancing, not social distancing</a:t>
            </a:r>
            <a:endParaRPr sz="2000"/>
          </a:p>
          <a:p>
            <a:pPr marL="342900">
              <a:defRPr sz="1700">
                <a:solidFill>
                  <a:srgbClr val="FFFFFF"/>
                </a:solidFill>
              </a:defRPr>
            </a:pPr>
          </a:p>
          <a:p>
            <a:pPr marL="0" indent="114300" algn="ctr">
              <a:buSzTx/>
              <a:buNone/>
              <a:defRPr sz="1700">
                <a:solidFill>
                  <a:srgbClr val="FFFFFF"/>
                </a:solidFill>
              </a:defRPr>
            </a:pPr>
            <a:r>
              <a:t>In remote work, relationships are just as important as the tasks to be completed</a:t>
            </a:r>
          </a:p>
        </p:txBody>
      </p:sp>
      <p:sp>
        <p:nvSpPr>
          <p:cNvPr id="319"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21" name="Rectangle 11"/>
          <p:cNvSpPr/>
          <p:nvPr/>
        </p:nvSpPr>
        <p:spPr>
          <a:xfrm>
            <a:off x="245659" y="4572000"/>
            <a:ext cx="5293730" cy="1964266"/>
          </a:xfrm>
          <a:prstGeom prst="rect">
            <a:avLst/>
          </a:prstGeom>
          <a:solidFill>
            <a:srgbClr val="264E51">
              <a:alpha val="95000"/>
            </a:srgbClr>
          </a:solidFill>
          <a:ln w="12700">
            <a:miter lim="400000"/>
          </a:ln>
        </p:spPr>
        <p:txBody>
          <a:bodyPr lIns="45719" rIns="45719" anchor="ctr"/>
          <a:lstStyle/>
          <a:p>
            <a:pPr algn="ctr">
              <a:defRPr>
                <a:solidFill>
                  <a:srgbClr val="FFFFFF"/>
                </a:solidFill>
              </a:defRPr>
            </a:pPr>
          </a:p>
        </p:txBody>
      </p:sp>
      <p:sp>
        <p:nvSpPr>
          <p:cNvPr id="322" name="Title 1"/>
          <p:cNvSpPr txBox="1"/>
          <p:nvPr>
            <p:ph type="title"/>
          </p:nvPr>
        </p:nvSpPr>
        <p:spPr>
          <a:xfrm>
            <a:off x="393191" y="4767071"/>
            <a:ext cx="4945643" cy="1625211"/>
          </a:xfrm>
          <a:prstGeom prst="rect">
            <a:avLst/>
          </a:prstGeom>
        </p:spPr>
        <p:txBody>
          <a:bodyPr/>
          <a:lstStyle>
            <a:lvl1pPr algn="r">
              <a:defRPr>
                <a:solidFill>
                  <a:srgbClr val="FFFFFF"/>
                </a:solidFill>
              </a:defRPr>
            </a:lvl1pPr>
          </a:lstStyle>
          <a:p>
            <a:pPr/>
            <a:r>
              <a:t>Make it Personable</a:t>
            </a:r>
          </a:p>
        </p:txBody>
      </p:sp>
      <p:pic>
        <p:nvPicPr>
          <p:cNvPr id="323" name="Content Placeholder 6" descr="Content Placeholder 6"/>
          <p:cNvPicPr>
            <a:picLocks noChangeAspect="1"/>
          </p:cNvPicPr>
          <p:nvPr/>
        </p:nvPicPr>
        <p:blipFill>
          <a:blip r:embed="rId2">
            <a:extLst/>
          </a:blip>
          <a:srcRect l="13620" t="0" r="13882" b="0"/>
          <a:stretch>
            <a:fillRect/>
          </a:stretch>
        </p:blipFill>
        <p:spPr>
          <a:xfrm>
            <a:off x="245660" y="321733"/>
            <a:ext cx="5293729" cy="4107392"/>
          </a:xfrm>
          <a:prstGeom prst="rect">
            <a:avLst/>
          </a:prstGeom>
          <a:ln w="12700">
            <a:miter lim="400000"/>
          </a:ln>
        </p:spPr>
      </p:pic>
      <p:sp>
        <p:nvSpPr>
          <p:cNvPr id="324" name="Rectangle 13"/>
          <p:cNvSpPr/>
          <p:nvPr/>
        </p:nvSpPr>
        <p:spPr>
          <a:xfrm>
            <a:off x="5650991" y="321731"/>
            <a:ext cx="325171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325" name="Text Placeholder 3"/>
          <p:cNvSpPr txBox="1"/>
          <p:nvPr>
            <p:ph type="body" sz="quarter" idx="1"/>
          </p:nvPr>
        </p:nvSpPr>
        <p:spPr>
          <a:xfrm>
            <a:off x="6021989" y="917724"/>
            <a:ext cx="2568555" cy="4852363"/>
          </a:xfrm>
          <a:prstGeom prst="rect">
            <a:avLst/>
          </a:prstGeom>
        </p:spPr>
        <p:txBody>
          <a:bodyPr anchor="ctr"/>
          <a:lstStyle/>
          <a:p>
            <a:pPr marL="0" indent="0" algn="ctr">
              <a:buSzTx/>
              <a:buNone/>
              <a:defRPr sz="2000">
                <a:solidFill>
                  <a:srgbClr val="FFFFFF"/>
                </a:solidFill>
              </a:defRPr>
            </a:pPr>
            <a:r>
              <a:t>Ask about family, hobbies or weekend</a:t>
            </a:r>
          </a:p>
          <a:p>
            <a:pPr marL="0" indent="0" algn="ctr">
              <a:buSzTx/>
              <a:buNone/>
              <a:defRPr sz="2000">
                <a:solidFill>
                  <a:srgbClr val="FFFFFF"/>
                </a:solidFill>
              </a:defRPr>
            </a:pPr>
          </a:p>
          <a:p>
            <a:pPr marL="0" indent="0" algn="ctr">
              <a:buSzTx/>
              <a:buNone/>
              <a:defRPr sz="2000">
                <a:solidFill>
                  <a:srgbClr val="FFFFFF"/>
                </a:solidFill>
              </a:defRPr>
            </a:pPr>
            <a:r>
              <a:t>“Tell me how you’re doing”</a:t>
            </a:r>
          </a:p>
          <a:p>
            <a:pPr marL="0" indent="0" algn="ctr">
              <a:buSzTx/>
              <a:buNone/>
              <a:defRPr sz="2000">
                <a:solidFill>
                  <a:srgbClr val="FFFFFF"/>
                </a:solidFill>
              </a:defRPr>
            </a:pPr>
          </a:p>
          <a:p>
            <a:pPr marL="0" indent="0" algn="ctr">
              <a:buSzTx/>
              <a:buNone/>
              <a:defRPr sz="2000">
                <a:solidFill>
                  <a:srgbClr val="FFFFFF"/>
                </a:solidFill>
              </a:defRPr>
            </a:pPr>
            <a:r>
              <a:t>“Tell me how you’re </a:t>
            </a:r>
            <a:r>
              <a:rPr u="sng"/>
              <a:t>really</a:t>
            </a:r>
            <a:r>
              <a:t> doing”</a:t>
            </a:r>
          </a:p>
          <a:p>
            <a:pPr marL="0" algn="ctr">
              <a:defRPr sz="2000">
                <a:solidFill>
                  <a:srgbClr val="FFFFFF"/>
                </a:solidFill>
              </a:defRPr>
            </a:pPr>
          </a:p>
        </p:txBody>
      </p:sp>
      <p:sp>
        <p:nvSpPr>
          <p:cNvPr id="326"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Content Placeholder 5"/>
          <p:cNvSpPr txBox="1"/>
          <p:nvPr>
            <p:ph type="body" idx="1"/>
          </p:nvPr>
        </p:nvSpPr>
        <p:spPr>
          <a:prstGeom prst="rect">
            <a:avLst/>
          </a:prstGeom>
        </p:spPr>
        <p:txBody>
          <a:bodyPr/>
          <a:lstStyle/>
          <a:p>
            <a:pPr/>
            <a:r>
              <a:t>Pros and Cons of Working Remotely</a:t>
            </a:r>
          </a:p>
          <a:p>
            <a:pPr/>
            <a:r>
              <a:t>Qualifications of Remote Workers</a:t>
            </a:r>
          </a:p>
          <a:p>
            <a:pPr/>
            <a:r>
              <a:t>Hiring Remote Workers</a:t>
            </a:r>
          </a:p>
          <a:p>
            <a:pPr/>
            <a:r>
              <a:t>Onboarding Remote Workers</a:t>
            </a:r>
          </a:p>
          <a:p>
            <a:pPr/>
            <a:r>
              <a:t>Managing Remote Workers</a:t>
            </a:r>
          </a:p>
          <a:p>
            <a:pPr/>
            <a:r>
              <a:t>The Right Strategies in Place</a:t>
            </a:r>
          </a:p>
        </p:txBody>
      </p:sp>
      <p:sp>
        <p:nvSpPr>
          <p:cNvPr id="117" name="Title 6"/>
          <p:cNvSpPr txBox="1"/>
          <p:nvPr>
            <p:ph type="title"/>
          </p:nvPr>
        </p:nvSpPr>
        <p:spPr>
          <a:prstGeom prst="rect">
            <a:avLst/>
          </a:prstGeom>
        </p:spPr>
        <p:txBody>
          <a:bodyPr/>
          <a:lstStyle/>
          <a:p>
            <a:pPr/>
            <a:r>
              <a:t>Agenda</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28" name="Rectangle 10"/>
          <p:cNvSpPr/>
          <p:nvPr/>
        </p:nvSpPr>
        <p:spPr>
          <a:xfrm>
            <a:off x="245659" y="4572000"/>
            <a:ext cx="5293730" cy="1964266"/>
          </a:xfrm>
          <a:prstGeom prst="rect">
            <a:avLst/>
          </a:prstGeom>
          <a:solidFill>
            <a:srgbClr val="5B4262">
              <a:alpha val="95000"/>
            </a:srgbClr>
          </a:solidFill>
          <a:ln w="12700">
            <a:miter lim="400000"/>
          </a:ln>
        </p:spPr>
        <p:txBody>
          <a:bodyPr lIns="45719" rIns="45719" anchor="ctr"/>
          <a:lstStyle/>
          <a:p>
            <a:pPr algn="ctr">
              <a:defRPr>
                <a:solidFill>
                  <a:srgbClr val="FFFFFF"/>
                </a:solidFill>
              </a:defRPr>
            </a:pPr>
          </a:p>
        </p:txBody>
      </p:sp>
      <p:sp>
        <p:nvSpPr>
          <p:cNvPr id="329" name="Title 1"/>
          <p:cNvSpPr txBox="1"/>
          <p:nvPr>
            <p:ph type="title"/>
          </p:nvPr>
        </p:nvSpPr>
        <p:spPr>
          <a:xfrm>
            <a:off x="393191" y="4767071"/>
            <a:ext cx="4945643" cy="1625211"/>
          </a:xfrm>
          <a:prstGeom prst="rect">
            <a:avLst/>
          </a:prstGeom>
        </p:spPr>
        <p:txBody>
          <a:bodyPr/>
          <a:lstStyle>
            <a:lvl1pPr algn="r">
              <a:defRPr>
                <a:solidFill>
                  <a:srgbClr val="FFFFFF"/>
                </a:solidFill>
              </a:defRPr>
            </a:lvl1pPr>
          </a:lstStyle>
          <a:p>
            <a:pPr/>
            <a:r>
              <a:t>Use Humor</a:t>
            </a:r>
          </a:p>
        </p:txBody>
      </p:sp>
      <p:pic>
        <p:nvPicPr>
          <p:cNvPr id="330" name="Content Placeholder 2" descr="Content Placeholder 2"/>
          <p:cNvPicPr>
            <a:picLocks noChangeAspect="1"/>
          </p:cNvPicPr>
          <p:nvPr/>
        </p:nvPicPr>
        <p:blipFill>
          <a:blip r:embed="rId2">
            <a:extLst/>
          </a:blip>
          <a:srcRect l="2211" t="0" r="1025" b="0"/>
          <a:stretch>
            <a:fillRect/>
          </a:stretch>
        </p:blipFill>
        <p:spPr>
          <a:xfrm>
            <a:off x="245660" y="321733"/>
            <a:ext cx="5293729" cy="4107351"/>
          </a:xfrm>
          <a:prstGeom prst="rect">
            <a:avLst/>
          </a:prstGeom>
          <a:ln w="12700">
            <a:miter lim="400000"/>
          </a:ln>
        </p:spPr>
      </p:pic>
      <p:sp>
        <p:nvSpPr>
          <p:cNvPr id="331" name="Rectangle 12"/>
          <p:cNvSpPr/>
          <p:nvPr/>
        </p:nvSpPr>
        <p:spPr>
          <a:xfrm>
            <a:off x="5650991" y="321731"/>
            <a:ext cx="325171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332" name="Text Placeholder 3"/>
          <p:cNvSpPr txBox="1"/>
          <p:nvPr>
            <p:ph type="body" sz="quarter" idx="1"/>
          </p:nvPr>
        </p:nvSpPr>
        <p:spPr>
          <a:xfrm>
            <a:off x="6021989" y="917724"/>
            <a:ext cx="2568555" cy="4852363"/>
          </a:xfrm>
          <a:prstGeom prst="rect">
            <a:avLst/>
          </a:prstGeom>
        </p:spPr>
        <p:txBody>
          <a:bodyPr anchor="ctr"/>
          <a:lstStyle/>
          <a:p>
            <a:pPr marL="0" indent="0" algn="ctr">
              <a:buSzTx/>
              <a:buNone/>
              <a:defRPr sz="2000">
                <a:solidFill>
                  <a:srgbClr val="FFFFFF"/>
                </a:solidFill>
              </a:defRPr>
            </a:pPr>
            <a:r>
              <a:t>A great way to add fun at the start or throughout the day</a:t>
            </a:r>
          </a:p>
          <a:p>
            <a:pPr marL="0" indent="0" algn="ctr">
              <a:buSzTx/>
              <a:buNone/>
              <a:defRPr sz="2000">
                <a:solidFill>
                  <a:srgbClr val="FFFFFF"/>
                </a:solidFill>
              </a:defRPr>
            </a:pPr>
          </a:p>
          <a:p>
            <a:pPr marL="0" indent="0" algn="ctr">
              <a:buSzTx/>
              <a:buNone/>
              <a:defRPr sz="2000">
                <a:solidFill>
                  <a:srgbClr val="FFFFFF"/>
                </a:solidFill>
              </a:defRPr>
            </a:pPr>
            <a:r>
              <a:t>Much like singing, it is universal in bringing people together</a:t>
            </a:r>
          </a:p>
        </p:txBody>
      </p:sp>
      <p:sp>
        <p:nvSpPr>
          <p:cNvPr id="333"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35" name="Rectangle 24"/>
          <p:cNvSpPr/>
          <p:nvPr/>
        </p:nvSpPr>
        <p:spPr>
          <a:xfrm>
            <a:off x="245659" y="321732"/>
            <a:ext cx="5293730" cy="1964266"/>
          </a:xfrm>
          <a:prstGeom prst="rect">
            <a:avLst/>
          </a:prstGeom>
          <a:solidFill>
            <a:srgbClr val="5B3A46">
              <a:alpha val="95000"/>
            </a:srgbClr>
          </a:solidFill>
          <a:ln w="12700">
            <a:miter lim="400000"/>
          </a:ln>
        </p:spPr>
        <p:txBody>
          <a:bodyPr lIns="45719" rIns="45719" anchor="ctr"/>
          <a:lstStyle/>
          <a:p>
            <a:pPr algn="ctr">
              <a:defRPr>
                <a:solidFill>
                  <a:srgbClr val="FFFFFF"/>
                </a:solidFill>
              </a:defRPr>
            </a:pPr>
          </a:p>
        </p:txBody>
      </p:sp>
      <p:sp>
        <p:nvSpPr>
          <p:cNvPr id="336" name="Title 1"/>
          <p:cNvSpPr txBox="1"/>
          <p:nvPr>
            <p:ph type="title"/>
          </p:nvPr>
        </p:nvSpPr>
        <p:spPr>
          <a:xfrm>
            <a:off x="1731146" y="491259"/>
            <a:ext cx="3607688" cy="1625211"/>
          </a:xfrm>
          <a:prstGeom prst="rect">
            <a:avLst/>
          </a:prstGeom>
        </p:spPr>
        <p:txBody>
          <a:bodyPr/>
          <a:lstStyle>
            <a:lvl1pPr algn="r">
              <a:defRPr>
                <a:solidFill>
                  <a:srgbClr val="FFFFFF"/>
                </a:solidFill>
              </a:defRPr>
            </a:lvl1pPr>
          </a:lstStyle>
          <a:p>
            <a:pPr/>
            <a:r>
              <a:t>Track Work, Not Time</a:t>
            </a:r>
          </a:p>
        </p:txBody>
      </p:sp>
      <p:pic>
        <p:nvPicPr>
          <p:cNvPr id="337" name="Content Placeholder 17" descr="Content Placeholder 17"/>
          <p:cNvPicPr>
            <a:picLocks noChangeAspect="1"/>
          </p:cNvPicPr>
          <p:nvPr/>
        </p:nvPicPr>
        <p:blipFill>
          <a:blip r:embed="rId2">
            <a:extLst/>
          </a:blip>
          <a:srcRect l="1111" t="0" r="12610" b="0"/>
          <a:stretch>
            <a:fillRect/>
          </a:stretch>
        </p:blipFill>
        <p:spPr>
          <a:xfrm>
            <a:off x="245659" y="2454903"/>
            <a:ext cx="5293730" cy="4080173"/>
          </a:xfrm>
          <a:prstGeom prst="rect">
            <a:avLst/>
          </a:prstGeom>
          <a:ln w="12700">
            <a:miter lim="400000"/>
          </a:ln>
        </p:spPr>
      </p:pic>
      <p:sp>
        <p:nvSpPr>
          <p:cNvPr id="338" name="Rectangle 26"/>
          <p:cNvSpPr/>
          <p:nvPr/>
        </p:nvSpPr>
        <p:spPr>
          <a:xfrm>
            <a:off x="5667731" y="321731"/>
            <a:ext cx="3234971" cy="6214536"/>
          </a:xfrm>
          <a:prstGeom prst="rect">
            <a:avLst/>
          </a:prstGeom>
          <a:solidFill>
            <a:srgbClr val="595959"/>
          </a:solidFill>
          <a:ln w="12700">
            <a:miter lim="400000"/>
          </a:ln>
        </p:spPr>
        <p:txBody>
          <a:bodyPr lIns="45719" rIns="45719" anchor="ctr"/>
          <a:lstStyle/>
          <a:p>
            <a:pPr algn="ctr">
              <a:defRPr>
                <a:solidFill>
                  <a:srgbClr val="FFFFFF"/>
                </a:solidFill>
              </a:defRPr>
            </a:pPr>
          </a:p>
        </p:txBody>
      </p:sp>
      <p:pic>
        <p:nvPicPr>
          <p:cNvPr id="339" name="Content Placeholder 7" descr="Content Placeholder 7"/>
          <p:cNvPicPr>
            <a:picLocks noChangeAspect="1"/>
          </p:cNvPicPr>
          <p:nvPr/>
        </p:nvPicPr>
        <p:blipFill>
          <a:blip r:embed="rId3">
            <a:extLst/>
          </a:blip>
          <a:stretch>
            <a:fillRect/>
          </a:stretch>
        </p:blipFill>
        <p:spPr>
          <a:xfrm>
            <a:off x="6000927" y="3428998"/>
            <a:ext cx="2568576" cy="1714219"/>
          </a:xfrm>
          <a:prstGeom prst="rect">
            <a:avLst/>
          </a:prstGeom>
          <a:ln w="12700">
            <a:miter lim="400000"/>
          </a:ln>
        </p:spPr>
      </p:pic>
      <p:sp>
        <p:nvSpPr>
          <p:cNvPr id="340" name="Slide Number Placeholder 5"/>
          <p:cNvSpPr txBox="1"/>
          <p:nvPr>
            <p:ph type="sldNum" sz="quarter" idx="2"/>
          </p:nvPr>
        </p:nvSpPr>
        <p:spPr>
          <a:xfrm>
            <a:off x="8370540" y="6569359"/>
            <a:ext cx="220004" cy="20591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900">
                <a:solidFill>
                  <a:srgbClr val="808080"/>
                </a:solidFill>
              </a:defRPr>
            </a:lvl1pPr>
          </a:lstStyle>
          <a:p>
            <a:pPr/>
            <a:fld id="{86CB4B4D-7CA3-9044-876B-883B54F8677D}" type="slidenum"/>
          </a:p>
        </p:txBody>
      </p:sp>
      <p:sp>
        <p:nvSpPr>
          <p:cNvPr id="341" name="TextBox 9"/>
          <p:cNvSpPr txBox="1"/>
          <p:nvPr/>
        </p:nvSpPr>
        <p:spPr>
          <a:xfrm>
            <a:off x="6158926" y="929148"/>
            <a:ext cx="2098697" cy="1501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F2F2F2"/>
                </a:solidFill>
              </a:defRPr>
            </a:lvl1pPr>
          </a:lstStyle>
          <a:p>
            <a:pPr/>
            <a:r>
              <a:t>Tracking work and not hours can be much more productive and cohesive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43" name="Rectangle 12"/>
          <p:cNvSpPr/>
          <p:nvPr/>
        </p:nvSpPr>
        <p:spPr>
          <a:xfrm>
            <a:off x="240029" y="4892040"/>
            <a:ext cx="8661656" cy="1645921"/>
          </a:xfrm>
          <a:prstGeom prst="rect">
            <a:avLst/>
          </a:prstGeom>
          <a:solidFill>
            <a:srgbClr val="262626"/>
          </a:solidFill>
          <a:ln w="12700">
            <a:miter lim="400000"/>
          </a:ln>
        </p:spPr>
        <p:txBody>
          <a:bodyPr lIns="45719" rIns="45719" anchor="ctr"/>
          <a:lstStyle/>
          <a:p>
            <a:pPr algn="ctr">
              <a:defRPr>
                <a:solidFill>
                  <a:srgbClr val="FFFFFF"/>
                </a:solidFill>
              </a:defRPr>
            </a:pPr>
          </a:p>
        </p:txBody>
      </p:sp>
      <p:sp>
        <p:nvSpPr>
          <p:cNvPr id="344" name="Title 1"/>
          <p:cNvSpPr txBox="1"/>
          <p:nvPr>
            <p:ph type="title"/>
          </p:nvPr>
        </p:nvSpPr>
        <p:spPr>
          <a:xfrm>
            <a:off x="539014" y="5091762"/>
            <a:ext cx="5613590" cy="1264589"/>
          </a:xfrm>
          <a:prstGeom prst="rect">
            <a:avLst/>
          </a:prstGeom>
        </p:spPr>
        <p:txBody>
          <a:bodyPr/>
          <a:lstStyle>
            <a:lvl1pPr algn="r">
              <a:defRPr sz="4200">
                <a:solidFill>
                  <a:srgbClr val="FFFFFF"/>
                </a:solidFill>
              </a:defRPr>
            </a:lvl1pPr>
          </a:lstStyle>
          <a:p>
            <a:pPr/>
            <a:r>
              <a:t>Work Productively </a:t>
            </a:r>
          </a:p>
        </p:txBody>
      </p:sp>
      <p:pic>
        <p:nvPicPr>
          <p:cNvPr id="345" name="Content Placeholder 7" descr="Content Placeholder 7"/>
          <p:cNvPicPr>
            <a:picLocks noChangeAspect="1"/>
          </p:cNvPicPr>
          <p:nvPr/>
        </p:nvPicPr>
        <p:blipFill>
          <a:blip r:embed="rId2">
            <a:extLst/>
          </a:blip>
          <a:srcRect l="0" t="10593" r="0" b="12227"/>
          <a:stretch>
            <a:fillRect/>
          </a:stretch>
        </p:blipFill>
        <p:spPr>
          <a:xfrm>
            <a:off x="240030" y="320039"/>
            <a:ext cx="8661568" cy="4462273"/>
          </a:xfrm>
          <a:prstGeom prst="rect">
            <a:avLst/>
          </a:prstGeom>
          <a:ln w="12700">
            <a:miter lim="400000"/>
          </a:ln>
        </p:spPr>
      </p:pic>
      <p:sp>
        <p:nvSpPr>
          <p:cNvPr id="346" name="Straight Connector 14"/>
          <p:cNvSpPr/>
          <p:nvPr/>
        </p:nvSpPr>
        <p:spPr>
          <a:xfrm flipV="1">
            <a:off x="6290131" y="5264105"/>
            <a:ext cx="1" cy="914401"/>
          </a:xfrm>
          <a:prstGeom prst="line">
            <a:avLst/>
          </a:prstGeom>
          <a:ln w="19050">
            <a:solidFill>
              <a:srgbClr val="FFFFFF">
                <a:alpha val="80000"/>
              </a:srgbClr>
            </a:solidFill>
            <a:miter/>
          </a:ln>
        </p:spPr>
        <p:txBody>
          <a:bodyPr lIns="45719" rIns="45719"/>
          <a:lstStyle/>
          <a:p>
            <a:pPr/>
          </a:p>
        </p:txBody>
      </p:sp>
      <p:sp>
        <p:nvSpPr>
          <p:cNvPr id="347" name="Slide Number Placeholder 5"/>
          <p:cNvSpPr txBox="1"/>
          <p:nvPr>
            <p:ph type="sldNum" sz="quarter" idx="2"/>
          </p:nvPr>
        </p:nvSpPr>
        <p:spPr>
          <a:xfrm>
            <a:off x="8256726" y="6559794"/>
            <a:ext cx="258624" cy="24830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a:solidFill>
                  <a:srgbClr val="404040">
                    <a:alpha val="70000"/>
                  </a:srgbClr>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itle 6"/>
          <p:cNvSpPr txBox="1"/>
          <p:nvPr>
            <p:ph type="title"/>
          </p:nvPr>
        </p:nvSpPr>
        <p:spPr>
          <a:xfrm>
            <a:off x="457200" y="1709740"/>
            <a:ext cx="8229600" cy="2729097"/>
          </a:xfrm>
          <a:prstGeom prst="rect">
            <a:avLst/>
          </a:prstGeom>
        </p:spPr>
        <p:txBody>
          <a:bodyPr/>
          <a:lstStyle/>
          <a:p>
            <a:pPr/>
            <a:r>
              <a:t>The Right Strategies in Place</a:t>
            </a:r>
          </a:p>
        </p:txBody>
      </p:sp>
      <p:sp>
        <p:nvSpPr>
          <p:cNvPr id="350" name="Text Placeholder 1"/>
          <p:cNvSpPr txBox="1"/>
          <p:nvPr>
            <p:ph type="body" sz="half" idx="1"/>
          </p:nvPr>
        </p:nvSpPr>
        <p:spPr>
          <a:xfrm>
            <a:off x="457200" y="4465470"/>
            <a:ext cx="8229600" cy="1650815"/>
          </a:xfrm>
          <a:prstGeom prst="rect">
            <a:avLst/>
          </a:prstGeom>
        </p:spPr>
        <p:txBody>
          <a:bodyPr/>
          <a:lstStyle/>
          <a:p>
            <a:pPr/>
            <a:r>
              <a:t>Managing What You Can’t See</a:t>
            </a:r>
          </a:p>
        </p:txBody>
      </p:sp>
      <p:sp>
        <p:nvSpPr>
          <p:cNvPr id="351" name="Slide Number Placeholder 5"/>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353" name="Picture 10" descr="Picture 10"/>
          <p:cNvPicPr>
            <a:picLocks noChangeAspect="1"/>
          </p:cNvPicPr>
          <p:nvPr/>
        </p:nvPicPr>
        <p:blipFill>
          <a:blip r:embed="rId2">
            <a:extLst/>
          </a:blip>
          <a:srcRect l="0" t="0" r="10999" b="0"/>
          <a:stretch>
            <a:fillRect/>
          </a:stretch>
        </p:blipFill>
        <p:spPr>
          <a:xfrm>
            <a:off x="19" y="10"/>
            <a:ext cx="9143981" cy="6857922"/>
          </a:xfrm>
          <a:prstGeom prst="rect">
            <a:avLst/>
          </a:prstGeom>
          <a:ln w="12700">
            <a:miter lim="400000"/>
          </a:ln>
        </p:spPr>
      </p:pic>
      <p:sp>
        <p:nvSpPr>
          <p:cNvPr id="354" name="Rectangle 14"/>
          <p:cNvSpPr/>
          <p:nvPr/>
        </p:nvSpPr>
        <p:spPr>
          <a:xfrm>
            <a:off x="-1" y="0"/>
            <a:ext cx="9147603" cy="6858000"/>
          </a:xfrm>
          <a:prstGeom prst="rect">
            <a:avLst/>
          </a:prstGeom>
          <a:gradFill>
            <a:gsLst>
              <a:gs pos="28000">
                <a:srgbClr val="E7E6E6">
                  <a:alpha val="84000"/>
                </a:srgbClr>
              </a:gs>
              <a:gs pos="74000">
                <a:srgbClr val="FFFFFF"/>
              </a:gs>
            </a:gsLst>
            <a:path path="circle">
              <a:fillToRect l="62278" t="119636" r="37721" b="-19636"/>
            </a:path>
          </a:gradFill>
          <a:ln w="12700">
            <a:miter lim="400000"/>
          </a:ln>
        </p:spPr>
        <p:txBody>
          <a:bodyPr lIns="45719" rIns="45719" anchor="ctr"/>
          <a:lstStyle/>
          <a:p>
            <a:pPr algn="ctr">
              <a:defRPr>
                <a:solidFill>
                  <a:srgbClr val="FFFFFF"/>
                </a:solidFill>
              </a:defRPr>
            </a:pPr>
          </a:p>
        </p:txBody>
      </p:sp>
      <p:sp>
        <p:nvSpPr>
          <p:cNvPr id="355" name="Title 5"/>
          <p:cNvSpPr txBox="1"/>
          <p:nvPr>
            <p:ph type="title"/>
          </p:nvPr>
        </p:nvSpPr>
        <p:spPr>
          <a:xfrm>
            <a:off x="628650" y="365125"/>
            <a:ext cx="7886700" cy="1325563"/>
          </a:xfrm>
          <a:prstGeom prst="rect">
            <a:avLst/>
          </a:prstGeom>
        </p:spPr>
        <p:txBody>
          <a:bodyPr/>
          <a:lstStyle/>
          <a:p>
            <a:pPr/>
            <a:r>
              <a:t>Set Clear Expectations</a:t>
            </a:r>
          </a:p>
        </p:txBody>
      </p:sp>
      <p:sp>
        <p:nvSpPr>
          <p:cNvPr id="356" name="Slide Number Placeholder 4"/>
          <p:cNvSpPr txBox="1"/>
          <p:nvPr>
            <p:ph type="sldNum" sz="quarter" idx="2"/>
          </p:nvPr>
        </p:nvSpPr>
        <p:spPr>
          <a:xfrm>
            <a:off x="8282473" y="6424657"/>
            <a:ext cx="232877" cy="22851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1000">
                <a:solidFill>
                  <a:srgbClr val="808080"/>
                </a:solidFill>
              </a:defRPr>
            </a:lvl1pPr>
          </a:lstStyle>
          <a:p>
            <a:pPr/>
            <a:fld id="{86CB4B4D-7CA3-9044-876B-883B54F8677D}" type="slidenum"/>
          </a:p>
        </p:txBody>
      </p:sp>
      <p:grpSp>
        <p:nvGrpSpPr>
          <p:cNvPr id="388" name="Content Placeholder 6"/>
          <p:cNvGrpSpPr/>
          <p:nvPr/>
        </p:nvGrpSpPr>
        <p:grpSpPr>
          <a:xfrm>
            <a:off x="628650" y="2544961"/>
            <a:ext cx="7689531" cy="2912664"/>
            <a:chOff x="0" y="0"/>
            <a:chExt cx="7689530" cy="2912663"/>
          </a:xfrm>
        </p:grpSpPr>
        <p:sp>
          <p:nvSpPr>
            <p:cNvPr id="357" name="Rectangle"/>
            <p:cNvSpPr/>
            <p:nvPr/>
          </p:nvSpPr>
          <p:spPr>
            <a:xfrm>
              <a:off x="985837" y="384109"/>
              <a:ext cx="788671" cy="12701"/>
            </a:xfrm>
            <a:prstGeom prst="rect">
              <a:avLst/>
            </a:prstGeom>
            <a:solidFill>
              <a:srgbClr val="F8D6CC">
                <a:alpha val="90000"/>
              </a:srgbClr>
            </a:solidFill>
            <a:ln w="12700" cap="flat">
              <a:solidFill>
                <a:srgbClr val="F8D6CC">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sp>
          <p:nvSpPr>
            <p:cNvPr id="358" name="Chevron"/>
            <p:cNvSpPr/>
            <p:nvPr/>
          </p:nvSpPr>
          <p:spPr>
            <a:xfrm>
              <a:off x="1821826" y="324211"/>
              <a:ext cx="90698" cy="170235"/>
            </a:xfrm>
            <a:prstGeom prst="chevron">
              <a:avLst>
                <a:gd name="adj" fmla="val 90000"/>
              </a:avLst>
            </a:prstGeom>
            <a:solidFill>
              <a:srgbClr val="F6D6CD">
                <a:alpha val="90000"/>
              </a:srgbClr>
            </a:solidFill>
            <a:ln w="12700" cap="flat">
              <a:solidFill>
                <a:srgbClr val="F6D6CD">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grpSp>
          <p:nvGrpSpPr>
            <p:cNvPr id="361" name="Group"/>
            <p:cNvGrpSpPr/>
            <p:nvPr/>
          </p:nvGrpSpPr>
          <p:grpSpPr>
            <a:xfrm>
              <a:off x="496793" y="0"/>
              <a:ext cx="780922" cy="780921"/>
              <a:chOff x="0" y="0"/>
              <a:chExt cx="780920" cy="780920"/>
            </a:xfrm>
          </p:grpSpPr>
          <p:sp>
            <p:nvSpPr>
              <p:cNvPr id="359" name="Circle"/>
              <p:cNvSpPr/>
              <p:nvPr/>
            </p:nvSpPr>
            <p:spPr>
              <a:xfrm>
                <a:off x="-1" y="-1"/>
                <a:ext cx="780922" cy="780922"/>
              </a:xfrm>
              <a:prstGeom prst="ellipse">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defTabSz="1555750">
                  <a:lnSpc>
                    <a:spcPct val="90000"/>
                  </a:lnSpc>
                  <a:spcBef>
                    <a:spcPts val="1100"/>
                  </a:spcBef>
                  <a:defRPr sz="2800">
                    <a:solidFill>
                      <a:srgbClr val="FFFFFF"/>
                    </a:solidFill>
                  </a:defRPr>
                </a:pPr>
              </a:p>
            </p:txBody>
          </p:sp>
          <p:sp>
            <p:nvSpPr>
              <p:cNvPr id="360" name="1"/>
              <p:cNvSpPr txBox="1"/>
              <p:nvPr/>
            </p:nvSpPr>
            <p:spPr>
              <a:xfrm>
                <a:off x="114362" y="136156"/>
                <a:ext cx="552194" cy="50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304" tIns="30304" rIns="30304" bIns="30304" numCol="1" anchor="ctr">
                <a:spAutoFit/>
              </a:bodyPr>
              <a:lstStyle>
                <a:lvl1pPr algn="ctr" defTabSz="1555750">
                  <a:lnSpc>
                    <a:spcPct val="90000"/>
                  </a:lnSpc>
                  <a:spcBef>
                    <a:spcPts val="1400"/>
                  </a:spcBef>
                  <a:defRPr sz="3500">
                    <a:solidFill>
                      <a:srgbClr val="FFFFFF"/>
                    </a:solidFill>
                  </a:defRPr>
                </a:lvl1pPr>
              </a:lstStyle>
              <a:p>
                <a:pPr/>
                <a:r>
                  <a:t>1</a:t>
                </a:r>
              </a:p>
            </p:txBody>
          </p:sp>
        </p:grpSp>
        <p:grpSp>
          <p:nvGrpSpPr>
            <p:cNvPr id="364" name="Group"/>
            <p:cNvGrpSpPr/>
            <p:nvPr/>
          </p:nvGrpSpPr>
          <p:grpSpPr>
            <a:xfrm>
              <a:off x="0" y="946403"/>
              <a:ext cx="1774507" cy="1965601"/>
              <a:chOff x="0" y="0"/>
              <a:chExt cx="1774506" cy="1965599"/>
            </a:xfrm>
          </p:grpSpPr>
          <p:sp>
            <p:nvSpPr>
              <p:cNvPr id="362" name="Shape"/>
              <p:cNvSpPr/>
              <p:nvPr/>
            </p:nvSpPr>
            <p:spPr>
              <a:xfrm>
                <a:off x="0" y="0"/>
                <a:ext cx="1774507" cy="196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0"/>
                    </a:moveTo>
                    <a:lnTo>
                      <a:pt x="6480" y="3900"/>
                    </a:lnTo>
                    <a:lnTo>
                      <a:pt x="10800" y="0"/>
                    </a:lnTo>
                    <a:lnTo>
                      <a:pt x="15120" y="3900"/>
                    </a:lnTo>
                    <a:lnTo>
                      <a:pt x="21600" y="3900"/>
                    </a:lnTo>
                    <a:lnTo>
                      <a:pt x="21600" y="21600"/>
                    </a:lnTo>
                    <a:lnTo>
                      <a:pt x="0" y="21600"/>
                    </a:lnTo>
                    <a:close/>
                  </a:path>
                </a:pathLst>
              </a:custGeom>
              <a:solidFill>
                <a:srgbClr val="F4D6CF">
                  <a:alpha val="90000"/>
                </a:srgbClr>
              </a:solidFill>
              <a:ln w="12700" cap="flat">
                <a:solidFill>
                  <a:srgbClr val="F4D6CF">
                    <a:alpha val="90000"/>
                  </a:srgbClr>
                </a:solidFill>
                <a:prstDash val="solid"/>
                <a:miter lim="800000"/>
              </a:ln>
              <a:effectLst/>
            </p:spPr>
            <p:txBody>
              <a:bodyPr wrap="square" lIns="45719" tIns="45719" rIns="45719" bIns="45719" numCol="1" anchor="t">
                <a:noAutofit/>
              </a:bodyPr>
              <a:lstStyle/>
              <a:p>
                <a:pPr defTabSz="577850">
                  <a:spcBef>
                    <a:spcPts val="400"/>
                  </a:spcBef>
                  <a:defRPr sz="2400"/>
                </a:pPr>
              </a:p>
            </p:txBody>
          </p:sp>
          <p:sp>
            <p:nvSpPr>
              <p:cNvPr id="363" name="Show…"/>
              <p:cNvSpPr txBox="1"/>
              <p:nvPr/>
            </p:nvSpPr>
            <p:spPr>
              <a:xfrm>
                <a:off x="0" y="380026"/>
                <a:ext cx="1774507" cy="14108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9974" tIns="139974" rIns="139974" bIns="139974" numCol="1" anchor="t">
                <a:spAutoFit/>
              </a:bodyPr>
              <a:lstStyle>
                <a:lvl1pPr defTabSz="1155700">
                  <a:spcBef>
                    <a:spcPts val="1000"/>
                  </a:spcBef>
                  <a:defRPr sz="2600"/>
                </a:lvl1pPr>
                <a:lvl2pPr marL="114300" indent="-114300" defTabSz="577850">
                  <a:spcBef>
                    <a:spcPts val="200"/>
                  </a:spcBef>
                  <a:buSzPct val="100000"/>
                  <a:buFont typeface="Arial"/>
                  <a:buChar char="•"/>
                  <a:defRPr sz="1300"/>
                </a:lvl2pPr>
              </a:lstStyle>
              <a:p>
                <a:pPr/>
                <a:r>
                  <a:t>Show</a:t>
                </a:r>
                <a:endParaRPr sz="2800"/>
              </a:p>
              <a:p>
                <a:pPr lvl="1"/>
                <a:r>
                  <a:t>Show the employee the method currently used</a:t>
                </a:r>
              </a:p>
            </p:txBody>
          </p:sp>
        </p:grpSp>
        <p:sp>
          <p:nvSpPr>
            <p:cNvPr id="365" name="Rectangle"/>
            <p:cNvSpPr/>
            <p:nvPr/>
          </p:nvSpPr>
          <p:spPr>
            <a:xfrm>
              <a:off x="1971674" y="384380"/>
              <a:ext cx="1774508" cy="12701"/>
            </a:xfrm>
            <a:prstGeom prst="rect">
              <a:avLst/>
            </a:prstGeom>
            <a:solidFill>
              <a:srgbClr val="F2D7D1">
                <a:alpha val="90000"/>
              </a:srgbClr>
            </a:solidFill>
            <a:ln w="12700" cap="flat">
              <a:solidFill>
                <a:srgbClr val="F2D7D1">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sp>
          <p:nvSpPr>
            <p:cNvPr id="366" name="Chevron"/>
            <p:cNvSpPr/>
            <p:nvPr/>
          </p:nvSpPr>
          <p:spPr>
            <a:xfrm>
              <a:off x="3793502" y="324436"/>
              <a:ext cx="90698" cy="170472"/>
            </a:xfrm>
            <a:prstGeom prst="chevron">
              <a:avLst>
                <a:gd name="adj" fmla="val 90000"/>
              </a:avLst>
            </a:prstGeom>
            <a:solidFill>
              <a:srgbClr val="F0D7D3">
                <a:alpha val="90000"/>
              </a:srgbClr>
            </a:solidFill>
            <a:ln w="12700" cap="flat">
              <a:solidFill>
                <a:srgbClr val="F0D7D3">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grpSp>
          <p:nvGrpSpPr>
            <p:cNvPr id="369" name="Group"/>
            <p:cNvGrpSpPr/>
            <p:nvPr/>
          </p:nvGrpSpPr>
          <p:grpSpPr>
            <a:xfrm>
              <a:off x="2468469" y="271"/>
              <a:ext cx="780921" cy="780921"/>
              <a:chOff x="0" y="0"/>
              <a:chExt cx="780920" cy="780920"/>
            </a:xfrm>
          </p:grpSpPr>
          <p:sp>
            <p:nvSpPr>
              <p:cNvPr id="367" name="Circle"/>
              <p:cNvSpPr/>
              <p:nvPr/>
            </p:nvSpPr>
            <p:spPr>
              <a:xfrm>
                <a:off x="-1" y="-1"/>
                <a:ext cx="780922" cy="780922"/>
              </a:xfrm>
              <a:prstGeom prst="ellipse">
                <a:avLst/>
              </a:prstGeom>
              <a:solidFill>
                <a:srgbClr val="D17B5C"/>
              </a:solidFill>
              <a:ln w="12700" cap="flat">
                <a:solidFill>
                  <a:srgbClr val="D17B5C"/>
                </a:solidFill>
                <a:prstDash val="solid"/>
                <a:miter lim="800000"/>
              </a:ln>
              <a:effectLst/>
            </p:spPr>
            <p:txBody>
              <a:bodyPr wrap="square" lIns="45719" tIns="45719" rIns="45719" bIns="45719" numCol="1" anchor="ctr">
                <a:noAutofit/>
              </a:bodyPr>
              <a:lstStyle/>
              <a:p>
                <a:pPr algn="ctr" defTabSz="1555750">
                  <a:lnSpc>
                    <a:spcPct val="90000"/>
                  </a:lnSpc>
                  <a:spcBef>
                    <a:spcPts val="1100"/>
                  </a:spcBef>
                  <a:defRPr sz="2800">
                    <a:solidFill>
                      <a:srgbClr val="FFFFFF"/>
                    </a:solidFill>
                  </a:defRPr>
                </a:pPr>
              </a:p>
            </p:txBody>
          </p:sp>
          <p:sp>
            <p:nvSpPr>
              <p:cNvPr id="368" name="2"/>
              <p:cNvSpPr txBox="1"/>
              <p:nvPr/>
            </p:nvSpPr>
            <p:spPr>
              <a:xfrm>
                <a:off x="114362" y="136156"/>
                <a:ext cx="552194" cy="50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304" tIns="30304" rIns="30304" bIns="30304" numCol="1" anchor="ctr">
                <a:spAutoFit/>
              </a:bodyPr>
              <a:lstStyle>
                <a:lvl1pPr algn="ctr" defTabSz="1555750">
                  <a:lnSpc>
                    <a:spcPct val="90000"/>
                  </a:lnSpc>
                  <a:spcBef>
                    <a:spcPts val="1400"/>
                  </a:spcBef>
                  <a:defRPr sz="3500">
                    <a:solidFill>
                      <a:srgbClr val="FFFFFF"/>
                    </a:solidFill>
                  </a:defRPr>
                </a:lvl1pPr>
              </a:lstStyle>
              <a:p>
                <a:pPr/>
                <a:r>
                  <a:t>2</a:t>
                </a:r>
              </a:p>
            </p:txBody>
          </p:sp>
        </p:grpSp>
        <p:grpSp>
          <p:nvGrpSpPr>
            <p:cNvPr id="372" name="Group"/>
            <p:cNvGrpSpPr/>
            <p:nvPr/>
          </p:nvGrpSpPr>
          <p:grpSpPr>
            <a:xfrm>
              <a:off x="1971674" y="947063"/>
              <a:ext cx="1774508" cy="1965601"/>
              <a:chOff x="0" y="0"/>
              <a:chExt cx="1774506" cy="1965599"/>
            </a:xfrm>
          </p:grpSpPr>
          <p:sp>
            <p:nvSpPr>
              <p:cNvPr id="370" name="Shape"/>
              <p:cNvSpPr/>
              <p:nvPr/>
            </p:nvSpPr>
            <p:spPr>
              <a:xfrm>
                <a:off x="0" y="0"/>
                <a:ext cx="1774507" cy="196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0"/>
                    </a:moveTo>
                    <a:lnTo>
                      <a:pt x="6480" y="3900"/>
                    </a:lnTo>
                    <a:lnTo>
                      <a:pt x="10800" y="0"/>
                    </a:lnTo>
                    <a:lnTo>
                      <a:pt x="15120" y="3900"/>
                    </a:lnTo>
                    <a:lnTo>
                      <a:pt x="21600" y="3900"/>
                    </a:lnTo>
                    <a:lnTo>
                      <a:pt x="21600" y="21600"/>
                    </a:lnTo>
                    <a:lnTo>
                      <a:pt x="0" y="21600"/>
                    </a:lnTo>
                    <a:close/>
                  </a:path>
                </a:pathLst>
              </a:custGeom>
              <a:solidFill>
                <a:srgbClr val="EDD8D4">
                  <a:alpha val="90000"/>
                </a:srgbClr>
              </a:solidFill>
              <a:ln w="12700" cap="flat">
                <a:solidFill>
                  <a:srgbClr val="EDD8D4">
                    <a:alpha val="90000"/>
                  </a:srgbClr>
                </a:solidFill>
                <a:prstDash val="solid"/>
                <a:miter lim="800000"/>
              </a:ln>
              <a:effectLst/>
            </p:spPr>
            <p:txBody>
              <a:bodyPr wrap="square" lIns="45719" tIns="45719" rIns="45719" bIns="45719" numCol="1" anchor="t">
                <a:noAutofit/>
              </a:bodyPr>
              <a:lstStyle/>
              <a:p>
                <a:pPr defTabSz="577850">
                  <a:spcBef>
                    <a:spcPts val="400"/>
                  </a:spcBef>
                  <a:defRPr sz="2400"/>
                </a:pPr>
              </a:p>
            </p:txBody>
          </p:sp>
          <p:sp>
            <p:nvSpPr>
              <p:cNvPr id="371" name="Show…"/>
              <p:cNvSpPr txBox="1"/>
              <p:nvPr/>
            </p:nvSpPr>
            <p:spPr>
              <a:xfrm>
                <a:off x="0" y="380026"/>
                <a:ext cx="1774507" cy="14108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9974" tIns="139974" rIns="139974" bIns="139974" numCol="1" anchor="t">
                <a:spAutoFit/>
              </a:bodyPr>
              <a:lstStyle>
                <a:lvl1pPr defTabSz="1155700">
                  <a:spcBef>
                    <a:spcPts val="1000"/>
                  </a:spcBef>
                  <a:defRPr sz="2600"/>
                </a:lvl1pPr>
                <a:lvl2pPr marL="114300" indent="-114300" defTabSz="577850">
                  <a:spcBef>
                    <a:spcPts val="200"/>
                  </a:spcBef>
                  <a:buSzPct val="100000"/>
                  <a:buFont typeface="Arial"/>
                  <a:buChar char="•"/>
                  <a:defRPr sz="1300"/>
                </a:lvl2pPr>
              </a:lstStyle>
              <a:p>
                <a:pPr/>
                <a:r>
                  <a:t>Show</a:t>
                </a:r>
                <a:endParaRPr sz="2800"/>
              </a:p>
              <a:p>
                <a:pPr lvl="1"/>
                <a:r>
                  <a:t>Show what the desired result is to look like</a:t>
                </a:r>
              </a:p>
            </p:txBody>
          </p:sp>
        </p:grpSp>
        <p:sp>
          <p:nvSpPr>
            <p:cNvPr id="373" name="Rectangle"/>
            <p:cNvSpPr/>
            <p:nvPr/>
          </p:nvSpPr>
          <p:spPr>
            <a:xfrm>
              <a:off x="3943350" y="384380"/>
              <a:ext cx="1774507" cy="12701"/>
            </a:xfrm>
            <a:prstGeom prst="rect">
              <a:avLst/>
            </a:prstGeom>
            <a:solidFill>
              <a:srgbClr val="EBD9D6">
                <a:alpha val="90000"/>
              </a:srgbClr>
            </a:solidFill>
            <a:ln w="12700" cap="flat">
              <a:solidFill>
                <a:srgbClr val="EBD9D6">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sp>
          <p:nvSpPr>
            <p:cNvPr id="374" name="Chevron"/>
            <p:cNvSpPr/>
            <p:nvPr/>
          </p:nvSpPr>
          <p:spPr>
            <a:xfrm>
              <a:off x="5765177" y="324436"/>
              <a:ext cx="90698" cy="170472"/>
            </a:xfrm>
            <a:prstGeom prst="chevron">
              <a:avLst>
                <a:gd name="adj" fmla="val 90000"/>
              </a:avLst>
            </a:prstGeom>
            <a:solidFill>
              <a:srgbClr val="E9DAD8">
                <a:alpha val="90000"/>
              </a:srgbClr>
            </a:solidFill>
            <a:ln w="12700" cap="flat">
              <a:solidFill>
                <a:srgbClr val="E9DAD8">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grpSp>
          <p:nvGrpSpPr>
            <p:cNvPr id="377" name="Group"/>
            <p:cNvGrpSpPr/>
            <p:nvPr/>
          </p:nvGrpSpPr>
          <p:grpSpPr>
            <a:xfrm>
              <a:off x="4440144" y="271"/>
              <a:ext cx="780921" cy="780921"/>
              <a:chOff x="0" y="0"/>
              <a:chExt cx="780920" cy="780920"/>
            </a:xfrm>
          </p:grpSpPr>
          <p:sp>
            <p:nvSpPr>
              <p:cNvPr id="375" name="Circle"/>
              <p:cNvSpPr/>
              <p:nvPr/>
            </p:nvSpPr>
            <p:spPr>
              <a:xfrm>
                <a:off x="-1" y="-1"/>
                <a:ext cx="780922" cy="780922"/>
              </a:xfrm>
              <a:prstGeom prst="ellipse">
                <a:avLst/>
              </a:prstGeom>
              <a:solidFill>
                <a:srgbClr val="B98A82"/>
              </a:solidFill>
              <a:ln w="12700" cap="flat">
                <a:solidFill>
                  <a:srgbClr val="B98A82"/>
                </a:solidFill>
                <a:prstDash val="solid"/>
                <a:miter lim="800000"/>
              </a:ln>
              <a:effectLst/>
            </p:spPr>
            <p:txBody>
              <a:bodyPr wrap="square" lIns="45719" tIns="45719" rIns="45719" bIns="45719" numCol="1" anchor="ctr">
                <a:noAutofit/>
              </a:bodyPr>
              <a:lstStyle/>
              <a:p>
                <a:pPr algn="ctr" defTabSz="1555750">
                  <a:lnSpc>
                    <a:spcPct val="90000"/>
                  </a:lnSpc>
                  <a:spcBef>
                    <a:spcPts val="1100"/>
                  </a:spcBef>
                  <a:defRPr sz="2800">
                    <a:solidFill>
                      <a:srgbClr val="FFFFFF"/>
                    </a:solidFill>
                  </a:defRPr>
                </a:pPr>
              </a:p>
            </p:txBody>
          </p:sp>
          <p:sp>
            <p:nvSpPr>
              <p:cNvPr id="376" name="3"/>
              <p:cNvSpPr txBox="1"/>
              <p:nvPr/>
            </p:nvSpPr>
            <p:spPr>
              <a:xfrm>
                <a:off x="114362" y="136156"/>
                <a:ext cx="552194" cy="50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304" tIns="30304" rIns="30304" bIns="30304" numCol="1" anchor="ctr">
                <a:spAutoFit/>
              </a:bodyPr>
              <a:lstStyle>
                <a:lvl1pPr algn="ctr" defTabSz="1555750">
                  <a:lnSpc>
                    <a:spcPct val="90000"/>
                  </a:lnSpc>
                  <a:spcBef>
                    <a:spcPts val="1400"/>
                  </a:spcBef>
                  <a:defRPr sz="3500">
                    <a:solidFill>
                      <a:srgbClr val="FFFFFF"/>
                    </a:solidFill>
                  </a:defRPr>
                </a:lvl1pPr>
              </a:lstStyle>
              <a:p>
                <a:pPr/>
                <a:r>
                  <a:t>3</a:t>
                </a:r>
              </a:p>
            </p:txBody>
          </p:sp>
        </p:grpSp>
        <p:grpSp>
          <p:nvGrpSpPr>
            <p:cNvPr id="380" name="Group"/>
            <p:cNvGrpSpPr/>
            <p:nvPr/>
          </p:nvGrpSpPr>
          <p:grpSpPr>
            <a:xfrm>
              <a:off x="3943350" y="947063"/>
              <a:ext cx="1774507" cy="1965601"/>
              <a:chOff x="0" y="0"/>
              <a:chExt cx="1774506" cy="1965599"/>
            </a:xfrm>
          </p:grpSpPr>
          <p:sp>
            <p:nvSpPr>
              <p:cNvPr id="378" name="Shape"/>
              <p:cNvSpPr/>
              <p:nvPr/>
            </p:nvSpPr>
            <p:spPr>
              <a:xfrm>
                <a:off x="0" y="0"/>
                <a:ext cx="1774507" cy="196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0"/>
                    </a:moveTo>
                    <a:lnTo>
                      <a:pt x="6480" y="3900"/>
                    </a:lnTo>
                    <a:lnTo>
                      <a:pt x="10800" y="0"/>
                    </a:lnTo>
                    <a:lnTo>
                      <a:pt x="15120" y="3900"/>
                    </a:lnTo>
                    <a:lnTo>
                      <a:pt x="21600" y="3900"/>
                    </a:lnTo>
                    <a:lnTo>
                      <a:pt x="21600" y="21600"/>
                    </a:lnTo>
                    <a:lnTo>
                      <a:pt x="0" y="21600"/>
                    </a:lnTo>
                    <a:close/>
                  </a:path>
                </a:pathLst>
              </a:custGeom>
              <a:solidFill>
                <a:srgbClr val="E7DBDA">
                  <a:alpha val="90000"/>
                </a:srgbClr>
              </a:solidFill>
              <a:ln w="12700" cap="flat">
                <a:solidFill>
                  <a:srgbClr val="E7DBDA">
                    <a:alpha val="90000"/>
                  </a:srgbClr>
                </a:solidFill>
                <a:prstDash val="solid"/>
                <a:miter lim="800000"/>
              </a:ln>
              <a:effectLst/>
            </p:spPr>
            <p:txBody>
              <a:bodyPr wrap="square" lIns="45719" tIns="45719" rIns="45719" bIns="45719" numCol="1" anchor="t">
                <a:noAutofit/>
              </a:bodyPr>
              <a:lstStyle/>
              <a:p>
                <a:pPr defTabSz="577850">
                  <a:spcBef>
                    <a:spcPts val="400"/>
                  </a:spcBef>
                  <a:defRPr sz="2400"/>
                </a:pPr>
              </a:p>
            </p:txBody>
          </p:sp>
          <p:sp>
            <p:nvSpPr>
              <p:cNvPr id="379" name="Give…"/>
              <p:cNvSpPr txBox="1"/>
              <p:nvPr/>
            </p:nvSpPr>
            <p:spPr>
              <a:xfrm>
                <a:off x="0" y="380026"/>
                <a:ext cx="1774507" cy="14108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9974" tIns="139974" rIns="139974" bIns="139974" numCol="1" anchor="t">
                <a:spAutoFit/>
              </a:bodyPr>
              <a:lstStyle>
                <a:lvl1pPr defTabSz="1155700">
                  <a:spcBef>
                    <a:spcPts val="1000"/>
                  </a:spcBef>
                  <a:defRPr sz="2600"/>
                </a:lvl1pPr>
                <a:lvl2pPr marL="114300" indent="-114300" defTabSz="577850">
                  <a:spcBef>
                    <a:spcPts val="200"/>
                  </a:spcBef>
                  <a:buSzPct val="100000"/>
                  <a:buFont typeface="Arial"/>
                  <a:buChar char="•"/>
                  <a:defRPr sz="1300"/>
                </a:lvl2pPr>
              </a:lstStyle>
              <a:p>
                <a:pPr/>
                <a:r>
                  <a:t>Give</a:t>
                </a:r>
                <a:endParaRPr sz="2800"/>
              </a:p>
              <a:p>
                <a:pPr lvl="1"/>
                <a:r>
                  <a:t>Give them the flexibility to change the process</a:t>
                </a:r>
              </a:p>
            </p:txBody>
          </p:sp>
        </p:grpSp>
        <p:sp>
          <p:nvSpPr>
            <p:cNvPr id="381" name="Rectangle"/>
            <p:cNvSpPr/>
            <p:nvPr/>
          </p:nvSpPr>
          <p:spPr>
            <a:xfrm>
              <a:off x="5915023" y="384380"/>
              <a:ext cx="887254" cy="12701"/>
            </a:xfrm>
            <a:prstGeom prst="rect">
              <a:avLst/>
            </a:prstGeom>
            <a:solidFill>
              <a:srgbClr val="E5DCDC">
                <a:alpha val="90000"/>
              </a:srgbClr>
            </a:solidFill>
            <a:ln w="12700" cap="flat">
              <a:solidFill>
                <a:srgbClr val="E5DCDC">
                  <a:alpha val="90000"/>
                </a:srgbClr>
              </a:solidFill>
              <a:prstDash val="solid"/>
              <a:miter lim="800000"/>
            </a:ln>
            <a:effectLst/>
          </p:spPr>
          <p:txBody>
            <a:bodyPr wrap="square" lIns="45719" tIns="45719" rIns="45719" bIns="45719" numCol="1" anchor="t">
              <a:noAutofit/>
            </a:bodyPr>
            <a:lstStyle/>
            <a:p>
              <a:pPr>
                <a:lnSpc>
                  <a:spcPct val="90000"/>
                </a:lnSpc>
                <a:spcBef>
                  <a:spcPts val="1000"/>
                </a:spcBef>
                <a:defRPr sz="2800"/>
              </a:pPr>
            </a:p>
          </p:txBody>
        </p:sp>
        <p:grpSp>
          <p:nvGrpSpPr>
            <p:cNvPr id="384" name="Group"/>
            <p:cNvGrpSpPr/>
            <p:nvPr/>
          </p:nvGrpSpPr>
          <p:grpSpPr>
            <a:xfrm>
              <a:off x="6411819" y="271"/>
              <a:ext cx="780921" cy="780921"/>
              <a:chOff x="0" y="0"/>
              <a:chExt cx="780920" cy="780920"/>
            </a:xfrm>
          </p:grpSpPr>
          <p:sp>
            <p:nvSpPr>
              <p:cNvPr id="382" name="Circle"/>
              <p:cNvSpPr/>
              <p:nvPr/>
            </p:nvSpPr>
            <p:spPr>
              <a:xfrm>
                <a:off x="-1" y="-1"/>
                <a:ext cx="780922" cy="780922"/>
              </a:xfrm>
              <a:prstGeom prst="ellipse">
                <a:avLst/>
              </a:prstGeom>
              <a:solidFill>
                <a:schemeClr val="accent3"/>
              </a:solidFill>
              <a:ln w="12700" cap="flat">
                <a:solidFill>
                  <a:schemeClr val="accent3"/>
                </a:solidFill>
                <a:prstDash val="solid"/>
                <a:miter lim="800000"/>
              </a:ln>
              <a:effectLst/>
            </p:spPr>
            <p:txBody>
              <a:bodyPr wrap="square" lIns="45719" tIns="45719" rIns="45719" bIns="45719" numCol="1" anchor="ctr">
                <a:noAutofit/>
              </a:bodyPr>
              <a:lstStyle/>
              <a:p>
                <a:pPr algn="ctr" defTabSz="1555750">
                  <a:lnSpc>
                    <a:spcPct val="90000"/>
                  </a:lnSpc>
                  <a:spcBef>
                    <a:spcPts val="1100"/>
                  </a:spcBef>
                  <a:defRPr sz="2800">
                    <a:solidFill>
                      <a:srgbClr val="FFFFFF"/>
                    </a:solidFill>
                  </a:defRPr>
                </a:pPr>
              </a:p>
            </p:txBody>
          </p:sp>
          <p:sp>
            <p:nvSpPr>
              <p:cNvPr id="383" name="4"/>
              <p:cNvSpPr txBox="1"/>
              <p:nvPr/>
            </p:nvSpPr>
            <p:spPr>
              <a:xfrm>
                <a:off x="114363" y="136156"/>
                <a:ext cx="552194" cy="50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304" tIns="30304" rIns="30304" bIns="30304" numCol="1" anchor="ctr">
                <a:spAutoFit/>
              </a:bodyPr>
              <a:lstStyle>
                <a:lvl1pPr algn="ctr" defTabSz="1555750">
                  <a:lnSpc>
                    <a:spcPct val="90000"/>
                  </a:lnSpc>
                  <a:spcBef>
                    <a:spcPts val="1400"/>
                  </a:spcBef>
                  <a:defRPr sz="3500">
                    <a:solidFill>
                      <a:srgbClr val="FFFFFF"/>
                    </a:solidFill>
                  </a:defRPr>
                </a:lvl1pPr>
              </a:lstStyle>
              <a:p>
                <a:pPr/>
                <a:r>
                  <a:t>4</a:t>
                </a:r>
              </a:p>
            </p:txBody>
          </p:sp>
        </p:grpSp>
        <p:grpSp>
          <p:nvGrpSpPr>
            <p:cNvPr id="387" name="Group"/>
            <p:cNvGrpSpPr/>
            <p:nvPr/>
          </p:nvGrpSpPr>
          <p:grpSpPr>
            <a:xfrm>
              <a:off x="5915023" y="947063"/>
              <a:ext cx="1774508" cy="1965601"/>
              <a:chOff x="0" y="0"/>
              <a:chExt cx="1774506" cy="1965599"/>
            </a:xfrm>
          </p:grpSpPr>
          <p:sp>
            <p:nvSpPr>
              <p:cNvPr id="385" name="Shape"/>
              <p:cNvSpPr/>
              <p:nvPr/>
            </p:nvSpPr>
            <p:spPr>
              <a:xfrm>
                <a:off x="0" y="0"/>
                <a:ext cx="1774507" cy="196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0"/>
                    </a:moveTo>
                    <a:lnTo>
                      <a:pt x="6480" y="3900"/>
                    </a:lnTo>
                    <a:lnTo>
                      <a:pt x="10800" y="0"/>
                    </a:lnTo>
                    <a:lnTo>
                      <a:pt x="15120" y="3900"/>
                    </a:lnTo>
                    <a:lnTo>
                      <a:pt x="21600" y="3900"/>
                    </a:lnTo>
                    <a:lnTo>
                      <a:pt x="21600" y="21600"/>
                    </a:lnTo>
                    <a:lnTo>
                      <a:pt x="0" y="21600"/>
                    </a:lnTo>
                    <a:close/>
                  </a:path>
                </a:pathLst>
              </a:custGeom>
              <a:solidFill>
                <a:srgbClr val="E0E0E0">
                  <a:alpha val="90000"/>
                </a:srgbClr>
              </a:solidFill>
              <a:ln w="12700" cap="flat">
                <a:solidFill>
                  <a:srgbClr val="E0E0E0">
                    <a:alpha val="90000"/>
                  </a:srgbClr>
                </a:solidFill>
                <a:prstDash val="solid"/>
                <a:miter lim="800000"/>
              </a:ln>
              <a:effectLst/>
            </p:spPr>
            <p:txBody>
              <a:bodyPr wrap="square" lIns="45719" tIns="45719" rIns="45719" bIns="45719" numCol="1" anchor="t">
                <a:noAutofit/>
              </a:bodyPr>
              <a:lstStyle/>
              <a:p>
                <a:pPr defTabSz="577850">
                  <a:spcBef>
                    <a:spcPts val="400"/>
                  </a:spcBef>
                  <a:defRPr sz="2400"/>
                </a:pPr>
              </a:p>
            </p:txBody>
          </p:sp>
          <p:sp>
            <p:nvSpPr>
              <p:cNvPr id="386" name="Give…"/>
              <p:cNvSpPr txBox="1"/>
              <p:nvPr/>
            </p:nvSpPr>
            <p:spPr>
              <a:xfrm>
                <a:off x="0" y="380026"/>
                <a:ext cx="1774507" cy="14108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9974" tIns="139974" rIns="139974" bIns="139974" numCol="1" anchor="t">
                <a:spAutoFit/>
              </a:bodyPr>
              <a:lstStyle>
                <a:lvl1pPr defTabSz="1155700">
                  <a:spcBef>
                    <a:spcPts val="1000"/>
                  </a:spcBef>
                  <a:defRPr sz="2600"/>
                </a:lvl1pPr>
                <a:lvl2pPr marL="114300" indent="-114300" defTabSz="577850">
                  <a:spcBef>
                    <a:spcPts val="200"/>
                  </a:spcBef>
                  <a:buSzPct val="100000"/>
                  <a:buFont typeface="Arial"/>
                  <a:buChar char="•"/>
                  <a:defRPr sz="1300"/>
                </a:lvl2pPr>
              </a:lstStyle>
              <a:p>
                <a:pPr/>
                <a:r>
                  <a:t>Give</a:t>
                </a:r>
                <a:endParaRPr sz="2800"/>
              </a:p>
              <a:p>
                <a:pPr lvl="1"/>
                <a:r>
                  <a:t>Give them some space to be successful</a:t>
                </a:r>
              </a:p>
            </p:txBody>
          </p:sp>
        </p:grpSp>
      </p:gr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90" name="Rectangle 11"/>
          <p:cNvSpPr/>
          <p:nvPr/>
        </p:nvSpPr>
        <p:spPr>
          <a:xfrm>
            <a:off x="-1" y="0"/>
            <a:ext cx="9141715"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91" name="Title 1"/>
          <p:cNvSpPr txBox="1"/>
          <p:nvPr>
            <p:ph type="title"/>
          </p:nvPr>
        </p:nvSpPr>
        <p:spPr>
          <a:xfrm>
            <a:off x="628650" y="557187"/>
            <a:ext cx="7886700" cy="1133501"/>
          </a:xfrm>
          <a:prstGeom prst="rect">
            <a:avLst/>
          </a:prstGeom>
        </p:spPr>
        <p:txBody>
          <a:bodyPr/>
          <a:lstStyle>
            <a:lvl1pPr>
              <a:defRPr sz="4200"/>
            </a:lvl1pPr>
          </a:lstStyle>
          <a:p>
            <a:pPr/>
            <a:r>
              <a:t>Set Goals and Celebrate Milestones</a:t>
            </a:r>
          </a:p>
        </p:txBody>
      </p:sp>
      <p:sp>
        <p:nvSpPr>
          <p:cNvPr id="392" name="Slide Number Placeholder 4"/>
          <p:cNvSpPr txBox="1"/>
          <p:nvPr>
            <p:ph type="sldNum" sz="quarter" idx="2"/>
          </p:nvPr>
        </p:nvSpPr>
        <p:spPr>
          <a:xfrm>
            <a:off x="8256726" y="6414760"/>
            <a:ext cx="258624"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lvl1pPr>
          </a:lstStyle>
          <a:p>
            <a:pPr/>
            <a:fld id="{86CB4B4D-7CA3-9044-876B-883B54F8677D}" type="slidenum"/>
          </a:p>
        </p:txBody>
      </p:sp>
      <p:grpSp>
        <p:nvGrpSpPr>
          <p:cNvPr id="406" name="Content Placeholder 2"/>
          <p:cNvGrpSpPr/>
          <p:nvPr/>
        </p:nvGrpSpPr>
        <p:grpSpPr>
          <a:xfrm>
            <a:off x="628650" y="1832729"/>
            <a:ext cx="7886700" cy="4386948"/>
            <a:chOff x="0" y="0"/>
            <a:chExt cx="7886700" cy="4386947"/>
          </a:xfrm>
        </p:grpSpPr>
        <p:sp>
          <p:nvSpPr>
            <p:cNvPr id="393" name="Rounded Rectangle"/>
            <p:cNvSpPr/>
            <p:nvPr/>
          </p:nvSpPr>
          <p:spPr>
            <a:xfrm>
              <a:off x="0" y="0"/>
              <a:ext cx="7886700" cy="914671"/>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394" name="Square"/>
            <p:cNvSpPr/>
            <p:nvPr/>
          </p:nvSpPr>
          <p:spPr>
            <a:xfrm>
              <a:off x="276687" y="205801"/>
              <a:ext cx="503068" cy="503068"/>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395" name="Identify outcome"/>
            <p:cNvSpPr txBox="1"/>
            <p:nvPr/>
          </p:nvSpPr>
          <p:spPr>
            <a:xfrm>
              <a:off x="1056444" y="213564"/>
              <a:ext cx="6829223" cy="487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802" tIns="96802" rIns="96802" bIns="96802" numCol="1" anchor="ctr">
              <a:spAutoFit/>
            </a:bodyPr>
            <a:lstStyle>
              <a:lvl1pPr defTabSz="977900">
                <a:spcBef>
                  <a:spcPts val="900"/>
                </a:spcBef>
                <a:defRPr sz="2200"/>
              </a:lvl1pPr>
            </a:lstStyle>
            <a:p>
              <a:pPr/>
              <a:r>
                <a:t>Identify outcome</a:t>
              </a:r>
            </a:p>
          </p:txBody>
        </p:sp>
        <p:sp>
          <p:nvSpPr>
            <p:cNvPr id="396" name="Rounded Rectangle"/>
            <p:cNvSpPr/>
            <p:nvPr/>
          </p:nvSpPr>
          <p:spPr>
            <a:xfrm>
              <a:off x="0" y="1143337"/>
              <a:ext cx="7886700" cy="914672"/>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397" name="Square"/>
            <p:cNvSpPr/>
            <p:nvPr/>
          </p:nvSpPr>
          <p:spPr>
            <a:xfrm>
              <a:off x="276687" y="1349138"/>
              <a:ext cx="503068" cy="503069"/>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398" name="Set short- and long-term goals and milestones"/>
            <p:cNvSpPr txBox="1"/>
            <p:nvPr/>
          </p:nvSpPr>
          <p:spPr>
            <a:xfrm>
              <a:off x="1056444" y="1356902"/>
              <a:ext cx="6829223" cy="487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802" tIns="96802" rIns="96802" bIns="96802" numCol="1" anchor="ctr">
              <a:spAutoFit/>
            </a:bodyPr>
            <a:lstStyle>
              <a:lvl1pPr defTabSz="977900">
                <a:spcBef>
                  <a:spcPts val="900"/>
                </a:spcBef>
                <a:defRPr sz="2200"/>
              </a:lvl1pPr>
            </a:lstStyle>
            <a:p>
              <a:pPr/>
              <a:r>
                <a:t>Set short- and long-term goals and milestones</a:t>
              </a:r>
            </a:p>
          </p:txBody>
        </p:sp>
        <p:sp>
          <p:nvSpPr>
            <p:cNvPr id="399" name="Rounded Rectangle"/>
            <p:cNvSpPr/>
            <p:nvPr/>
          </p:nvSpPr>
          <p:spPr>
            <a:xfrm>
              <a:off x="0" y="2286675"/>
              <a:ext cx="7886700" cy="914671"/>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00" name="Square"/>
            <p:cNvSpPr/>
            <p:nvPr/>
          </p:nvSpPr>
          <p:spPr>
            <a:xfrm>
              <a:off x="276687" y="2492476"/>
              <a:ext cx="503068" cy="503069"/>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01" name="Celebrate wins along the way"/>
            <p:cNvSpPr txBox="1"/>
            <p:nvPr/>
          </p:nvSpPr>
          <p:spPr>
            <a:xfrm>
              <a:off x="1056444" y="2500240"/>
              <a:ext cx="6829223" cy="487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802" tIns="96802" rIns="96802" bIns="96802" numCol="1" anchor="ctr">
              <a:spAutoFit/>
            </a:bodyPr>
            <a:lstStyle>
              <a:lvl1pPr defTabSz="977900">
                <a:spcBef>
                  <a:spcPts val="900"/>
                </a:spcBef>
                <a:defRPr sz="2200"/>
              </a:lvl1pPr>
            </a:lstStyle>
            <a:p>
              <a:pPr/>
              <a:r>
                <a:t>Celebrate wins along the way</a:t>
              </a:r>
            </a:p>
          </p:txBody>
        </p:sp>
        <p:sp>
          <p:nvSpPr>
            <p:cNvPr id="402" name="Rounded Rectangle"/>
            <p:cNvSpPr/>
            <p:nvPr/>
          </p:nvSpPr>
          <p:spPr>
            <a:xfrm>
              <a:off x="0" y="3430014"/>
              <a:ext cx="7886700" cy="914671"/>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03" name="Square"/>
            <p:cNvSpPr/>
            <p:nvPr/>
          </p:nvSpPr>
          <p:spPr>
            <a:xfrm>
              <a:off x="276687" y="3635815"/>
              <a:ext cx="503068" cy="503069"/>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04" name="Ways to celebrate"/>
            <p:cNvSpPr txBox="1"/>
            <p:nvPr/>
          </p:nvSpPr>
          <p:spPr>
            <a:xfrm>
              <a:off x="1056444" y="3643578"/>
              <a:ext cx="3549016" cy="4875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802" tIns="96802" rIns="96802" bIns="96802" numCol="1" anchor="ctr">
              <a:spAutoFit/>
            </a:bodyPr>
            <a:lstStyle>
              <a:lvl1pPr defTabSz="977900">
                <a:spcBef>
                  <a:spcPts val="900"/>
                </a:spcBef>
                <a:defRPr sz="2200"/>
              </a:lvl1pPr>
            </a:lstStyle>
            <a:p>
              <a:pPr/>
              <a:r>
                <a:t>Ways to celebrate</a:t>
              </a:r>
            </a:p>
          </p:txBody>
        </p:sp>
        <p:sp>
          <p:nvSpPr>
            <p:cNvPr id="405" name="Emails or notes of encouragement…"/>
            <p:cNvSpPr txBox="1"/>
            <p:nvPr/>
          </p:nvSpPr>
          <p:spPr>
            <a:xfrm>
              <a:off x="4605458" y="3387751"/>
              <a:ext cx="3280209" cy="999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802" tIns="96802" rIns="96802" bIns="96802" numCol="1" anchor="ctr">
              <a:spAutoFit/>
            </a:bodyPr>
            <a:lstStyle/>
            <a:p>
              <a:pPr defTabSz="488950">
                <a:spcBef>
                  <a:spcPts val="400"/>
                </a:spcBef>
                <a:defRPr sz="1100"/>
              </a:pPr>
              <a:r>
                <a:t>Emails or notes of encouragement</a:t>
              </a:r>
              <a:endParaRPr sz="2800"/>
            </a:p>
            <a:p>
              <a:pPr defTabSz="488950">
                <a:spcBef>
                  <a:spcPts val="400"/>
                </a:spcBef>
                <a:defRPr sz="1100"/>
              </a:pPr>
              <a:r>
                <a:t>Recognition at staff meetings</a:t>
              </a:r>
              <a:endParaRPr sz="2800"/>
            </a:p>
            <a:p>
              <a:pPr defTabSz="488950">
                <a:spcBef>
                  <a:spcPts val="400"/>
                </a:spcBef>
                <a:defRPr sz="1100"/>
              </a:pPr>
              <a:r>
                <a:t>Afternoon off upon completion</a:t>
              </a:r>
              <a:endParaRPr sz="2800"/>
            </a:p>
            <a:p>
              <a:pPr defTabSz="488950">
                <a:spcBef>
                  <a:spcPts val="400"/>
                </a:spcBef>
                <a:defRPr sz="1100"/>
              </a:pPr>
              <a:r>
                <a:t>Praise early, often and publicly </a:t>
              </a:r>
            </a:p>
          </p:txBody>
        </p:sp>
      </p:gr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08" name="Rectangle 13"/>
          <p:cNvSpPr/>
          <p:nvPr/>
        </p:nvSpPr>
        <p:spPr>
          <a:xfrm>
            <a:off x="-1" y="0"/>
            <a:ext cx="9141716"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09" name="Title 1"/>
          <p:cNvSpPr txBox="1"/>
          <p:nvPr>
            <p:ph type="title"/>
          </p:nvPr>
        </p:nvSpPr>
        <p:spPr>
          <a:xfrm>
            <a:off x="476249" y="640822"/>
            <a:ext cx="2563996" cy="5583149"/>
          </a:xfrm>
          <a:prstGeom prst="rect">
            <a:avLst/>
          </a:prstGeom>
        </p:spPr>
        <p:txBody>
          <a:bodyPr/>
          <a:lstStyle/>
          <a:p>
            <a:pPr/>
            <a:r>
              <a:t>Monitor Progress</a:t>
            </a:r>
          </a:p>
        </p:txBody>
      </p:sp>
      <p:grpSp>
        <p:nvGrpSpPr>
          <p:cNvPr id="412" name="sketch line"/>
          <p:cNvGrpSpPr/>
          <p:nvPr/>
        </p:nvGrpSpPr>
        <p:grpSpPr>
          <a:xfrm>
            <a:off x="3221288" y="766342"/>
            <a:ext cx="62152" cy="5410848"/>
            <a:chOff x="0" y="0"/>
            <a:chExt cx="62150" cy="5410847"/>
          </a:xfrm>
        </p:grpSpPr>
        <p:sp>
          <p:nvSpPr>
            <p:cNvPr id="410" name="Shape"/>
            <p:cNvSpPr/>
            <p:nvPr/>
          </p:nvSpPr>
          <p:spPr>
            <a:xfrm rot="5400000">
              <a:off x="-2673858" y="2674839"/>
              <a:ext cx="5410489" cy="61528"/>
            </a:xfrm>
            <a:custGeom>
              <a:avLst/>
              <a:gdLst/>
              <a:ahLst/>
              <a:cxnLst>
                <a:cxn ang="0">
                  <a:pos x="wd2" y="hd2"/>
                </a:cxn>
                <a:cxn ang="5400000">
                  <a:pos x="wd2" y="hd2"/>
                </a:cxn>
                <a:cxn ang="10800000">
                  <a:pos x="wd2" y="hd2"/>
                </a:cxn>
                <a:cxn ang="16200000">
                  <a:pos x="wd2" y="hd2"/>
                </a:cxn>
              </a:cxnLst>
              <a:rect l="0" t="0" r="r" b="b"/>
              <a:pathLst>
                <a:path w="21597" h="12113" fill="norm" stroke="1" extrusionOk="0">
                  <a:moveTo>
                    <a:pt x="1" y="5349"/>
                  </a:moveTo>
                  <a:cubicBezTo>
                    <a:pt x="1076" y="859"/>
                    <a:pt x="1568" y="6302"/>
                    <a:pt x="2484" y="5349"/>
                  </a:cubicBezTo>
                  <a:cubicBezTo>
                    <a:pt x="3530" y="4917"/>
                    <a:pt x="4130" y="6881"/>
                    <a:pt x="4536" y="5349"/>
                  </a:cubicBezTo>
                  <a:cubicBezTo>
                    <a:pt x="4810" y="6514"/>
                    <a:pt x="6227" y="-6741"/>
                    <a:pt x="7667" y="5349"/>
                  </a:cubicBezTo>
                  <a:cubicBezTo>
                    <a:pt x="9103" y="1691"/>
                    <a:pt x="9471" y="6162"/>
                    <a:pt x="10151" y="5349"/>
                  </a:cubicBezTo>
                  <a:cubicBezTo>
                    <a:pt x="10731" y="1965"/>
                    <a:pt x="11518" y="-4773"/>
                    <a:pt x="12634" y="5349"/>
                  </a:cubicBezTo>
                  <a:cubicBezTo>
                    <a:pt x="13855" y="8527"/>
                    <a:pt x="14323" y="4500"/>
                    <a:pt x="15766" y="5349"/>
                  </a:cubicBezTo>
                  <a:cubicBezTo>
                    <a:pt x="17289" y="5638"/>
                    <a:pt x="17122" y="6399"/>
                    <a:pt x="18033" y="5349"/>
                  </a:cubicBezTo>
                  <a:cubicBezTo>
                    <a:pt x="18908" y="13600"/>
                    <a:pt x="20525" y="5436"/>
                    <a:pt x="21596" y="5349"/>
                  </a:cubicBezTo>
                  <a:cubicBezTo>
                    <a:pt x="21599" y="5927"/>
                    <a:pt x="21595" y="7284"/>
                    <a:pt x="21596" y="8049"/>
                  </a:cubicBezTo>
                  <a:cubicBezTo>
                    <a:pt x="20481" y="14859"/>
                    <a:pt x="19991" y="-4"/>
                    <a:pt x="19329" y="8049"/>
                  </a:cubicBezTo>
                  <a:cubicBezTo>
                    <a:pt x="18479" y="12924"/>
                    <a:pt x="17684" y="13986"/>
                    <a:pt x="16629" y="8049"/>
                  </a:cubicBezTo>
                  <a:cubicBezTo>
                    <a:pt x="15490" y="8701"/>
                    <a:pt x="15252" y="2945"/>
                    <a:pt x="14146" y="8049"/>
                  </a:cubicBezTo>
                  <a:cubicBezTo>
                    <a:pt x="13044" y="13162"/>
                    <a:pt x="12164" y="3622"/>
                    <a:pt x="11014" y="8049"/>
                  </a:cubicBezTo>
                  <a:cubicBezTo>
                    <a:pt x="9656" y="8879"/>
                    <a:pt x="8809" y="-1561"/>
                    <a:pt x="7883" y="8049"/>
                  </a:cubicBezTo>
                  <a:cubicBezTo>
                    <a:pt x="6948" y="12380"/>
                    <a:pt x="6384" y="12140"/>
                    <a:pt x="5615" y="8049"/>
                  </a:cubicBezTo>
                  <a:cubicBezTo>
                    <a:pt x="4777" y="6130"/>
                    <a:pt x="3747" y="12972"/>
                    <a:pt x="2916" y="8049"/>
                  </a:cubicBezTo>
                  <a:cubicBezTo>
                    <a:pt x="2093" y="10596"/>
                    <a:pt x="1342" y="1910"/>
                    <a:pt x="1" y="8049"/>
                  </a:cubicBezTo>
                  <a:cubicBezTo>
                    <a:pt x="-1" y="7169"/>
                    <a:pt x="5" y="6101"/>
                    <a:pt x="1" y="5349"/>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1" name="Shape"/>
            <p:cNvSpPr/>
            <p:nvPr/>
          </p:nvSpPr>
          <p:spPr>
            <a:xfrm rot="5400000">
              <a:off x="-2675489" y="2675488"/>
              <a:ext cx="5410622" cy="59645"/>
            </a:xfrm>
            <a:custGeom>
              <a:avLst/>
              <a:gdLst/>
              <a:ahLst/>
              <a:cxnLst>
                <a:cxn ang="0">
                  <a:pos x="wd2" y="hd2"/>
                </a:cxn>
                <a:cxn ang="5400000">
                  <a:pos x="wd2" y="hd2"/>
                </a:cxn>
                <a:cxn ang="10800000">
                  <a:pos x="wd2" y="hd2"/>
                </a:cxn>
                <a:cxn ang="16200000">
                  <a:pos x="wd2" y="hd2"/>
                </a:cxn>
              </a:cxnLst>
              <a:rect l="0" t="0" r="r" b="b"/>
              <a:pathLst>
                <a:path w="21598" h="10871" fill="norm" stroke="1" extrusionOk="0">
                  <a:moveTo>
                    <a:pt x="2" y="4495"/>
                  </a:moveTo>
                  <a:cubicBezTo>
                    <a:pt x="708" y="6098"/>
                    <a:pt x="1181" y="3799"/>
                    <a:pt x="2269" y="4495"/>
                  </a:cubicBezTo>
                  <a:cubicBezTo>
                    <a:pt x="3279" y="3071"/>
                    <a:pt x="3905" y="2804"/>
                    <a:pt x="5185" y="4495"/>
                  </a:cubicBezTo>
                  <a:cubicBezTo>
                    <a:pt x="6350" y="6872"/>
                    <a:pt x="6511" y="4490"/>
                    <a:pt x="7668" y="4495"/>
                  </a:cubicBezTo>
                  <a:cubicBezTo>
                    <a:pt x="8808" y="6388"/>
                    <a:pt x="9413" y="-614"/>
                    <a:pt x="9936" y="4495"/>
                  </a:cubicBezTo>
                  <a:cubicBezTo>
                    <a:pt x="10514" y="9165"/>
                    <a:pt x="12068" y="-3787"/>
                    <a:pt x="12851" y="4495"/>
                  </a:cubicBezTo>
                  <a:cubicBezTo>
                    <a:pt x="13815" y="16030"/>
                    <a:pt x="14554" y="9324"/>
                    <a:pt x="15551" y="4495"/>
                  </a:cubicBezTo>
                  <a:cubicBezTo>
                    <a:pt x="16473" y="4397"/>
                    <a:pt x="17496" y="-5570"/>
                    <a:pt x="18251" y="4495"/>
                  </a:cubicBezTo>
                  <a:cubicBezTo>
                    <a:pt x="19068" y="4346"/>
                    <a:pt x="20763" y="-3349"/>
                    <a:pt x="21598" y="4495"/>
                  </a:cubicBezTo>
                  <a:cubicBezTo>
                    <a:pt x="21593" y="4978"/>
                    <a:pt x="21598" y="6147"/>
                    <a:pt x="21598" y="6995"/>
                  </a:cubicBezTo>
                  <a:cubicBezTo>
                    <a:pt x="20494" y="5439"/>
                    <a:pt x="20453" y="10232"/>
                    <a:pt x="19330" y="6995"/>
                  </a:cubicBezTo>
                  <a:cubicBezTo>
                    <a:pt x="18239" y="4455"/>
                    <a:pt x="17755" y="5993"/>
                    <a:pt x="17279" y="6995"/>
                  </a:cubicBezTo>
                  <a:cubicBezTo>
                    <a:pt x="16877" y="9612"/>
                    <a:pt x="14990" y="4084"/>
                    <a:pt x="14363" y="6995"/>
                  </a:cubicBezTo>
                  <a:cubicBezTo>
                    <a:pt x="13811" y="6358"/>
                    <a:pt x="13245" y="13118"/>
                    <a:pt x="12096" y="6995"/>
                  </a:cubicBezTo>
                  <a:cubicBezTo>
                    <a:pt x="11045" y="5451"/>
                    <a:pt x="10562" y="11042"/>
                    <a:pt x="9180" y="6995"/>
                  </a:cubicBezTo>
                  <a:cubicBezTo>
                    <a:pt x="7897" y="8821"/>
                    <a:pt x="7113" y="4167"/>
                    <a:pt x="6049" y="6995"/>
                  </a:cubicBezTo>
                  <a:cubicBezTo>
                    <a:pt x="4842" y="7918"/>
                    <a:pt x="4344" y="3692"/>
                    <a:pt x="3565" y="6995"/>
                  </a:cubicBezTo>
                  <a:cubicBezTo>
                    <a:pt x="2979" y="6640"/>
                    <a:pt x="733" y="-1349"/>
                    <a:pt x="2" y="6995"/>
                  </a:cubicBezTo>
                  <a:cubicBezTo>
                    <a:pt x="-2" y="6281"/>
                    <a:pt x="1" y="5798"/>
                    <a:pt x="2" y="4495"/>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413" name="Slide Number Placeholder 4"/>
          <p:cNvSpPr txBox="1"/>
          <p:nvPr>
            <p:ph type="sldNum" sz="quarter" idx="2"/>
          </p:nvPr>
        </p:nvSpPr>
        <p:spPr>
          <a:xfrm>
            <a:off x="8256726" y="6414760"/>
            <a:ext cx="258624"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lvl1pPr>
          </a:lstStyle>
          <a:p>
            <a:pPr/>
            <a:fld id="{86CB4B4D-7CA3-9044-876B-883B54F8677D}" type="slidenum"/>
          </a:p>
        </p:txBody>
      </p:sp>
      <p:grpSp>
        <p:nvGrpSpPr>
          <p:cNvPr id="429" name="Content Placeholder 2"/>
          <p:cNvGrpSpPr/>
          <p:nvPr/>
        </p:nvGrpSpPr>
        <p:grpSpPr>
          <a:xfrm>
            <a:off x="3486013" y="643318"/>
            <a:ext cx="5175385" cy="5531149"/>
            <a:chOff x="0" y="0"/>
            <a:chExt cx="5175384" cy="5531147"/>
          </a:xfrm>
        </p:grpSpPr>
        <p:grpSp>
          <p:nvGrpSpPr>
            <p:cNvPr id="416" name="Group"/>
            <p:cNvGrpSpPr/>
            <p:nvPr/>
          </p:nvGrpSpPr>
          <p:grpSpPr>
            <a:xfrm>
              <a:off x="0" y="3338857"/>
              <a:ext cx="5175385" cy="2192291"/>
              <a:chOff x="0" y="0"/>
              <a:chExt cx="5175384" cy="2192290"/>
            </a:xfrm>
          </p:grpSpPr>
          <p:sp>
            <p:nvSpPr>
              <p:cNvPr id="414" name="Rectangle"/>
              <p:cNvSpPr/>
              <p:nvPr/>
            </p:nvSpPr>
            <p:spPr>
              <a:xfrm>
                <a:off x="-1" y="-1"/>
                <a:ext cx="5175386" cy="2192292"/>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1244600">
                  <a:lnSpc>
                    <a:spcPct val="90000"/>
                  </a:lnSpc>
                  <a:spcBef>
                    <a:spcPts val="1100"/>
                  </a:spcBef>
                  <a:defRPr sz="2800">
                    <a:solidFill>
                      <a:srgbClr val="FFFFFF"/>
                    </a:solidFill>
                  </a:defRPr>
                </a:pPr>
              </a:p>
            </p:txBody>
          </p:sp>
          <p:sp>
            <p:nvSpPr>
              <p:cNvPr id="415" name="Set regular appointments to review progress together"/>
              <p:cNvSpPr txBox="1"/>
              <p:nvPr/>
            </p:nvSpPr>
            <p:spPr>
              <a:xfrm>
                <a:off x="0" y="17888"/>
                <a:ext cx="5175385" cy="1148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9136" tIns="199136" rIns="199136" bIns="199136" numCol="1" anchor="ctr">
                <a:spAutoFit/>
              </a:bodyPr>
              <a:lstStyle>
                <a:lvl1pPr algn="ctr" defTabSz="1244600">
                  <a:lnSpc>
                    <a:spcPct val="90000"/>
                  </a:lnSpc>
                  <a:spcBef>
                    <a:spcPts val="1100"/>
                  </a:spcBef>
                  <a:defRPr sz="2800">
                    <a:solidFill>
                      <a:srgbClr val="FFFFFF"/>
                    </a:solidFill>
                  </a:defRPr>
                </a:lvl1pPr>
              </a:lstStyle>
              <a:p>
                <a:pPr/>
                <a:r>
                  <a:t>Set regular appointments to review progress together</a:t>
                </a:r>
              </a:p>
            </p:txBody>
          </p:sp>
        </p:grpSp>
        <p:grpSp>
          <p:nvGrpSpPr>
            <p:cNvPr id="419" name="Group"/>
            <p:cNvGrpSpPr/>
            <p:nvPr/>
          </p:nvGrpSpPr>
          <p:grpSpPr>
            <a:xfrm>
              <a:off x="2527" y="4478848"/>
              <a:ext cx="1723444" cy="1008454"/>
              <a:chOff x="0" y="0"/>
              <a:chExt cx="1723443" cy="1008452"/>
            </a:xfrm>
          </p:grpSpPr>
          <p:sp>
            <p:nvSpPr>
              <p:cNvPr id="417" name="Rectangle"/>
              <p:cNvSpPr/>
              <p:nvPr/>
            </p:nvSpPr>
            <p:spPr>
              <a:xfrm>
                <a:off x="-1" y="0"/>
                <a:ext cx="1723445" cy="1008453"/>
              </a:xfrm>
              <a:prstGeom prst="rect">
                <a:avLst/>
              </a:prstGeom>
              <a:solidFill>
                <a:srgbClr val="F8D6CC">
                  <a:alpha val="90000"/>
                </a:srgbClr>
              </a:solidFill>
              <a:ln w="12700" cap="flat">
                <a:solidFill>
                  <a:srgbClr val="F8D6CC">
                    <a:alpha val="90000"/>
                  </a:srgbClr>
                </a:solidFill>
                <a:prstDash val="solid"/>
                <a:miter lim="800000"/>
              </a:ln>
              <a:effectLst/>
            </p:spPr>
            <p:txBody>
              <a:bodyPr wrap="square" lIns="45719" tIns="45719" rIns="45719" bIns="45719" numCol="1" anchor="ctr">
                <a:noAutofit/>
              </a:bodyPr>
              <a:lstStyle/>
              <a:p>
                <a:pPr algn="ctr" defTabSz="755650">
                  <a:lnSpc>
                    <a:spcPct val="90000"/>
                  </a:lnSpc>
                  <a:spcBef>
                    <a:spcPts val="1100"/>
                  </a:spcBef>
                  <a:defRPr sz="2800"/>
                </a:pPr>
              </a:p>
            </p:txBody>
          </p:sp>
          <p:sp>
            <p:nvSpPr>
              <p:cNvPr id="418" name="Is the work on schedule?"/>
              <p:cNvSpPr txBox="1"/>
              <p:nvPr/>
            </p:nvSpPr>
            <p:spPr>
              <a:xfrm>
                <a:off x="99314" y="250713"/>
                <a:ext cx="1524816" cy="5070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755650">
                  <a:lnSpc>
                    <a:spcPct val="90000"/>
                  </a:lnSpc>
                  <a:spcBef>
                    <a:spcPts val="700"/>
                  </a:spcBef>
                  <a:defRPr sz="1700"/>
                </a:lvl1pPr>
              </a:lstStyle>
              <a:p>
                <a:pPr/>
                <a:r>
                  <a:t>Is the work on schedule?</a:t>
                </a:r>
              </a:p>
            </p:txBody>
          </p:sp>
        </p:grpSp>
        <p:grpSp>
          <p:nvGrpSpPr>
            <p:cNvPr id="422" name="Group"/>
            <p:cNvGrpSpPr/>
            <p:nvPr/>
          </p:nvGrpSpPr>
          <p:grpSpPr>
            <a:xfrm>
              <a:off x="1725970" y="4478848"/>
              <a:ext cx="1723444" cy="1008454"/>
              <a:chOff x="0" y="0"/>
              <a:chExt cx="1723443" cy="1008452"/>
            </a:xfrm>
          </p:grpSpPr>
          <p:sp>
            <p:nvSpPr>
              <p:cNvPr id="420" name="Rectangle"/>
              <p:cNvSpPr/>
              <p:nvPr/>
            </p:nvSpPr>
            <p:spPr>
              <a:xfrm>
                <a:off x="-1" y="0"/>
                <a:ext cx="1723445" cy="1008453"/>
              </a:xfrm>
              <a:prstGeom prst="rect">
                <a:avLst/>
              </a:prstGeom>
              <a:solidFill>
                <a:srgbClr val="ECD8D5">
                  <a:alpha val="90000"/>
                </a:srgbClr>
              </a:solidFill>
              <a:ln w="12700" cap="flat">
                <a:solidFill>
                  <a:srgbClr val="ECD8D5">
                    <a:alpha val="90000"/>
                  </a:srgbClr>
                </a:solidFill>
                <a:prstDash val="solid"/>
                <a:miter lim="800000"/>
              </a:ln>
              <a:effectLst/>
            </p:spPr>
            <p:txBody>
              <a:bodyPr wrap="square" lIns="45719" tIns="45719" rIns="45719" bIns="45719" numCol="1" anchor="ctr">
                <a:noAutofit/>
              </a:bodyPr>
              <a:lstStyle/>
              <a:p>
                <a:pPr algn="ctr" defTabSz="755650">
                  <a:lnSpc>
                    <a:spcPct val="90000"/>
                  </a:lnSpc>
                  <a:spcBef>
                    <a:spcPts val="1100"/>
                  </a:spcBef>
                  <a:defRPr sz="2800"/>
                </a:pPr>
              </a:p>
            </p:txBody>
          </p:sp>
          <p:sp>
            <p:nvSpPr>
              <p:cNvPr id="421" name="Are there unexpected challenges?"/>
              <p:cNvSpPr txBox="1"/>
              <p:nvPr/>
            </p:nvSpPr>
            <p:spPr>
              <a:xfrm>
                <a:off x="99314" y="128316"/>
                <a:ext cx="1524816" cy="751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755650">
                  <a:lnSpc>
                    <a:spcPct val="90000"/>
                  </a:lnSpc>
                  <a:spcBef>
                    <a:spcPts val="700"/>
                  </a:spcBef>
                  <a:defRPr sz="1700"/>
                </a:lvl1pPr>
              </a:lstStyle>
              <a:p>
                <a:pPr/>
                <a:r>
                  <a:t>Are there unexpected challenges?</a:t>
                </a:r>
              </a:p>
            </p:txBody>
          </p:sp>
        </p:grpSp>
        <p:grpSp>
          <p:nvGrpSpPr>
            <p:cNvPr id="425" name="Group"/>
            <p:cNvGrpSpPr/>
            <p:nvPr/>
          </p:nvGrpSpPr>
          <p:grpSpPr>
            <a:xfrm>
              <a:off x="3449413" y="4478848"/>
              <a:ext cx="1723444" cy="1008454"/>
              <a:chOff x="0" y="0"/>
              <a:chExt cx="1723443" cy="1008452"/>
            </a:xfrm>
          </p:grpSpPr>
          <p:sp>
            <p:nvSpPr>
              <p:cNvPr id="423" name="Rectangle"/>
              <p:cNvSpPr/>
              <p:nvPr/>
            </p:nvSpPr>
            <p:spPr>
              <a:xfrm>
                <a:off x="-1" y="0"/>
                <a:ext cx="1723445" cy="1008453"/>
              </a:xfrm>
              <a:prstGeom prst="rect">
                <a:avLst/>
              </a:prstGeom>
              <a:solidFill>
                <a:srgbClr val="E0E0E0">
                  <a:alpha val="90000"/>
                </a:srgbClr>
              </a:solidFill>
              <a:ln w="12700" cap="flat">
                <a:solidFill>
                  <a:srgbClr val="E0E0E0">
                    <a:alpha val="90000"/>
                  </a:srgbClr>
                </a:solidFill>
                <a:prstDash val="solid"/>
                <a:miter lim="800000"/>
              </a:ln>
              <a:effectLst/>
            </p:spPr>
            <p:txBody>
              <a:bodyPr wrap="square" lIns="45719" tIns="45719" rIns="45719" bIns="45719" numCol="1" anchor="ctr">
                <a:noAutofit/>
              </a:bodyPr>
              <a:lstStyle/>
              <a:p>
                <a:pPr algn="ctr" defTabSz="755650">
                  <a:lnSpc>
                    <a:spcPct val="90000"/>
                  </a:lnSpc>
                  <a:spcBef>
                    <a:spcPts val="1100"/>
                  </a:spcBef>
                  <a:defRPr sz="2800"/>
                </a:pPr>
              </a:p>
            </p:txBody>
          </p:sp>
          <p:sp>
            <p:nvSpPr>
              <p:cNvPr id="424" name="Does the employee need help in setting priorities?"/>
              <p:cNvSpPr txBox="1"/>
              <p:nvPr/>
            </p:nvSpPr>
            <p:spPr>
              <a:xfrm>
                <a:off x="99314" y="5918"/>
                <a:ext cx="1524816" cy="9966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1590" tIns="21590" rIns="21590" bIns="21590" numCol="1" anchor="ctr">
                <a:spAutoFit/>
              </a:bodyPr>
              <a:lstStyle>
                <a:lvl1pPr algn="ctr" defTabSz="755650">
                  <a:lnSpc>
                    <a:spcPct val="90000"/>
                  </a:lnSpc>
                  <a:spcBef>
                    <a:spcPts val="700"/>
                  </a:spcBef>
                  <a:defRPr sz="1700"/>
                </a:lvl1pPr>
              </a:lstStyle>
              <a:p>
                <a:pPr/>
                <a:r>
                  <a:t>Does the employee need help in setting priorities?</a:t>
                </a:r>
              </a:p>
            </p:txBody>
          </p:sp>
        </p:grpSp>
        <p:grpSp>
          <p:nvGrpSpPr>
            <p:cNvPr id="428" name="Group"/>
            <p:cNvGrpSpPr/>
            <p:nvPr/>
          </p:nvGrpSpPr>
          <p:grpSpPr>
            <a:xfrm>
              <a:off x="-1" y="-1"/>
              <a:ext cx="5175386" cy="3371743"/>
              <a:chOff x="0" y="0"/>
              <a:chExt cx="5175384" cy="3371741"/>
            </a:xfrm>
          </p:grpSpPr>
          <p:sp>
            <p:nvSpPr>
              <p:cNvPr id="426" name="Shape"/>
              <p:cNvSpPr/>
              <p:nvPr/>
            </p:nvSpPr>
            <p:spPr>
              <a:xfrm rot="10800000">
                <a:off x="0" y="-1"/>
                <a:ext cx="5175385" cy="33717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565"/>
                    </a:moveTo>
                    <a:lnTo>
                      <a:pt x="9041" y="7565"/>
                    </a:lnTo>
                    <a:lnTo>
                      <a:pt x="9041" y="5400"/>
                    </a:lnTo>
                    <a:lnTo>
                      <a:pt x="7282" y="5400"/>
                    </a:lnTo>
                    <a:lnTo>
                      <a:pt x="10800" y="0"/>
                    </a:lnTo>
                    <a:lnTo>
                      <a:pt x="14318" y="5400"/>
                    </a:lnTo>
                    <a:lnTo>
                      <a:pt x="12559" y="5400"/>
                    </a:lnTo>
                    <a:lnTo>
                      <a:pt x="12559" y="7565"/>
                    </a:lnTo>
                    <a:lnTo>
                      <a:pt x="21600" y="7565"/>
                    </a:lnTo>
                    <a:lnTo>
                      <a:pt x="21600" y="21600"/>
                    </a:lnTo>
                    <a:lnTo>
                      <a:pt x="0" y="21600"/>
                    </a:lnTo>
                    <a:close/>
                  </a:path>
                </a:pathLst>
              </a:custGeom>
              <a:solidFill>
                <a:schemeClr val="accent3"/>
              </a:solidFill>
              <a:ln w="12700" cap="flat">
                <a:solidFill>
                  <a:srgbClr val="FFFFFF"/>
                </a:solidFill>
                <a:prstDash val="solid"/>
                <a:miter lim="800000"/>
              </a:ln>
              <a:effectLst/>
            </p:spPr>
            <p:txBody>
              <a:bodyPr wrap="square" lIns="45719" tIns="45719" rIns="45719" bIns="45719" numCol="1" anchor="ctr">
                <a:noAutofit/>
              </a:bodyPr>
              <a:lstStyle/>
              <a:p>
                <a:pPr algn="ctr" defTabSz="1244600">
                  <a:lnSpc>
                    <a:spcPct val="90000"/>
                  </a:lnSpc>
                  <a:spcBef>
                    <a:spcPts val="1100"/>
                  </a:spcBef>
                  <a:defRPr sz="2800">
                    <a:solidFill>
                      <a:srgbClr val="FFFFFF"/>
                    </a:solidFill>
                  </a:defRPr>
                </a:pPr>
              </a:p>
            </p:txBody>
          </p:sp>
          <p:sp>
            <p:nvSpPr>
              <p:cNvPr id="427" name="Don’t wait until work is completed to review it"/>
              <p:cNvSpPr txBox="1"/>
              <p:nvPr/>
            </p:nvSpPr>
            <p:spPr>
              <a:xfrm>
                <a:off x="0" y="521398"/>
                <a:ext cx="5175385" cy="1148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9136" tIns="199136" rIns="199136" bIns="199136" numCol="1" anchor="ctr">
                <a:spAutoFit/>
              </a:bodyPr>
              <a:lstStyle>
                <a:lvl1pPr algn="ctr" defTabSz="1244600">
                  <a:lnSpc>
                    <a:spcPct val="90000"/>
                  </a:lnSpc>
                  <a:spcBef>
                    <a:spcPts val="1100"/>
                  </a:spcBef>
                  <a:defRPr sz="2800">
                    <a:solidFill>
                      <a:srgbClr val="FFFFFF"/>
                    </a:solidFill>
                  </a:defRPr>
                </a:lvl1pPr>
              </a:lstStyle>
              <a:p>
                <a:pPr/>
                <a:r>
                  <a:t>Don’t wait until work is completed to review it</a:t>
                </a:r>
              </a:p>
            </p:txBody>
          </p:sp>
        </p:grpSp>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31" name="Rectangle 111"/>
          <p:cNvSpPr/>
          <p:nvPr/>
        </p:nvSpPr>
        <p:spPr>
          <a:xfrm>
            <a:off x="0" y="0"/>
            <a:ext cx="9144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32" name="Title 1"/>
          <p:cNvSpPr txBox="1"/>
          <p:nvPr>
            <p:ph type="title"/>
          </p:nvPr>
        </p:nvSpPr>
        <p:spPr>
          <a:xfrm>
            <a:off x="473201" y="640822"/>
            <a:ext cx="2564894" cy="5583149"/>
          </a:xfrm>
          <a:prstGeom prst="rect">
            <a:avLst/>
          </a:prstGeom>
        </p:spPr>
        <p:txBody>
          <a:bodyPr/>
          <a:lstStyle>
            <a:lvl1pPr>
              <a:defRPr sz="4000"/>
            </a:lvl1pPr>
          </a:lstStyle>
          <a:p>
            <a:pPr/>
            <a:r>
              <a:t>Assess the Project and Process When Completed</a:t>
            </a:r>
          </a:p>
        </p:txBody>
      </p:sp>
      <p:grpSp>
        <p:nvGrpSpPr>
          <p:cNvPr id="435" name="sketch line"/>
          <p:cNvGrpSpPr/>
          <p:nvPr/>
        </p:nvGrpSpPr>
        <p:grpSpPr>
          <a:xfrm>
            <a:off x="3171129" y="630750"/>
            <a:ext cx="67720" cy="5590628"/>
            <a:chOff x="0" y="0"/>
            <a:chExt cx="67719" cy="5590627"/>
          </a:xfrm>
        </p:grpSpPr>
        <p:sp>
          <p:nvSpPr>
            <p:cNvPr id="433" name="Shape"/>
            <p:cNvSpPr/>
            <p:nvPr/>
          </p:nvSpPr>
          <p:spPr>
            <a:xfrm flipH="1">
              <a:off x="-1" y="185"/>
              <a:ext cx="67721" cy="5590382"/>
            </a:xfrm>
            <a:custGeom>
              <a:avLst/>
              <a:gdLst/>
              <a:ahLst/>
              <a:cxnLst>
                <a:cxn ang="0">
                  <a:pos x="wd2" y="hd2"/>
                </a:cxn>
                <a:cxn ang="5400000">
                  <a:pos x="wd2" y="hd2"/>
                </a:cxn>
                <a:cxn ang="10800000">
                  <a:pos x="wd2" y="hd2"/>
                </a:cxn>
                <a:cxn ang="16200000">
                  <a:pos x="wd2" y="hd2"/>
                </a:cxn>
              </a:cxnLst>
              <a:rect l="0" t="0" r="r" b="b"/>
              <a:pathLst>
                <a:path w="7414" h="21600" fill="norm" stroke="1" extrusionOk="0">
                  <a:moveTo>
                    <a:pt x="2708" y="0"/>
                  </a:moveTo>
                  <a:cubicBezTo>
                    <a:pt x="3202" y="3"/>
                    <a:pt x="3540" y="0"/>
                    <a:pt x="4209" y="0"/>
                  </a:cubicBezTo>
                  <a:cubicBezTo>
                    <a:pt x="7527" y="442"/>
                    <a:pt x="3608" y="1751"/>
                    <a:pt x="4209" y="2700"/>
                  </a:cubicBezTo>
                  <a:cubicBezTo>
                    <a:pt x="6476" y="3724"/>
                    <a:pt x="6714" y="4684"/>
                    <a:pt x="4209" y="5400"/>
                  </a:cubicBezTo>
                  <a:cubicBezTo>
                    <a:pt x="7993" y="5959"/>
                    <a:pt x="5486" y="6964"/>
                    <a:pt x="4209" y="8316"/>
                  </a:cubicBezTo>
                  <a:cubicBezTo>
                    <a:pt x="3127" y="9759"/>
                    <a:pt x="5096" y="10018"/>
                    <a:pt x="4209" y="10584"/>
                  </a:cubicBezTo>
                  <a:cubicBezTo>
                    <a:pt x="2826" y="11108"/>
                    <a:pt x="-1283" y="12148"/>
                    <a:pt x="4209" y="13500"/>
                  </a:cubicBezTo>
                  <a:cubicBezTo>
                    <a:pt x="824" y="14886"/>
                    <a:pt x="9987" y="15604"/>
                    <a:pt x="4209" y="16632"/>
                  </a:cubicBezTo>
                  <a:cubicBezTo>
                    <a:pt x="-6418" y="17635"/>
                    <a:pt x="15182" y="20191"/>
                    <a:pt x="4209" y="21600"/>
                  </a:cubicBezTo>
                  <a:cubicBezTo>
                    <a:pt x="3729" y="21599"/>
                    <a:pt x="3364" y="21598"/>
                    <a:pt x="2708" y="21600"/>
                  </a:cubicBezTo>
                  <a:cubicBezTo>
                    <a:pt x="6634" y="20313"/>
                    <a:pt x="-879" y="19842"/>
                    <a:pt x="2708" y="18684"/>
                  </a:cubicBezTo>
                  <a:cubicBezTo>
                    <a:pt x="3575" y="17629"/>
                    <a:pt x="-473" y="16814"/>
                    <a:pt x="2708" y="15984"/>
                  </a:cubicBezTo>
                  <a:cubicBezTo>
                    <a:pt x="2860" y="15181"/>
                    <a:pt x="2229" y="14512"/>
                    <a:pt x="2708" y="13716"/>
                  </a:cubicBezTo>
                  <a:cubicBezTo>
                    <a:pt x="1161" y="12841"/>
                    <a:pt x="5083" y="11886"/>
                    <a:pt x="2708" y="11016"/>
                  </a:cubicBezTo>
                  <a:cubicBezTo>
                    <a:pt x="-2939" y="10285"/>
                    <a:pt x="1864" y="9461"/>
                    <a:pt x="2708" y="8748"/>
                  </a:cubicBezTo>
                  <a:cubicBezTo>
                    <a:pt x="1812" y="8037"/>
                    <a:pt x="4471" y="7695"/>
                    <a:pt x="2708" y="6696"/>
                  </a:cubicBezTo>
                  <a:cubicBezTo>
                    <a:pt x="378" y="5691"/>
                    <a:pt x="3621" y="5354"/>
                    <a:pt x="2708" y="4212"/>
                  </a:cubicBezTo>
                  <a:cubicBezTo>
                    <a:pt x="7257" y="3152"/>
                    <a:pt x="-3151" y="1875"/>
                    <a:pt x="2708"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34" name="Shape"/>
            <p:cNvSpPr/>
            <p:nvPr/>
          </p:nvSpPr>
          <p:spPr>
            <a:xfrm flipH="1">
              <a:off x="16083" y="0"/>
              <a:ext cx="44569" cy="5590628"/>
            </a:xfrm>
            <a:custGeom>
              <a:avLst/>
              <a:gdLst/>
              <a:ahLst/>
              <a:cxnLst>
                <a:cxn ang="0">
                  <a:pos x="wd2" y="hd2"/>
                </a:cxn>
                <a:cxn ang="5400000">
                  <a:pos x="wd2" y="hd2"/>
                </a:cxn>
                <a:cxn ang="10800000">
                  <a:pos x="wd2" y="hd2"/>
                </a:cxn>
                <a:cxn ang="16200000">
                  <a:pos x="wd2" y="hd2"/>
                </a:cxn>
              </a:cxnLst>
              <a:rect l="0" t="0" r="r" b="b"/>
              <a:pathLst>
                <a:path w="9212" h="21598" fill="norm" stroke="1" extrusionOk="0">
                  <a:moveTo>
                    <a:pt x="3651" y="0"/>
                  </a:moveTo>
                  <a:cubicBezTo>
                    <a:pt x="5069" y="-2"/>
                    <a:pt x="5274" y="2"/>
                    <a:pt x="6486" y="0"/>
                  </a:cubicBezTo>
                  <a:cubicBezTo>
                    <a:pt x="10872" y="832"/>
                    <a:pt x="9284" y="2185"/>
                    <a:pt x="6486" y="2916"/>
                  </a:cubicBezTo>
                  <a:cubicBezTo>
                    <a:pt x="-5884" y="3870"/>
                    <a:pt x="7062" y="4740"/>
                    <a:pt x="6486" y="6047"/>
                  </a:cubicBezTo>
                  <a:cubicBezTo>
                    <a:pt x="3758" y="7298"/>
                    <a:pt x="268" y="7729"/>
                    <a:pt x="6486" y="8315"/>
                  </a:cubicBezTo>
                  <a:cubicBezTo>
                    <a:pt x="-2085" y="8861"/>
                    <a:pt x="9122" y="9958"/>
                    <a:pt x="6486" y="11231"/>
                  </a:cubicBezTo>
                  <a:cubicBezTo>
                    <a:pt x="5784" y="12403"/>
                    <a:pt x="8590" y="12932"/>
                    <a:pt x="6486" y="13714"/>
                  </a:cubicBezTo>
                  <a:cubicBezTo>
                    <a:pt x="3220" y="14581"/>
                    <a:pt x="9813" y="14859"/>
                    <a:pt x="6486" y="15766"/>
                  </a:cubicBezTo>
                  <a:cubicBezTo>
                    <a:pt x="-3394" y="16675"/>
                    <a:pt x="-837" y="17265"/>
                    <a:pt x="6486" y="18682"/>
                  </a:cubicBezTo>
                  <a:cubicBezTo>
                    <a:pt x="14981" y="19888"/>
                    <a:pt x="-54" y="20825"/>
                    <a:pt x="6486" y="21597"/>
                  </a:cubicBezTo>
                  <a:cubicBezTo>
                    <a:pt x="5341" y="21596"/>
                    <a:pt x="5067" y="21598"/>
                    <a:pt x="3651" y="21597"/>
                  </a:cubicBezTo>
                  <a:cubicBezTo>
                    <a:pt x="8847" y="20285"/>
                    <a:pt x="2696" y="19608"/>
                    <a:pt x="3651" y="18682"/>
                  </a:cubicBezTo>
                  <a:cubicBezTo>
                    <a:pt x="11212" y="17735"/>
                    <a:pt x="4276" y="17286"/>
                    <a:pt x="3651" y="16630"/>
                  </a:cubicBezTo>
                  <a:cubicBezTo>
                    <a:pt x="1026" y="15885"/>
                    <a:pt x="9374" y="15088"/>
                    <a:pt x="3651" y="14578"/>
                  </a:cubicBezTo>
                  <a:cubicBezTo>
                    <a:pt x="-1847" y="13933"/>
                    <a:pt x="2512" y="12878"/>
                    <a:pt x="3651" y="12310"/>
                  </a:cubicBezTo>
                  <a:cubicBezTo>
                    <a:pt x="9398" y="11670"/>
                    <a:pt x="11838" y="10232"/>
                    <a:pt x="3651" y="9611"/>
                  </a:cubicBezTo>
                  <a:cubicBezTo>
                    <a:pt x="-2688" y="9104"/>
                    <a:pt x="1409" y="8212"/>
                    <a:pt x="3651" y="7559"/>
                  </a:cubicBezTo>
                  <a:cubicBezTo>
                    <a:pt x="8064" y="7080"/>
                    <a:pt x="6358" y="6472"/>
                    <a:pt x="3651" y="5507"/>
                  </a:cubicBezTo>
                  <a:cubicBezTo>
                    <a:pt x="14388" y="4758"/>
                    <a:pt x="-6619" y="3659"/>
                    <a:pt x="3651" y="2376"/>
                  </a:cubicBezTo>
                  <a:cubicBezTo>
                    <a:pt x="8547" y="1060"/>
                    <a:pt x="6877" y="554"/>
                    <a:pt x="3651" y="0"/>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p>
          </p:txBody>
        </p:sp>
      </p:grpSp>
      <p:pic>
        <p:nvPicPr>
          <p:cNvPr id="436" name="Graphic 32" descr="Graphic 32"/>
          <p:cNvPicPr>
            <a:picLocks noChangeAspect="1"/>
          </p:cNvPicPr>
          <p:nvPr/>
        </p:nvPicPr>
        <p:blipFill>
          <a:blip r:embed="rId2">
            <a:extLst/>
          </a:blip>
          <a:stretch>
            <a:fillRect/>
          </a:stretch>
        </p:blipFill>
        <p:spPr>
          <a:xfrm>
            <a:off x="4376628" y="435620"/>
            <a:ext cx="3141672" cy="3126814"/>
          </a:xfrm>
          <a:prstGeom prst="rect">
            <a:avLst/>
          </a:prstGeom>
          <a:ln w="12700">
            <a:miter lim="400000"/>
          </a:ln>
        </p:spPr>
      </p:pic>
      <p:sp>
        <p:nvSpPr>
          <p:cNvPr id="437" name="Content Placeholder 2"/>
          <p:cNvSpPr txBox="1"/>
          <p:nvPr>
            <p:ph type="body" sz="half" idx="1"/>
          </p:nvPr>
        </p:nvSpPr>
        <p:spPr>
          <a:xfrm>
            <a:off x="3490721" y="3676453"/>
            <a:ext cx="5170933" cy="2523979"/>
          </a:xfrm>
          <a:prstGeom prst="rect">
            <a:avLst/>
          </a:prstGeom>
        </p:spPr>
        <p:txBody>
          <a:bodyPr/>
          <a:lstStyle/>
          <a:p>
            <a:pPr marL="0" indent="0">
              <a:lnSpc>
                <a:spcPct val="72000"/>
              </a:lnSpc>
              <a:buSzTx/>
              <a:buNone/>
              <a:defRPr sz="2200"/>
            </a:pPr>
            <a:r>
              <a:t>Discuss the following:</a:t>
            </a:r>
            <a:endParaRPr sz="2100"/>
          </a:p>
          <a:p>
            <a:pPr>
              <a:lnSpc>
                <a:spcPct val="72000"/>
              </a:lnSpc>
              <a:defRPr sz="1600"/>
            </a:pPr>
            <a:r>
              <a:t>What went well?</a:t>
            </a:r>
            <a:endParaRPr sz="2100"/>
          </a:p>
          <a:p>
            <a:pPr>
              <a:lnSpc>
                <a:spcPct val="72000"/>
              </a:lnSpc>
              <a:defRPr sz="1600"/>
            </a:pPr>
            <a:r>
              <a:t>What could we have done differently for a better outcome next time?</a:t>
            </a:r>
            <a:endParaRPr sz="2100"/>
          </a:p>
          <a:p>
            <a:pPr>
              <a:lnSpc>
                <a:spcPct val="96000"/>
              </a:lnSpc>
              <a:defRPr sz="1600"/>
            </a:pPr>
            <a:r>
              <a:t>What could we share with other team members about this project that could help them on a future project?</a:t>
            </a:r>
            <a:endParaRPr sz="2100"/>
          </a:p>
          <a:p>
            <a:pPr>
              <a:lnSpc>
                <a:spcPct val="72000"/>
              </a:lnSpc>
              <a:defRPr b="1" sz="1600">
                <a:solidFill>
                  <a:schemeClr val="accent1"/>
                </a:solidFill>
              </a:defRPr>
            </a:pPr>
            <a:r>
              <a:t>How did the completion of the project benefit the organization?</a:t>
            </a:r>
          </a:p>
        </p:txBody>
      </p:sp>
      <p:sp>
        <p:nvSpPr>
          <p:cNvPr id="438" name="Slide Number Placeholder 4"/>
          <p:cNvSpPr txBox="1"/>
          <p:nvPr>
            <p:ph type="sldNum" sz="quarter" idx="2"/>
          </p:nvPr>
        </p:nvSpPr>
        <p:spPr>
          <a:xfrm>
            <a:off x="8256726" y="6414760"/>
            <a:ext cx="258624"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lvl1p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40" name="Rectangle 17"/>
          <p:cNvSpPr/>
          <p:nvPr/>
        </p:nvSpPr>
        <p:spPr>
          <a:xfrm>
            <a:off x="-1" y="0"/>
            <a:ext cx="3499460" cy="6858000"/>
          </a:xfrm>
          <a:prstGeom prst="rect">
            <a:avLst/>
          </a:prstGeom>
          <a:solidFill>
            <a:srgbClr val="404040"/>
          </a:solidFill>
          <a:ln w="12700">
            <a:miter lim="400000"/>
          </a:ln>
        </p:spPr>
        <p:txBody>
          <a:bodyPr lIns="45719" rIns="45719" anchor="ctr"/>
          <a:lstStyle/>
          <a:p>
            <a:pPr algn="ctr">
              <a:defRPr>
                <a:solidFill>
                  <a:srgbClr val="FFFFFF"/>
                </a:solidFill>
              </a:defRPr>
            </a:pPr>
          </a:p>
        </p:txBody>
      </p:sp>
      <p:sp>
        <p:nvSpPr>
          <p:cNvPr id="441" name="Title 1"/>
          <p:cNvSpPr txBox="1"/>
          <p:nvPr>
            <p:ph type="title"/>
          </p:nvPr>
        </p:nvSpPr>
        <p:spPr>
          <a:xfrm>
            <a:off x="248573" y="624567"/>
            <a:ext cx="2991777" cy="5412921"/>
          </a:xfrm>
          <a:prstGeom prst="rect">
            <a:avLst/>
          </a:prstGeom>
        </p:spPr>
        <p:txBody>
          <a:bodyPr/>
          <a:lstStyle>
            <a:lvl1pPr>
              <a:defRPr sz="4000">
                <a:solidFill>
                  <a:srgbClr val="FFFFFF"/>
                </a:solidFill>
              </a:defRPr>
            </a:lvl1pPr>
          </a:lstStyle>
          <a:p>
            <a:pPr/>
            <a:r>
              <a:t>Tips for Working Remotely Effectively and Professionally</a:t>
            </a:r>
          </a:p>
        </p:txBody>
      </p:sp>
      <p:sp>
        <p:nvSpPr>
          <p:cNvPr id="442" name="Slide Number Placeholder 4"/>
          <p:cNvSpPr txBox="1"/>
          <p:nvPr>
            <p:ph type="sldNum" sz="quarter" idx="2"/>
          </p:nvPr>
        </p:nvSpPr>
        <p:spPr>
          <a:xfrm>
            <a:off x="8256726" y="6414760"/>
            <a:ext cx="258625" cy="24830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lvl1pPr>
          </a:lstStyle>
          <a:p>
            <a:pPr/>
            <a:fld id="{86CB4B4D-7CA3-9044-876B-883B54F8677D}" type="slidenum"/>
          </a:p>
        </p:txBody>
      </p:sp>
      <p:grpSp>
        <p:nvGrpSpPr>
          <p:cNvPr id="458" name="Content Placeholder 2"/>
          <p:cNvGrpSpPr/>
          <p:nvPr/>
        </p:nvGrpSpPr>
        <p:grpSpPr>
          <a:xfrm>
            <a:off x="4044341" y="628117"/>
            <a:ext cx="4471009" cy="5405141"/>
            <a:chOff x="0" y="0"/>
            <a:chExt cx="4471008" cy="5405140"/>
          </a:xfrm>
        </p:grpSpPr>
        <p:sp>
          <p:nvSpPr>
            <p:cNvPr id="443" name="Rounded Rectangle"/>
            <p:cNvSpPr/>
            <p:nvPr/>
          </p:nvSpPr>
          <p:spPr>
            <a:xfrm>
              <a:off x="0" y="0"/>
              <a:ext cx="4471009" cy="900856"/>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44" name="Square"/>
            <p:cNvSpPr/>
            <p:nvPr/>
          </p:nvSpPr>
          <p:spPr>
            <a:xfrm>
              <a:off x="272508" y="202693"/>
              <a:ext cx="495473" cy="495472"/>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45" name="Start well"/>
            <p:cNvSpPr txBox="1"/>
            <p:nvPr/>
          </p:nvSpPr>
          <p:spPr>
            <a:xfrm>
              <a:off x="1040489" y="235664"/>
              <a:ext cx="3430519" cy="429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341" tIns="95341" rIns="95341" bIns="95341" numCol="1" anchor="ctr">
              <a:spAutoFit/>
            </a:bodyPr>
            <a:lstStyle>
              <a:lvl1pPr defTabSz="844550">
                <a:spcBef>
                  <a:spcPts val="700"/>
                </a:spcBef>
                <a:defRPr sz="1900"/>
              </a:lvl1pPr>
            </a:lstStyle>
            <a:p>
              <a:pPr/>
              <a:r>
                <a:t>Start well</a:t>
              </a:r>
            </a:p>
          </p:txBody>
        </p:sp>
        <p:sp>
          <p:nvSpPr>
            <p:cNvPr id="446" name="Rounded Rectangle"/>
            <p:cNvSpPr/>
            <p:nvPr/>
          </p:nvSpPr>
          <p:spPr>
            <a:xfrm>
              <a:off x="0" y="1126070"/>
              <a:ext cx="4471009" cy="900857"/>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47" name="Square"/>
            <p:cNvSpPr/>
            <p:nvPr/>
          </p:nvSpPr>
          <p:spPr>
            <a:xfrm>
              <a:off x="272508" y="1328763"/>
              <a:ext cx="495473" cy="495472"/>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48" name="Take breaks"/>
            <p:cNvSpPr txBox="1"/>
            <p:nvPr/>
          </p:nvSpPr>
          <p:spPr>
            <a:xfrm>
              <a:off x="1040489" y="1361735"/>
              <a:ext cx="3430519" cy="429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341" tIns="95341" rIns="95341" bIns="95341" numCol="1" anchor="ctr">
              <a:spAutoFit/>
            </a:bodyPr>
            <a:lstStyle>
              <a:lvl1pPr defTabSz="844550">
                <a:spcBef>
                  <a:spcPts val="700"/>
                </a:spcBef>
                <a:defRPr sz="1900"/>
              </a:lvl1pPr>
            </a:lstStyle>
            <a:p>
              <a:pPr/>
              <a:r>
                <a:t>Take breaks</a:t>
              </a:r>
            </a:p>
          </p:txBody>
        </p:sp>
        <p:sp>
          <p:nvSpPr>
            <p:cNvPr id="449" name="Rounded Rectangle"/>
            <p:cNvSpPr/>
            <p:nvPr/>
          </p:nvSpPr>
          <p:spPr>
            <a:xfrm>
              <a:off x="0" y="2252141"/>
              <a:ext cx="4471009" cy="900857"/>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0" name="Square"/>
            <p:cNvSpPr/>
            <p:nvPr/>
          </p:nvSpPr>
          <p:spPr>
            <a:xfrm>
              <a:off x="272508" y="2454835"/>
              <a:ext cx="495473" cy="495472"/>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1" name="Block out time wasters"/>
            <p:cNvSpPr txBox="1"/>
            <p:nvPr/>
          </p:nvSpPr>
          <p:spPr>
            <a:xfrm>
              <a:off x="1040489" y="2487806"/>
              <a:ext cx="3430519" cy="429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341" tIns="95341" rIns="95341" bIns="95341" numCol="1" anchor="ctr">
              <a:spAutoFit/>
            </a:bodyPr>
            <a:lstStyle>
              <a:lvl1pPr defTabSz="844550">
                <a:spcBef>
                  <a:spcPts val="700"/>
                </a:spcBef>
                <a:defRPr sz="1900"/>
              </a:lvl1pPr>
            </a:lstStyle>
            <a:p>
              <a:pPr/>
              <a:r>
                <a:t>Block out time wasters</a:t>
              </a:r>
            </a:p>
          </p:txBody>
        </p:sp>
        <p:sp>
          <p:nvSpPr>
            <p:cNvPr id="452" name="Rounded Rectangle"/>
            <p:cNvSpPr/>
            <p:nvPr/>
          </p:nvSpPr>
          <p:spPr>
            <a:xfrm>
              <a:off x="0" y="3378213"/>
              <a:ext cx="4471009" cy="900857"/>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3" name="Square"/>
            <p:cNvSpPr/>
            <p:nvPr/>
          </p:nvSpPr>
          <p:spPr>
            <a:xfrm>
              <a:off x="272508" y="3580905"/>
              <a:ext cx="495473" cy="495472"/>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4" name="Set boundaries"/>
            <p:cNvSpPr txBox="1"/>
            <p:nvPr/>
          </p:nvSpPr>
          <p:spPr>
            <a:xfrm>
              <a:off x="1040489" y="3613877"/>
              <a:ext cx="3430519" cy="4295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341" tIns="95341" rIns="95341" bIns="95341" numCol="1" anchor="ctr">
              <a:spAutoFit/>
            </a:bodyPr>
            <a:lstStyle>
              <a:lvl1pPr defTabSz="844550">
                <a:spcBef>
                  <a:spcPts val="700"/>
                </a:spcBef>
                <a:defRPr sz="1900"/>
              </a:lvl1pPr>
            </a:lstStyle>
            <a:p>
              <a:pPr/>
              <a:r>
                <a:t>Set boundaries</a:t>
              </a:r>
            </a:p>
          </p:txBody>
        </p:sp>
        <p:sp>
          <p:nvSpPr>
            <p:cNvPr id="455" name="Rounded Rectangle"/>
            <p:cNvSpPr/>
            <p:nvPr/>
          </p:nvSpPr>
          <p:spPr>
            <a:xfrm>
              <a:off x="0" y="4504284"/>
              <a:ext cx="4471009" cy="900857"/>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6" name="Square"/>
            <p:cNvSpPr/>
            <p:nvPr/>
          </p:nvSpPr>
          <p:spPr>
            <a:xfrm>
              <a:off x="272508" y="4706976"/>
              <a:ext cx="495473" cy="495472"/>
            </a:xfrm>
            <a:prstGeom prst="rect">
              <a:avLst/>
            </a:prstGeom>
            <a:blipFill rotWithShape="1">
              <a:blip r:embed="rId6"/>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57" name="Shift gears, close up shop, and detach"/>
            <p:cNvSpPr txBox="1"/>
            <p:nvPr/>
          </p:nvSpPr>
          <p:spPr>
            <a:xfrm>
              <a:off x="1038687" y="4598124"/>
              <a:ext cx="2841260" cy="7216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341" tIns="95341" rIns="95341" bIns="95341" numCol="1" anchor="ctr">
              <a:spAutoFit/>
            </a:bodyPr>
            <a:lstStyle>
              <a:lvl1pPr defTabSz="844550">
                <a:spcBef>
                  <a:spcPts val="700"/>
                </a:spcBef>
                <a:defRPr sz="1900"/>
              </a:lvl1pPr>
            </a:lstStyle>
            <a:p>
              <a:pPr/>
              <a:r>
                <a:t>Shift gears, close up shop, and detach</a:t>
              </a:r>
            </a:p>
          </p:txBody>
        </p:sp>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60" name="Rectangle 10"/>
          <p:cNvSpPr/>
          <p:nvPr/>
        </p:nvSpPr>
        <p:spPr>
          <a:xfrm>
            <a:off x="0" y="0"/>
            <a:ext cx="3490720" cy="6858000"/>
          </a:xfrm>
          <a:prstGeom prst="rect">
            <a:avLst/>
          </a:prstGeom>
          <a:solidFill>
            <a:srgbClr val="000000"/>
          </a:solidFill>
          <a:ln w="12700">
            <a:miter lim="400000"/>
          </a:ln>
        </p:spPr>
        <p:txBody>
          <a:bodyPr lIns="45719" rIns="45719" anchor="ctr"/>
          <a:lstStyle/>
          <a:p>
            <a:pPr algn="ctr" defTabSz="457200">
              <a:defRPr>
                <a:solidFill>
                  <a:srgbClr val="FFFFFF"/>
                </a:solidFill>
              </a:defRPr>
            </a:pPr>
          </a:p>
        </p:txBody>
      </p:sp>
      <p:sp>
        <p:nvSpPr>
          <p:cNvPr id="461" name="Title 1"/>
          <p:cNvSpPr txBox="1"/>
          <p:nvPr>
            <p:ph type="title"/>
          </p:nvPr>
        </p:nvSpPr>
        <p:spPr>
          <a:xfrm>
            <a:off x="571499" y="559678"/>
            <a:ext cx="2675938" cy="4952492"/>
          </a:xfrm>
          <a:prstGeom prst="rect">
            <a:avLst/>
          </a:prstGeom>
        </p:spPr>
        <p:txBody>
          <a:bodyPr/>
          <a:lstStyle>
            <a:lvl1pPr>
              <a:defRPr>
                <a:solidFill>
                  <a:srgbClr val="FFFFFF"/>
                </a:solidFill>
              </a:defRPr>
            </a:lvl1pPr>
          </a:lstStyle>
          <a:p>
            <a:pPr/>
            <a:r>
              <a:t>In Summary</a:t>
            </a:r>
          </a:p>
        </p:txBody>
      </p:sp>
      <p:sp>
        <p:nvSpPr>
          <p:cNvPr id="462" name="Straight Connector 12"/>
          <p:cNvSpPr/>
          <p:nvPr/>
        </p:nvSpPr>
        <p:spPr>
          <a:xfrm>
            <a:off x="-1" y="6199730"/>
            <a:ext cx="3223262" cy="1"/>
          </a:xfrm>
          <a:prstGeom prst="line">
            <a:avLst/>
          </a:prstGeom>
          <a:ln w="25400">
            <a:solidFill>
              <a:srgbClr val="FFFFFF"/>
            </a:solidFill>
            <a:miter/>
          </a:ln>
        </p:spPr>
        <p:txBody>
          <a:bodyPr lIns="45719" rIns="45719"/>
          <a:lstStyle/>
          <a:p>
            <a:pPr/>
          </a:p>
        </p:txBody>
      </p:sp>
      <p:sp>
        <p:nvSpPr>
          <p:cNvPr id="463" name="Slide Number Placeholder 4"/>
          <p:cNvSpPr txBox="1"/>
          <p:nvPr>
            <p:ph type="sldNum" sz="quarter" idx="2"/>
          </p:nvPr>
        </p:nvSpPr>
        <p:spPr>
          <a:xfrm>
            <a:off x="8282473" y="6424657"/>
            <a:ext cx="232877" cy="22851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600"/>
              </a:spcBef>
              <a:defRPr sz="1000">
                <a:solidFill>
                  <a:srgbClr val="000000">
                    <a:alpha val="80000"/>
                  </a:srgbClr>
                </a:solidFill>
              </a:defRPr>
            </a:lvl1pPr>
          </a:lstStyle>
          <a:p>
            <a:pPr/>
            <a:fld id="{86CB4B4D-7CA3-9044-876B-883B54F8677D}" type="slidenum"/>
          </a:p>
        </p:txBody>
      </p:sp>
      <p:grpSp>
        <p:nvGrpSpPr>
          <p:cNvPr id="476" name="Content Placeholder 2"/>
          <p:cNvGrpSpPr/>
          <p:nvPr/>
        </p:nvGrpSpPr>
        <p:grpSpPr>
          <a:xfrm>
            <a:off x="3848317" y="578942"/>
            <a:ext cx="4762064" cy="5564219"/>
            <a:chOff x="0" y="0"/>
            <a:chExt cx="4762063" cy="5564217"/>
          </a:xfrm>
        </p:grpSpPr>
        <p:sp>
          <p:nvSpPr>
            <p:cNvPr id="464" name="Rounded Rectangle"/>
            <p:cNvSpPr/>
            <p:nvPr/>
          </p:nvSpPr>
          <p:spPr>
            <a:xfrm>
              <a:off x="0" y="0"/>
              <a:ext cx="4686300" cy="1115513"/>
            </a:xfrm>
            <a:prstGeom prst="roundRect">
              <a:avLst>
                <a:gd name="adj" fmla="val 10000"/>
              </a:avLst>
            </a:prstGeom>
            <a:solidFill>
              <a:schemeClr val="accent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65" name="Square"/>
            <p:cNvSpPr/>
            <p:nvPr/>
          </p:nvSpPr>
          <p:spPr>
            <a:xfrm>
              <a:off x="337442" y="250989"/>
              <a:ext cx="614732" cy="613532"/>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66" name="Working remotely requires extra effort on…"/>
            <p:cNvSpPr txBox="1"/>
            <p:nvPr/>
          </p:nvSpPr>
          <p:spPr>
            <a:xfrm>
              <a:off x="1172870" y="58432"/>
              <a:ext cx="3589194" cy="10694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5552" tIns="125552" rIns="125552" bIns="125552" numCol="1" anchor="ctr">
              <a:spAutoFit/>
            </a:bodyPr>
            <a:lstStyle/>
            <a:p>
              <a:pPr defTabSz="622300">
                <a:lnSpc>
                  <a:spcPct val="90000"/>
                </a:lnSpc>
                <a:defRPr sz="1400"/>
              </a:pPr>
              <a:r>
                <a:t>Working remotely requires extra effort on </a:t>
              </a:r>
              <a:endParaRPr sz="2800"/>
            </a:p>
            <a:p>
              <a:pPr defTabSz="622300">
                <a:lnSpc>
                  <a:spcPct val="90000"/>
                </a:lnSpc>
                <a:spcBef>
                  <a:spcPts val="500"/>
                </a:spcBef>
                <a:defRPr sz="1400"/>
              </a:pPr>
              <a:r>
                <a:t>the part of both supervisors and employees.  It takes time to settle into a routine that supports a happy, productive team.</a:t>
              </a:r>
            </a:p>
          </p:txBody>
        </p:sp>
        <p:sp>
          <p:nvSpPr>
            <p:cNvPr id="467" name="Rounded Rectangle"/>
            <p:cNvSpPr/>
            <p:nvPr/>
          </p:nvSpPr>
          <p:spPr>
            <a:xfrm>
              <a:off x="0" y="1482901"/>
              <a:ext cx="4686300" cy="1115513"/>
            </a:xfrm>
            <a:prstGeom prst="roundRect">
              <a:avLst>
                <a:gd name="adj" fmla="val 10000"/>
              </a:avLst>
            </a:prstGeom>
            <a:solidFill>
              <a:schemeClr val="accent3"/>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68" name="Square"/>
            <p:cNvSpPr/>
            <p:nvPr/>
          </p:nvSpPr>
          <p:spPr>
            <a:xfrm>
              <a:off x="337442" y="1733892"/>
              <a:ext cx="614732" cy="613532"/>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69" name="When employees are successful, the organization reaps the benefits, and it is a win-win for all."/>
            <p:cNvSpPr txBox="1"/>
            <p:nvPr/>
          </p:nvSpPr>
          <p:spPr>
            <a:xfrm>
              <a:off x="1163105" y="1646165"/>
              <a:ext cx="3355704" cy="859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5552" tIns="125552" rIns="125552" bIns="125552" numCol="1" anchor="ctr">
              <a:spAutoFit/>
            </a:bodyPr>
            <a:lstStyle>
              <a:lvl1pPr defTabSz="622300">
                <a:lnSpc>
                  <a:spcPct val="90000"/>
                </a:lnSpc>
                <a:spcBef>
                  <a:spcPts val="500"/>
                </a:spcBef>
                <a:defRPr sz="1400"/>
              </a:lvl1pPr>
            </a:lstStyle>
            <a:p>
              <a:pPr/>
              <a:r>
                <a:t>When employees are successful, the organization reaps the benefits, and it is a win-win for all.</a:t>
              </a:r>
            </a:p>
          </p:txBody>
        </p:sp>
        <p:sp>
          <p:nvSpPr>
            <p:cNvPr id="470" name="Rounded Rectangle"/>
            <p:cNvSpPr/>
            <p:nvPr/>
          </p:nvSpPr>
          <p:spPr>
            <a:xfrm>
              <a:off x="0" y="2965803"/>
              <a:ext cx="4686300" cy="1115513"/>
            </a:xfrm>
            <a:prstGeom prst="roundRect">
              <a:avLst>
                <a:gd name="adj" fmla="val 10000"/>
              </a:avLst>
            </a:prstGeom>
            <a:solidFill>
              <a:schemeClr val="accent4"/>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71" name="Square"/>
            <p:cNvSpPr/>
            <p:nvPr/>
          </p:nvSpPr>
          <p:spPr>
            <a:xfrm>
              <a:off x="337442" y="3216792"/>
              <a:ext cx="614732" cy="613533"/>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72" name="Culture starts at the top"/>
            <p:cNvSpPr txBox="1"/>
            <p:nvPr/>
          </p:nvSpPr>
          <p:spPr>
            <a:xfrm>
              <a:off x="1163105" y="3338731"/>
              <a:ext cx="3355704" cy="4404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5552" tIns="125552" rIns="125552" bIns="125552" numCol="1" anchor="ctr">
              <a:spAutoFit/>
            </a:bodyPr>
            <a:lstStyle>
              <a:lvl1pPr defTabSz="622300">
                <a:lnSpc>
                  <a:spcPct val="90000"/>
                </a:lnSpc>
                <a:spcBef>
                  <a:spcPts val="500"/>
                </a:spcBef>
                <a:defRPr sz="1400"/>
              </a:lvl1pPr>
            </a:lstStyle>
            <a:p>
              <a:pPr/>
              <a:r>
                <a:t>Culture starts at the top</a:t>
              </a:r>
            </a:p>
          </p:txBody>
        </p:sp>
        <p:sp>
          <p:nvSpPr>
            <p:cNvPr id="473" name="Rounded Rectangle"/>
            <p:cNvSpPr/>
            <p:nvPr/>
          </p:nvSpPr>
          <p:spPr>
            <a:xfrm>
              <a:off x="0" y="4448705"/>
              <a:ext cx="4686300" cy="1115513"/>
            </a:xfrm>
            <a:prstGeom prst="roundRect">
              <a:avLst>
                <a:gd name="adj" fmla="val 10000"/>
              </a:avLst>
            </a:prstGeom>
            <a:solidFill>
              <a:schemeClr val="accent5"/>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74" name="Square"/>
            <p:cNvSpPr/>
            <p:nvPr/>
          </p:nvSpPr>
          <p:spPr>
            <a:xfrm>
              <a:off x="337442" y="4699694"/>
              <a:ext cx="614732" cy="613532"/>
            </a:xfrm>
            <a:prstGeom prst="rect">
              <a:avLst/>
            </a:prstGeom>
            <a:blipFill rotWithShape="1">
              <a:blip r:embed="rId5"/>
              <a:srcRect l="0" t="0" r="0" b="0"/>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475" name="You can only manage what you measure"/>
            <p:cNvSpPr txBox="1"/>
            <p:nvPr/>
          </p:nvSpPr>
          <p:spPr>
            <a:xfrm>
              <a:off x="1163105" y="4821634"/>
              <a:ext cx="3355704" cy="440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5552" tIns="125552" rIns="125552" bIns="125552" numCol="1" anchor="ctr">
              <a:spAutoFit/>
            </a:bodyPr>
            <a:lstStyle>
              <a:lvl1pPr defTabSz="622300">
                <a:lnSpc>
                  <a:spcPct val="90000"/>
                </a:lnSpc>
                <a:spcBef>
                  <a:spcPts val="500"/>
                </a:spcBef>
                <a:defRPr b="1" sz="1400"/>
              </a:lvl1pPr>
            </a:lstStyle>
            <a:p>
              <a:pPr/>
              <a:r>
                <a:t>You can only manage what you measure</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prstGeom prst="rect">
            <a:avLst/>
          </a:prstGeom>
        </p:spPr>
        <p:txBody>
          <a:bodyPr/>
          <a:lstStyle>
            <a:lvl1pPr defTabSz="896111">
              <a:defRPr sz="3822"/>
            </a:lvl1pPr>
          </a:lstStyle>
          <a:p>
            <a:pPr/>
            <a:r>
              <a:t>Working Remotely-What Others Have Said</a:t>
            </a:r>
          </a:p>
        </p:txBody>
      </p:sp>
      <p:sp>
        <p:nvSpPr>
          <p:cNvPr id="120" name="Text Placeholder 5"/>
          <p:cNvSpPr txBox="1"/>
          <p:nvPr>
            <p:ph type="body" sz="quarter" idx="1"/>
          </p:nvPr>
        </p:nvSpPr>
        <p:spPr>
          <a:prstGeom prst="rect">
            <a:avLst/>
          </a:prstGeom>
        </p:spPr>
        <p:txBody>
          <a:bodyPr/>
          <a:lstStyle/>
          <a:p>
            <a:pPr/>
            <a:r>
              <a:t>Pros	</a:t>
            </a:r>
          </a:p>
        </p:txBody>
      </p:sp>
      <p:sp>
        <p:nvSpPr>
          <p:cNvPr id="121" name="Content Placeholder 6"/>
          <p:cNvSpPr txBox="1"/>
          <p:nvPr/>
        </p:nvSpPr>
        <p:spPr>
          <a:xfrm>
            <a:off x="502919" y="2270125"/>
            <a:ext cx="4010661" cy="39068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SzPct val="100000"/>
              <a:buFont typeface="Arial"/>
              <a:buChar char="•"/>
              <a:defRPr sz="2800"/>
            </a:pPr>
            <a:r>
              <a:t>Less travel</a:t>
            </a:r>
          </a:p>
          <a:p>
            <a:pPr marL="228600" indent="-228600">
              <a:lnSpc>
                <a:spcPct val="90000"/>
              </a:lnSpc>
              <a:spcBef>
                <a:spcPts val="1000"/>
              </a:spcBef>
              <a:buSzPct val="100000"/>
              <a:buFont typeface="Arial"/>
              <a:buChar char="•"/>
              <a:defRPr sz="2800"/>
            </a:pPr>
            <a:r>
              <a:t>Less gasoline</a:t>
            </a:r>
          </a:p>
          <a:p>
            <a:pPr marL="228600" indent="-228600">
              <a:lnSpc>
                <a:spcPct val="90000"/>
              </a:lnSpc>
              <a:spcBef>
                <a:spcPts val="1000"/>
              </a:spcBef>
              <a:buSzPct val="100000"/>
              <a:buFont typeface="Arial"/>
              <a:buChar char="•"/>
              <a:defRPr sz="2800"/>
            </a:pPr>
            <a:r>
              <a:t>Less stress in traffic</a:t>
            </a:r>
          </a:p>
          <a:p>
            <a:pPr marL="228600" indent="-228600">
              <a:lnSpc>
                <a:spcPct val="90000"/>
              </a:lnSpc>
              <a:spcBef>
                <a:spcPts val="1000"/>
              </a:spcBef>
              <a:buSzPct val="100000"/>
              <a:buFont typeface="Arial"/>
              <a:buChar char="•"/>
              <a:defRPr sz="2800"/>
            </a:pPr>
            <a:r>
              <a:t>Flexible hours</a:t>
            </a:r>
          </a:p>
          <a:p>
            <a:pPr marL="228600" indent="-228600">
              <a:lnSpc>
                <a:spcPct val="90000"/>
              </a:lnSpc>
              <a:spcBef>
                <a:spcPts val="1000"/>
              </a:spcBef>
              <a:buSzPct val="100000"/>
              <a:buFont typeface="Arial"/>
              <a:buChar char="•"/>
              <a:defRPr sz="2800"/>
            </a:pPr>
            <a:r>
              <a:t>Casual dress</a:t>
            </a:r>
          </a:p>
          <a:p>
            <a:pPr marL="228600" indent="-228600">
              <a:lnSpc>
                <a:spcPct val="90000"/>
              </a:lnSpc>
              <a:spcBef>
                <a:spcPts val="1000"/>
              </a:spcBef>
              <a:buSzPct val="100000"/>
              <a:buFont typeface="Arial"/>
              <a:buChar char="•"/>
              <a:defRPr sz="2800"/>
            </a:pPr>
            <a:r>
              <a:t>No makeup </a:t>
            </a:r>
          </a:p>
        </p:txBody>
      </p:sp>
      <p:sp>
        <p:nvSpPr>
          <p:cNvPr id="122" name="Text Placeholder 7"/>
          <p:cNvSpPr/>
          <p:nvPr>
            <p:ph type="body" idx="21"/>
          </p:nvPr>
        </p:nvSpPr>
        <p:spPr>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b="1" sz="2400"/>
            </a:lvl1pPr>
          </a:lstStyle>
          <a:p>
            <a:pPr/>
            <a:r>
              <a:t>Cons</a:t>
            </a:r>
          </a:p>
        </p:txBody>
      </p:sp>
      <p:sp>
        <p:nvSpPr>
          <p:cNvPr id="123" name="Content Placeholder 8"/>
          <p:cNvSpPr txBox="1"/>
          <p:nvPr/>
        </p:nvSpPr>
        <p:spPr>
          <a:xfrm>
            <a:off x="4630418" y="2270125"/>
            <a:ext cx="4010661" cy="39068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SzPct val="100000"/>
              <a:buFont typeface="Arial"/>
              <a:buChar char="•"/>
              <a:defRPr sz="2800"/>
            </a:pPr>
            <a:r>
              <a:t>Distractions</a:t>
            </a:r>
          </a:p>
          <a:p>
            <a:pPr marL="228600" indent="-228600">
              <a:lnSpc>
                <a:spcPct val="90000"/>
              </a:lnSpc>
              <a:spcBef>
                <a:spcPts val="1000"/>
              </a:spcBef>
              <a:buSzPct val="100000"/>
              <a:buFont typeface="Arial"/>
              <a:buChar char="•"/>
              <a:defRPr sz="2800"/>
            </a:pPr>
            <a:r>
              <a:t>Lack of tools</a:t>
            </a:r>
          </a:p>
          <a:p>
            <a:pPr marL="228600" indent="-228600">
              <a:lnSpc>
                <a:spcPct val="90000"/>
              </a:lnSpc>
              <a:spcBef>
                <a:spcPts val="1000"/>
              </a:spcBef>
              <a:buSzPct val="100000"/>
              <a:buFont typeface="Arial"/>
              <a:buChar char="•"/>
              <a:defRPr sz="2800"/>
            </a:pPr>
            <a:r>
              <a:t>Feelings of isolation</a:t>
            </a:r>
          </a:p>
          <a:p>
            <a:pPr marL="228600" indent="-228600">
              <a:lnSpc>
                <a:spcPct val="90000"/>
              </a:lnSpc>
              <a:spcBef>
                <a:spcPts val="1000"/>
              </a:spcBef>
              <a:buSzPct val="100000"/>
              <a:buFont typeface="Arial"/>
              <a:buChar char="•"/>
              <a:defRPr sz="2800"/>
            </a:pPr>
            <a:r>
              <a:t>Miss out on “water-cooler” updates</a:t>
            </a:r>
          </a:p>
          <a:p>
            <a:pPr marL="228600" indent="-228600">
              <a:lnSpc>
                <a:spcPct val="90000"/>
              </a:lnSpc>
              <a:spcBef>
                <a:spcPts val="1000"/>
              </a:spcBef>
              <a:buSzPct val="100000"/>
              <a:buFont typeface="Arial"/>
              <a:buChar char="•"/>
              <a:defRPr sz="2800"/>
            </a:pPr>
            <a:r>
              <a:t>Lack of information</a:t>
            </a:r>
          </a:p>
          <a:p>
            <a:pPr marL="228600" indent="-228600">
              <a:lnSpc>
                <a:spcPct val="90000"/>
              </a:lnSpc>
              <a:spcBef>
                <a:spcPts val="1000"/>
              </a:spcBef>
              <a:buSzPct val="100000"/>
              <a:buFont typeface="Arial"/>
              <a:buChar char="•"/>
              <a:defRPr sz="2800"/>
            </a:pPr>
            <a:r>
              <a:t>Lack of synergy</a:t>
            </a:r>
          </a:p>
        </p:txBody>
      </p:sp>
      <p:sp>
        <p:nvSpPr>
          <p:cNvPr id="124" name="Slide Number Placeholder 4"/>
          <p:cNvSpPr txBox="1"/>
          <p:nvPr>
            <p:ph type="sldNum" sz="quarter" idx="2"/>
          </p:nvPr>
        </p:nvSpPr>
        <p:spPr>
          <a:xfrm>
            <a:off x="8333968" y="6496649"/>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2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3"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Title 1"/>
          <p:cNvSpPr txBox="1"/>
          <p:nvPr>
            <p:ph type="title"/>
          </p:nvPr>
        </p:nvSpPr>
        <p:spPr>
          <a:prstGeom prst="rect">
            <a:avLst/>
          </a:prstGeom>
        </p:spPr>
        <p:txBody>
          <a:bodyPr/>
          <a:lstStyle/>
          <a:p>
            <a:pPr/>
            <a:r>
              <a:t>Policies &amp; Agreements</a:t>
            </a:r>
          </a:p>
        </p:txBody>
      </p:sp>
      <p:sp>
        <p:nvSpPr>
          <p:cNvPr id="479" name="Content Placeholder 2"/>
          <p:cNvSpPr txBox="1"/>
          <p:nvPr>
            <p:ph type="body" sz="half" idx="1"/>
          </p:nvPr>
        </p:nvSpPr>
        <p:spPr>
          <a:xfrm>
            <a:off x="346588" y="2109018"/>
            <a:ext cx="4041058" cy="4067945"/>
          </a:xfrm>
          <a:prstGeom prst="rect">
            <a:avLst/>
          </a:prstGeom>
        </p:spPr>
        <p:txBody>
          <a:bodyPr/>
          <a:lstStyle/>
          <a:p>
            <a:pPr marL="0" indent="0" algn="ctr">
              <a:buSzTx/>
              <a:buNone/>
              <a:defRPr sz="2000"/>
            </a:pPr>
            <a:r>
              <a:t>Work From Home Agreement</a:t>
            </a:r>
          </a:p>
          <a:p>
            <a:pPr marL="0" indent="0" algn="ctr">
              <a:buSzTx/>
              <a:buNone/>
              <a:defRPr sz="2000"/>
            </a:pPr>
            <a:r>
              <a:t>Position Description Addendum</a:t>
            </a:r>
          </a:p>
        </p:txBody>
      </p:sp>
      <p:pic>
        <p:nvPicPr>
          <p:cNvPr id="480" name="Picture 4" descr="Picture 4"/>
          <p:cNvPicPr>
            <a:picLocks noChangeAspect="1"/>
          </p:cNvPicPr>
          <p:nvPr/>
        </p:nvPicPr>
        <p:blipFill>
          <a:blip r:embed="rId2">
            <a:extLst/>
          </a:blip>
          <a:stretch>
            <a:fillRect/>
          </a:stretch>
        </p:blipFill>
        <p:spPr>
          <a:xfrm>
            <a:off x="4810023" y="3429000"/>
            <a:ext cx="4041057" cy="2694039"/>
          </a:xfrm>
          <a:prstGeom prst="rect">
            <a:avLst/>
          </a:prstGeom>
          <a:ln w="12700">
            <a:miter lim="400000"/>
          </a:ln>
        </p:spPr>
      </p:pic>
      <p:pic>
        <p:nvPicPr>
          <p:cNvPr id="481" name="Picture 8" descr="Picture 8"/>
          <p:cNvPicPr>
            <a:picLocks noChangeAspect="1"/>
          </p:cNvPicPr>
          <p:nvPr/>
        </p:nvPicPr>
        <p:blipFill>
          <a:blip r:embed="rId3">
            <a:extLst/>
          </a:blip>
          <a:stretch>
            <a:fillRect/>
          </a:stretch>
        </p:blipFill>
        <p:spPr>
          <a:xfrm>
            <a:off x="405581" y="3429000"/>
            <a:ext cx="3776298" cy="2517532"/>
          </a:xfrm>
          <a:prstGeom prst="rect">
            <a:avLst/>
          </a:prstGeom>
          <a:ln w="12700">
            <a:miter lim="400000"/>
          </a:ln>
        </p:spPr>
      </p:pic>
      <p:sp>
        <p:nvSpPr>
          <p:cNvPr id="482" name="TextBox 9"/>
          <p:cNvSpPr txBox="1"/>
          <p:nvPr/>
        </p:nvSpPr>
        <p:spPr>
          <a:xfrm>
            <a:off x="5502623" y="1991031"/>
            <a:ext cx="2791871" cy="9497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Remote Personnel Policy</a:t>
            </a:r>
          </a:p>
          <a:p>
            <a:pPr>
              <a:defRPr sz="2000"/>
            </a:pPr>
            <a:r>
              <a:t>Confidentiality Policy</a:t>
            </a:r>
          </a:p>
          <a:p>
            <a:pPr>
              <a:defRPr sz="2000"/>
            </a:pPr>
            <a:r>
              <a:t>Conflict of Interest Policy</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Title 1"/>
          <p:cNvSpPr txBox="1"/>
          <p:nvPr>
            <p:ph type="title"/>
          </p:nvPr>
        </p:nvSpPr>
        <p:spPr>
          <a:prstGeom prst="rect">
            <a:avLst/>
          </a:prstGeom>
        </p:spPr>
        <p:txBody>
          <a:bodyPr/>
          <a:lstStyle/>
          <a:p>
            <a:pPr/>
            <a:r>
              <a:t>Collaborative Platforms</a:t>
            </a:r>
          </a:p>
        </p:txBody>
      </p:sp>
      <p:grpSp>
        <p:nvGrpSpPr>
          <p:cNvPr id="515" name="Content Placeholder 2"/>
          <p:cNvGrpSpPr/>
          <p:nvPr/>
        </p:nvGrpSpPr>
        <p:grpSpPr>
          <a:xfrm>
            <a:off x="459610" y="2088553"/>
            <a:ext cx="8224778" cy="3825479"/>
            <a:chOff x="0" y="0"/>
            <a:chExt cx="8224777" cy="3825478"/>
          </a:xfrm>
        </p:grpSpPr>
        <p:grpSp>
          <p:nvGrpSpPr>
            <p:cNvPr id="487" name="Group"/>
            <p:cNvGrpSpPr/>
            <p:nvPr/>
          </p:nvGrpSpPr>
          <p:grpSpPr>
            <a:xfrm>
              <a:off x="0" y="0"/>
              <a:ext cx="1912740" cy="1147644"/>
              <a:chOff x="0" y="0"/>
              <a:chExt cx="1912739" cy="1147643"/>
            </a:xfrm>
          </p:grpSpPr>
          <p:sp>
            <p:nvSpPr>
              <p:cNvPr id="485"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486" name="GoToMeeting"/>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GoToMeeting</a:t>
                </a:r>
              </a:p>
            </p:txBody>
          </p:sp>
        </p:grpSp>
        <p:grpSp>
          <p:nvGrpSpPr>
            <p:cNvPr id="490" name="Group"/>
            <p:cNvGrpSpPr/>
            <p:nvPr/>
          </p:nvGrpSpPr>
          <p:grpSpPr>
            <a:xfrm>
              <a:off x="2104012" y="0"/>
              <a:ext cx="1912740" cy="1147644"/>
              <a:chOff x="0" y="0"/>
              <a:chExt cx="1912739" cy="1147643"/>
            </a:xfrm>
          </p:grpSpPr>
          <p:sp>
            <p:nvSpPr>
              <p:cNvPr id="488"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489" name="Zoom"/>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Zoom</a:t>
                </a:r>
              </a:p>
            </p:txBody>
          </p:sp>
        </p:grpSp>
        <p:grpSp>
          <p:nvGrpSpPr>
            <p:cNvPr id="493" name="Group"/>
            <p:cNvGrpSpPr/>
            <p:nvPr/>
          </p:nvGrpSpPr>
          <p:grpSpPr>
            <a:xfrm>
              <a:off x="4208024" y="0"/>
              <a:ext cx="1912740" cy="1147644"/>
              <a:chOff x="0" y="0"/>
              <a:chExt cx="1912739" cy="1147643"/>
            </a:xfrm>
          </p:grpSpPr>
          <p:sp>
            <p:nvSpPr>
              <p:cNvPr id="491"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492" name="WebEx"/>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WebEx</a:t>
                </a:r>
              </a:p>
            </p:txBody>
          </p:sp>
        </p:grpSp>
        <p:grpSp>
          <p:nvGrpSpPr>
            <p:cNvPr id="496" name="Group"/>
            <p:cNvGrpSpPr/>
            <p:nvPr/>
          </p:nvGrpSpPr>
          <p:grpSpPr>
            <a:xfrm>
              <a:off x="6312037" y="0"/>
              <a:ext cx="1912741" cy="1147644"/>
              <a:chOff x="0" y="0"/>
              <a:chExt cx="1912739" cy="1147643"/>
            </a:xfrm>
          </p:grpSpPr>
          <p:sp>
            <p:nvSpPr>
              <p:cNvPr id="494"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495" name="Teams"/>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Teams</a:t>
                </a:r>
              </a:p>
            </p:txBody>
          </p:sp>
        </p:grpSp>
        <p:grpSp>
          <p:nvGrpSpPr>
            <p:cNvPr id="499" name="Group"/>
            <p:cNvGrpSpPr/>
            <p:nvPr/>
          </p:nvGrpSpPr>
          <p:grpSpPr>
            <a:xfrm>
              <a:off x="0" y="1338917"/>
              <a:ext cx="1912740" cy="1147644"/>
              <a:chOff x="0" y="0"/>
              <a:chExt cx="1912739" cy="1147643"/>
            </a:xfrm>
          </p:grpSpPr>
          <p:sp>
            <p:nvSpPr>
              <p:cNvPr id="497"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498" name="Basecamp"/>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Basecamp</a:t>
                </a:r>
              </a:p>
            </p:txBody>
          </p:sp>
        </p:grpSp>
        <p:grpSp>
          <p:nvGrpSpPr>
            <p:cNvPr id="502" name="Group"/>
            <p:cNvGrpSpPr/>
            <p:nvPr/>
          </p:nvGrpSpPr>
          <p:grpSpPr>
            <a:xfrm>
              <a:off x="2104012" y="1338917"/>
              <a:ext cx="1912740" cy="1147644"/>
              <a:chOff x="0" y="0"/>
              <a:chExt cx="1912739" cy="1147643"/>
            </a:xfrm>
          </p:grpSpPr>
          <p:sp>
            <p:nvSpPr>
              <p:cNvPr id="500"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501" name="Trello"/>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Trello</a:t>
                </a:r>
              </a:p>
            </p:txBody>
          </p:sp>
        </p:grpSp>
        <p:grpSp>
          <p:nvGrpSpPr>
            <p:cNvPr id="505" name="Group"/>
            <p:cNvGrpSpPr/>
            <p:nvPr/>
          </p:nvGrpSpPr>
          <p:grpSpPr>
            <a:xfrm>
              <a:off x="4208024" y="1338917"/>
              <a:ext cx="1912740" cy="1147644"/>
              <a:chOff x="0" y="0"/>
              <a:chExt cx="1912739" cy="1147643"/>
            </a:xfrm>
          </p:grpSpPr>
          <p:sp>
            <p:nvSpPr>
              <p:cNvPr id="503"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504" name="Slack"/>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Slack</a:t>
                </a:r>
              </a:p>
            </p:txBody>
          </p:sp>
        </p:grpSp>
        <p:grpSp>
          <p:nvGrpSpPr>
            <p:cNvPr id="508" name="Group"/>
            <p:cNvGrpSpPr/>
            <p:nvPr/>
          </p:nvGrpSpPr>
          <p:grpSpPr>
            <a:xfrm>
              <a:off x="6312037" y="1338917"/>
              <a:ext cx="1912741" cy="1147644"/>
              <a:chOff x="0" y="0"/>
              <a:chExt cx="1912739" cy="1147643"/>
            </a:xfrm>
          </p:grpSpPr>
          <p:sp>
            <p:nvSpPr>
              <p:cNvPr id="506"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507" name="Clockwise"/>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Clockwise</a:t>
                </a:r>
              </a:p>
            </p:txBody>
          </p:sp>
        </p:grpSp>
        <p:grpSp>
          <p:nvGrpSpPr>
            <p:cNvPr id="511" name="Group"/>
            <p:cNvGrpSpPr/>
            <p:nvPr/>
          </p:nvGrpSpPr>
          <p:grpSpPr>
            <a:xfrm>
              <a:off x="2104012" y="2677834"/>
              <a:ext cx="1912740" cy="1147645"/>
              <a:chOff x="0" y="0"/>
              <a:chExt cx="1912739" cy="1147643"/>
            </a:xfrm>
          </p:grpSpPr>
          <p:sp>
            <p:nvSpPr>
              <p:cNvPr id="509"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510" name="Monday.com"/>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Monday.com</a:t>
                </a:r>
              </a:p>
            </p:txBody>
          </p:sp>
        </p:grpSp>
        <p:grpSp>
          <p:nvGrpSpPr>
            <p:cNvPr id="514" name="Group"/>
            <p:cNvGrpSpPr/>
            <p:nvPr/>
          </p:nvGrpSpPr>
          <p:grpSpPr>
            <a:xfrm>
              <a:off x="4208024" y="2677834"/>
              <a:ext cx="1912740" cy="1147645"/>
              <a:chOff x="0" y="0"/>
              <a:chExt cx="1912739" cy="1147643"/>
            </a:xfrm>
          </p:grpSpPr>
          <p:sp>
            <p:nvSpPr>
              <p:cNvPr id="512" name="Rectangle"/>
              <p:cNvSpPr/>
              <p:nvPr/>
            </p:nvSpPr>
            <p:spPr>
              <a:xfrm>
                <a:off x="-1" y="-1"/>
                <a:ext cx="1912741" cy="1147645"/>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100"/>
                  </a:spcBef>
                  <a:defRPr sz="2800">
                    <a:solidFill>
                      <a:srgbClr val="FFFFFF"/>
                    </a:solidFill>
                  </a:defRPr>
                </a:pPr>
              </a:p>
            </p:txBody>
          </p:sp>
          <p:sp>
            <p:nvSpPr>
              <p:cNvPr id="513" name="Asana"/>
              <p:cNvSpPr txBox="1"/>
              <p:nvPr/>
            </p:nvSpPr>
            <p:spPr>
              <a:xfrm>
                <a:off x="0" y="331866"/>
                <a:ext cx="1912740" cy="483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Asana</a:t>
                </a:r>
              </a:p>
            </p:txBody>
          </p:sp>
        </p:grpSp>
      </p:grpSp>
      <p:sp>
        <p:nvSpPr>
          <p:cNvPr id="516" name="Slide Number Placeholder 4"/>
          <p:cNvSpPr txBox="1"/>
          <p:nvPr>
            <p:ph type="sldNum" sz="quarter" idx="2"/>
          </p:nvPr>
        </p:nvSpPr>
        <p:spPr>
          <a:xfrm>
            <a:off x="8256726" y="6496649"/>
            <a:ext cx="258624"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18" name="Rectangle 21"/>
          <p:cNvSpPr/>
          <p:nvPr/>
        </p:nvSpPr>
        <p:spPr>
          <a:xfrm>
            <a:off x="0" y="-4234"/>
            <a:ext cx="9144000" cy="6858001"/>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19" name="Picture 8" descr="Picture 8"/>
          <p:cNvPicPr>
            <a:picLocks noChangeAspect="1"/>
          </p:cNvPicPr>
          <p:nvPr/>
        </p:nvPicPr>
        <p:blipFill>
          <a:blip r:embed="rId2">
            <a:extLst/>
          </a:blip>
          <a:srcRect l="0" t="3422" r="2" b="1"/>
          <a:stretch>
            <a:fillRect/>
          </a:stretch>
        </p:blipFill>
        <p:spPr>
          <a:xfrm>
            <a:off x="3416427" y="0"/>
            <a:ext cx="5727573" cy="2762731"/>
          </a:xfrm>
          <a:prstGeom prst="rect">
            <a:avLst/>
          </a:prstGeom>
          <a:ln w="12700">
            <a:miter lim="400000"/>
          </a:ln>
        </p:spPr>
      </p:pic>
      <p:sp>
        <p:nvSpPr>
          <p:cNvPr id="520" name="Rectangle 23"/>
          <p:cNvSpPr/>
          <p:nvPr/>
        </p:nvSpPr>
        <p:spPr>
          <a:xfrm>
            <a:off x="0" y="2762729"/>
            <a:ext cx="9144000" cy="64009"/>
          </a:xfrm>
          <a:prstGeom prst="rect">
            <a:avLst/>
          </a:prstGeom>
          <a:solidFill>
            <a:srgbClr val="222A35"/>
          </a:solidFill>
          <a:ln w="12700">
            <a:miter lim="400000"/>
          </a:ln>
        </p:spPr>
        <p:txBody>
          <a:bodyPr lIns="45719" rIns="45719" anchor="ctr"/>
          <a:lstStyle/>
          <a:p>
            <a:pPr algn="ctr">
              <a:defRPr>
                <a:solidFill>
                  <a:srgbClr val="44546A"/>
                </a:solidFill>
              </a:defRPr>
            </a:pPr>
          </a:p>
        </p:txBody>
      </p:sp>
      <p:pic>
        <p:nvPicPr>
          <p:cNvPr id="521" name="Picture Placeholder 6" descr="Picture Placeholder 6"/>
          <p:cNvPicPr>
            <a:picLocks noChangeAspect="1"/>
          </p:cNvPicPr>
          <p:nvPr>
            <p:ph type="pic" idx="21"/>
          </p:nvPr>
        </p:nvPicPr>
        <p:blipFill>
          <a:blip r:embed="rId3">
            <a:extLst/>
          </a:blip>
          <a:srcRect l="0" t="0" r="648" b="0"/>
          <a:stretch>
            <a:fillRect/>
          </a:stretch>
        </p:blipFill>
        <p:spPr>
          <a:xfrm>
            <a:off x="20" y="2826736"/>
            <a:ext cx="3424314" cy="4031184"/>
          </a:xfrm>
          <a:prstGeom prst="rect">
            <a:avLst/>
          </a:prstGeom>
        </p:spPr>
      </p:pic>
      <p:sp>
        <p:nvSpPr>
          <p:cNvPr id="522" name="TextBox 9"/>
          <p:cNvSpPr txBox="1"/>
          <p:nvPr/>
        </p:nvSpPr>
        <p:spPr>
          <a:xfrm>
            <a:off x="4156423" y="3469234"/>
            <a:ext cx="4215384" cy="274203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spcBef>
                <a:spcPts val="600"/>
              </a:spcBef>
              <a:defRPr b="1"/>
            </a:pPr>
            <a:r>
              <a:t>Patti Malott</a:t>
            </a:r>
          </a:p>
          <a:p>
            <a:pPr>
              <a:lnSpc>
                <a:spcPct val="90000"/>
              </a:lnSpc>
              <a:spcBef>
                <a:spcPts val="600"/>
              </a:spcBef>
            </a:pPr>
            <a:r>
              <a:t>CO+OP</a:t>
            </a:r>
          </a:p>
          <a:p>
            <a:pPr>
              <a:lnSpc>
                <a:spcPct val="90000"/>
              </a:lnSpc>
              <a:spcBef>
                <a:spcPts val="600"/>
              </a:spcBef>
            </a:pPr>
            <a:r>
              <a:t>9950 Cypresswood Dr., Ste. 250</a:t>
            </a:r>
          </a:p>
          <a:p>
            <a:pPr>
              <a:lnSpc>
                <a:spcPct val="90000"/>
              </a:lnSpc>
              <a:spcBef>
                <a:spcPts val="600"/>
              </a:spcBef>
            </a:pPr>
            <a:r>
              <a:t>Houston, Texas 77070</a:t>
            </a:r>
          </a:p>
          <a:p>
            <a:pPr>
              <a:lnSpc>
                <a:spcPct val="90000"/>
              </a:lnSpc>
              <a:spcBef>
                <a:spcPts val="600"/>
              </a:spcBef>
            </a:pPr>
            <a:r>
              <a:t>832-478-5131 office</a:t>
            </a:r>
          </a:p>
          <a:p>
            <a:pPr>
              <a:lnSpc>
                <a:spcPct val="90000"/>
              </a:lnSpc>
              <a:spcBef>
                <a:spcPts val="600"/>
              </a:spcBef>
            </a:pPr>
            <a:r>
              <a:t>281-797-8619 cell</a:t>
            </a:r>
          </a:p>
          <a:p>
            <a:pPr>
              <a:lnSpc>
                <a:spcPct val="90000"/>
              </a:lnSpc>
              <a:spcBef>
                <a:spcPts val="600"/>
              </a:spcBef>
            </a:pPr>
            <a:r>
              <a:rPr u="sng">
                <a:solidFill>
                  <a:srgbClr val="0563C1"/>
                </a:solidFill>
                <a:uFill>
                  <a:solidFill>
                    <a:srgbClr val="0563C1"/>
                  </a:solidFill>
                </a:uFill>
                <a:hlinkClick r:id="rId4" invalidUrl="" action="" tgtFrame="" tooltip="" history="1" highlightClick="0" endSnd="0"/>
              </a:rPr>
              <a:t>patti@churchco-op.org</a:t>
            </a:r>
          </a:p>
          <a:p>
            <a:pPr>
              <a:lnSpc>
                <a:spcPct val="90000"/>
              </a:lnSpc>
              <a:spcBef>
                <a:spcPts val="600"/>
              </a:spcBef>
            </a:pPr>
            <a:r>
              <a:rPr u="sng">
                <a:solidFill>
                  <a:srgbClr val="0563C1"/>
                </a:solidFill>
                <a:uFill>
                  <a:solidFill>
                    <a:srgbClr val="0563C1"/>
                  </a:solidFill>
                </a:uFill>
                <a:hlinkClick r:id="rId5" invalidUrl="" action="" tgtFrame="" tooltip="" history="1" highlightClick="0" endSnd="0"/>
              </a:rPr>
              <a:t>patti@texasministryconference.org</a:t>
            </a:r>
            <a:r>
              <a:t> </a:t>
            </a:r>
          </a:p>
        </p:txBody>
      </p:sp>
      <p:sp>
        <p:nvSpPr>
          <p:cNvPr id="523" name="Rectangle 25"/>
          <p:cNvSpPr/>
          <p:nvPr/>
        </p:nvSpPr>
        <p:spPr>
          <a:xfrm rot="5400000">
            <a:off x="11428" y="3404996"/>
            <a:ext cx="6858004" cy="48007"/>
          </a:xfrm>
          <a:prstGeom prst="rect">
            <a:avLst/>
          </a:prstGeom>
          <a:solidFill>
            <a:srgbClr val="222A35"/>
          </a:solidFill>
          <a:ln w="12700">
            <a:miter lim="400000"/>
          </a:ln>
        </p:spPr>
        <p:txBody>
          <a:bodyPr lIns="45719" rIns="45719" anchor="ctr"/>
          <a:lstStyle/>
          <a:p>
            <a:pPr algn="ctr">
              <a:defRPr>
                <a:solidFill>
                  <a:srgbClr val="44546A"/>
                </a:solidFill>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ext Placeholder 3"/>
          <p:cNvSpPr txBox="1"/>
          <p:nvPr>
            <p:ph type="body" sz="quarter" idx="1"/>
          </p:nvPr>
        </p:nvSpPr>
        <p:spPr>
          <a:xfrm>
            <a:off x="457200" y="4314256"/>
            <a:ext cx="8229600" cy="558797"/>
          </a:xfrm>
          <a:prstGeom prst="rect">
            <a:avLst/>
          </a:prstGeom>
        </p:spPr>
        <p:txBody>
          <a:bodyPr/>
          <a:lstStyle/>
          <a:p>
            <a:pPr/>
            <a:r>
              <a:t>Getting the Right Person on the Bus</a:t>
            </a:r>
          </a:p>
        </p:txBody>
      </p:sp>
      <p:sp>
        <p:nvSpPr>
          <p:cNvPr id="127" name="Title 4"/>
          <p:cNvSpPr txBox="1"/>
          <p:nvPr>
            <p:ph type="title"/>
          </p:nvPr>
        </p:nvSpPr>
        <p:spPr>
          <a:xfrm>
            <a:off x="457200" y="1709740"/>
            <a:ext cx="8229600" cy="2569299"/>
          </a:xfrm>
          <a:prstGeom prst="rect">
            <a:avLst/>
          </a:prstGeom>
        </p:spPr>
        <p:txBody>
          <a:bodyPr/>
          <a:lstStyle/>
          <a:p>
            <a:pPr/>
            <a:r>
              <a:t>Qualifications of Remote Workers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Title 6"/>
          <p:cNvSpPr txBox="1"/>
          <p:nvPr>
            <p:ph type="title"/>
          </p:nvPr>
        </p:nvSpPr>
        <p:spPr>
          <a:prstGeom prst="rect">
            <a:avLst/>
          </a:prstGeom>
        </p:spPr>
        <p:txBody>
          <a:bodyPr/>
          <a:lstStyle>
            <a:lvl1pPr defTabSz="896111">
              <a:defRPr sz="3822"/>
            </a:lvl1pPr>
          </a:lstStyle>
          <a:p>
            <a:pPr/>
            <a:r>
              <a:t>Must Have Qualities of Successful Remote Workers</a:t>
            </a:r>
          </a:p>
        </p:txBody>
      </p:sp>
      <p:sp>
        <p:nvSpPr>
          <p:cNvPr id="130" name="Content Placeholder 5"/>
          <p:cNvSpPr txBox="1"/>
          <p:nvPr>
            <p:ph type="body" idx="1"/>
          </p:nvPr>
        </p:nvSpPr>
        <p:spPr>
          <a:xfrm>
            <a:off x="457200" y="1624614"/>
            <a:ext cx="8229600" cy="4552349"/>
          </a:xfrm>
          <a:prstGeom prst="rect">
            <a:avLst/>
          </a:prstGeom>
        </p:spPr>
        <p:txBody>
          <a:bodyPr/>
          <a:lstStyle/>
          <a:p>
            <a:pPr>
              <a:defRPr sz="3200"/>
            </a:pPr>
            <a:r>
              <a:t>Trustworthy</a:t>
            </a:r>
          </a:p>
          <a:p>
            <a:pPr lvl="1" marL="685800" indent="-228600">
              <a:spcBef>
                <a:spcPts val="500"/>
              </a:spcBef>
            </a:pPr>
            <a:r>
              <a:t>They deliver on time, every time</a:t>
            </a:r>
            <a:endParaRPr sz="2400"/>
          </a:p>
          <a:p>
            <a:pPr lvl="1" marL="685800" indent="-228600">
              <a:spcBef>
                <a:spcPts val="500"/>
              </a:spcBef>
            </a:pPr>
            <a:r>
              <a:t>Attend every meeting on time</a:t>
            </a:r>
            <a:endParaRPr sz="2400"/>
          </a:p>
          <a:p>
            <a:pPr lvl="1" marL="685800" indent="-228600">
              <a:spcBef>
                <a:spcPts val="500"/>
              </a:spcBef>
            </a:pPr>
            <a:r>
              <a:t>Never a question that they are working</a:t>
            </a:r>
            <a:endParaRPr sz="2400"/>
          </a:p>
          <a:p>
            <a:pPr lvl="1" marL="0" indent="457200">
              <a:spcBef>
                <a:spcPts val="500"/>
              </a:spcBef>
              <a:buSzTx/>
              <a:buNone/>
              <a:defRPr sz="2400"/>
            </a:pPr>
          </a:p>
          <a:p>
            <a:pPr>
              <a:defRPr sz="3200"/>
            </a:pPr>
            <a:r>
              <a:t>Problem Solvers</a:t>
            </a:r>
          </a:p>
          <a:p>
            <a:pPr lvl="1" marL="685800" indent="-228600">
              <a:spcBef>
                <a:spcPts val="500"/>
              </a:spcBef>
            </a:pPr>
            <a:r>
              <a:t>Good at identifying problems and seeking solutions on their own</a:t>
            </a:r>
            <a:endParaRPr sz="2400"/>
          </a:p>
          <a:p>
            <a:pPr lvl="1" marL="685800" indent="-228600">
              <a:spcBef>
                <a:spcPts val="500"/>
              </a:spcBef>
            </a:pPr>
            <a:r>
              <a:t>Know when to bring others into the mix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0">
                                            <p:txEl>
                                              <p:pRg st="5" end="5"/>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30">
                                            <p:txEl>
                                              <p:pRg st="6" end="6"/>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3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1"/>
          <p:cNvSpPr txBox="1"/>
          <p:nvPr>
            <p:ph type="title"/>
          </p:nvPr>
        </p:nvSpPr>
        <p:spPr>
          <a:prstGeom prst="rect">
            <a:avLst/>
          </a:prstGeom>
        </p:spPr>
        <p:txBody>
          <a:bodyPr/>
          <a:lstStyle>
            <a:lvl1pPr defTabSz="896111">
              <a:defRPr sz="3822"/>
            </a:lvl1pPr>
          </a:lstStyle>
          <a:p>
            <a:pPr/>
            <a:r>
              <a:t>Must Have Qualities of Successful Remote Workers</a:t>
            </a:r>
          </a:p>
        </p:txBody>
      </p:sp>
      <p:sp>
        <p:nvSpPr>
          <p:cNvPr id="133" name="Content Placeholder 2"/>
          <p:cNvSpPr txBox="1"/>
          <p:nvPr>
            <p:ph type="body" idx="1"/>
          </p:nvPr>
        </p:nvSpPr>
        <p:spPr>
          <a:prstGeom prst="rect">
            <a:avLst/>
          </a:prstGeom>
        </p:spPr>
        <p:txBody>
          <a:bodyPr/>
          <a:lstStyle/>
          <a:p>
            <a:pPr>
              <a:defRPr sz="3200"/>
            </a:pPr>
            <a:r>
              <a:t>Self-Motivated/Results-Driven</a:t>
            </a:r>
          </a:p>
          <a:p>
            <a:pPr lvl="1" marL="685800" indent="-228600">
              <a:spcBef>
                <a:spcPts val="500"/>
              </a:spcBef>
            </a:pPr>
            <a:r>
              <a:t>Do tasks because they are interested in the project and committed to the outcome</a:t>
            </a:r>
            <a:endParaRPr sz="2400"/>
          </a:p>
          <a:p>
            <a:pPr/>
            <a:endParaRPr sz="2400"/>
          </a:p>
          <a:p>
            <a:pPr>
              <a:defRPr sz="3200"/>
            </a:pPr>
            <a:r>
              <a:t>Superstar Communicators</a:t>
            </a:r>
          </a:p>
          <a:p>
            <a:pPr lvl="1" marL="685800" indent="-228600">
              <a:spcBef>
                <a:spcPts val="500"/>
              </a:spcBef>
            </a:pPr>
            <a:r>
              <a:t>Stellar written and spoken communication skills to help bridge the gap</a:t>
            </a:r>
            <a:endParaRPr sz="2400"/>
          </a:p>
          <a:p>
            <a:pPr lvl="1" marL="685800" indent="-228600">
              <a:spcBef>
                <a:spcPts val="500"/>
              </a:spcBef>
            </a:pPr>
            <a:r>
              <a:t>Understand that communicating remotely takes extra effort</a:t>
            </a:r>
          </a:p>
        </p:txBody>
      </p:sp>
      <p:sp>
        <p:nvSpPr>
          <p:cNvPr id="134" name="Slide Number Placeholder 4"/>
          <p:cNvSpPr txBox="1"/>
          <p:nvPr>
            <p:ph type="sldNum" sz="quarter" idx="2"/>
          </p:nvPr>
        </p:nvSpPr>
        <p:spPr>
          <a:xfrm>
            <a:off x="8333968" y="6496649"/>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txEl>
                                              <p:pRg st="3" end="3"/>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33">
                                            <p:txEl>
                                              <p:pRg st="4" end="4"/>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3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8"/>
          <p:cNvSpPr txBox="1"/>
          <p:nvPr>
            <p:ph type="title"/>
          </p:nvPr>
        </p:nvSpPr>
        <p:spPr>
          <a:prstGeom prst="rect">
            <a:avLst/>
          </a:prstGeom>
        </p:spPr>
        <p:txBody>
          <a:bodyPr/>
          <a:lstStyle/>
          <a:p>
            <a:pPr/>
            <a:r>
              <a:t>Additional Valuable Qualities</a:t>
            </a:r>
          </a:p>
        </p:txBody>
      </p:sp>
      <p:sp>
        <p:nvSpPr>
          <p:cNvPr id="137" name="Content Placeholder 9"/>
          <p:cNvSpPr txBox="1"/>
          <p:nvPr>
            <p:ph type="body" idx="1"/>
          </p:nvPr>
        </p:nvSpPr>
        <p:spPr>
          <a:prstGeom prst="rect">
            <a:avLst/>
          </a:prstGeom>
        </p:spPr>
        <p:txBody>
          <a:bodyPr/>
          <a:lstStyle/>
          <a:p>
            <a:pPr/>
            <a:r>
              <a:t>Proactive</a:t>
            </a:r>
          </a:p>
          <a:p>
            <a:pPr/>
            <a:r>
              <a:t>Adaptable</a:t>
            </a:r>
          </a:p>
          <a:p>
            <a:pPr/>
            <a:r>
              <a:t>Collaborative</a:t>
            </a:r>
          </a:p>
          <a:p>
            <a:pPr/>
            <a:r>
              <a:t>Customer-focused</a:t>
            </a:r>
          </a:p>
        </p:txBody>
      </p:sp>
      <p:sp>
        <p:nvSpPr>
          <p:cNvPr id="138" name="Slide Number Placeholder 7"/>
          <p:cNvSpPr txBox="1"/>
          <p:nvPr>
            <p:ph type="sldNum" sz="quarter" idx="2"/>
          </p:nvPr>
        </p:nvSpPr>
        <p:spPr>
          <a:xfrm>
            <a:off x="8333968" y="6496649"/>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